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8"/>
  </p:notesMasterIdLst>
  <p:sldIdLst>
    <p:sldId id="308" r:id="rId2"/>
    <p:sldId id="260" r:id="rId3"/>
    <p:sldId id="310" r:id="rId4"/>
    <p:sldId id="312" r:id="rId5"/>
    <p:sldId id="313" r:id="rId6"/>
    <p:sldId id="314" r:id="rId7"/>
    <p:sldId id="317" r:id="rId8"/>
    <p:sldId id="315" r:id="rId9"/>
    <p:sldId id="316" r:id="rId10"/>
    <p:sldId id="318" r:id="rId11"/>
    <p:sldId id="306" r:id="rId12"/>
    <p:sldId id="307" r:id="rId13"/>
    <p:sldId id="259" r:id="rId14"/>
    <p:sldId id="271" r:id="rId15"/>
    <p:sldId id="272" r:id="rId16"/>
    <p:sldId id="273" r:id="rId17"/>
    <p:sldId id="295" r:id="rId18"/>
    <p:sldId id="296" r:id="rId19"/>
    <p:sldId id="297" r:id="rId20"/>
    <p:sldId id="298" r:id="rId21"/>
    <p:sldId id="299" r:id="rId22"/>
    <p:sldId id="300"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301" r:id="rId45"/>
    <p:sldId id="302" r:id="rId46"/>
    <p:sldId id="303" r:id="rId47"/>
  </p:sldIdLst>
  <p:sldSz cx="9144000" cy="6858000" type="screen4x3"/>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0" d="100"/>
          <a:sy n="60" d="100"/>
        </p:scale>
        <p:origin x="-1428"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image" Target="../media/image5.wmf"/><Relationship Id="rId4" Type="http://schemas.openxmlformats.org/officeDocument/2006/relationships/image" Target="../media/image8.wmf"/></Relationships>
</file>

<file path=ppt/drawings/_rels/vmlDrawing3.vml.rels><?xml version="1.0" encoding="UTF-8" standalone="yes"?>
<Relationships xmlns="http://schemas.openxmlformats.org/package/2006/relationships"><Relationship Id="rId8" Type="http://schemas.openxmlformats.org/officeDocument/2006/relationships/image" Target="../media/image16.wmf"/><Relationship Id="rId13" Type="http://schemas.openxmlformats.org/officeDocument/2006/relationships/image" Target="../media/image21.wmf"/><Relationship Id="rId3" Type="http://schemas.openxmlformats.org/officeDocument/2006/relationships/image" Target="../media/image11.wmf"/><Relationship Id="rId7" Type="http://schemas.openxmlformats.org/officeDocument/2006/relationships/image" Target="../media/image15.wmf"/><Relationship Id="rId12" Type="http://schemas.openxmlformats.org/officeDocument/2006/relationships/image" Target="../media/image20.wmf"/><Relationship Id="rId2" Type="http://schemas.openxmlformats.org/officeDocument/2006/relationships/image" Target="../media/image10.wmf"/><Relationship Id="rId1" Type="http://schemas.openxmlformats.org/officeDocument/2006/relationships/image" Target="../media/image9.wmf"/><Relationship Id="rId6" Type="http://schemas.openxmlformats.org/officeDocument/2006/relationships/image" Target="../media/image14.wmf"/><Relationship Id="rId11" Type="http://schemas.openxmlformats.org/officeDocument/2006/relationships/image" Target="../media/image19.wmf"/><Relationship Id="rId5" Type="http://schemas.openxmlformats.org/officeDocument/2006/relationships/image" Target="../media/image13.wmf"/><Relationship Id="rId10" Type="http://schemas.openxmlformats.org/officeDocument/2006/relationships/image" Target="../media/image18.wmf"/><Relationship Id="rId4" Type="http://schemas.openxmlformats.org/officeDocument/2006/relationships/image" Target="../media/image12.wmf"/><Relationship Id="rId9" Type="http://schemas.openxmlformats.org/officeDocument/2006/relationships/image" Target="../media/image17.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image" Target="../media/image5.wmf"/><Relationship Id="rId4" Type="http://schemas.openxmlformats.org/officeDocument/2006/relationships/image" Target="../media/image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116B6CF-DA2D-437A-8199-98217106187E}" type="datetimeFigureOut">
              <a:rPr lang="zh-TW" altLang="en-US" smtClean="0"/>
              <a:pPr/>
              <a:t>2013/1/8</a:t>
            </a:fld>
            <a:endParaRPr lang="zh-TW" altLang="en-US"/>
          </a:p>
        </p:txBody>
      </p:sp>
      <p:sp>
        <p:nvSpPr>
          <p:cNvPr id="4" name="投影片圖像版面配置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6" name="頁尾版面配置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DE688AF-ACED-4F37-A9AC-DBEC180190FC}" type="slidenum">
              <a:rPr lang="zh-TW" altLang="en-US" smtClean="0"/>
              <a:pPr/>
              <a:t>‹#›</a:t>
            </a:fld>
            <a:endParaRPr lang="zh-TW" altLang="en-US"/>
          </a:p>
        </p:txBody>
      </p:sp>
    </p:spTree>
    <p:extLst>
      <p:ext uri="{BB962C8B-B14F-4D97-AF65-F5344CB8AC3E}">
        <p14:creationId xmlns:p14="http://schemas.microsoft.com/office/powerpoint/2010/main" val="31261908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r>
              <a:rPr lang="zh-TW" altLang="en-US" dirty="0" smtClean="0"/>
              <a:t>合併單</a:t>
            </a:r>
            <a:endParaRPr lang="zh-TW" altLang="en-US" dirty="0"/>
          </a:p>
        </p:txBody>
      </p:sp>
      <p:sp>
        <p:nvSpPr>
          <p:cNvPr id="4" name="投影片編號版面配置區 3"/>
          <p:cNvSpPr>
            <a:spLocks noGrp="1"/>
          </p:cNvSpPr>
          <p:nvPr>
            <p:ph type="sldNum" sz="quarter" idx="10"/>
          </p:nvPr>
        </p:nvSpPr>
        <p:spPr/>
        <p:txBody>
          <a:bodyPr/>
          <a:lstStyle/>
          <a:p>
            <a:fld id="{DDE688AF-ACED-4F37-A9AC-DBEC180190FC}" type="slidenum">
              <a:rPr lang="zh-TW" altLang="en-US" smtClean="0"/>
              <a:pPr/>
              <a:t>5</a:t>
            </a:fld>
            <a:endParaRPr lang="zh-TW"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50179" name="備忘稿版面配置區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en-US" smtClean="0"/>
          </a:p>
        </p:txBody>
      </p:sp>
      <p:sp>
        <p:nvSpPr>
          <p:cNvPr id="50180"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73B44F7-E8DD-4BEF-9D34-2B625CF25191}" type="slidenum">
              <a:rPr lang="zh-TW" altLang="en-US" smtClean="0"/>
              <a:pPr/>
              <a:t>46</a:t>
            </a:fld>
            <a:endParaRPr lang="zh-TW"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zh-TW" altLang="en-US"/>
          </a:p>
        </p:txBody>
      </p:sp>
      <p:sp>
        <p:nvSpPr>
          <p:cNvPr id="4" name="日期版面配置區 3"/>
          <p:cNvSpPr>
            <a:spLocks noGrp="1"/>
          </p:cNvSpPr>
          <p:nvPr>
            <p:ph type="dt" sz="half" idx="10"/>
          </p:nvPr>
        </p:nvSpPr>
        <p:spPr/>
        <p:txBody>
          <a:bodyPr/>
          <a:lstStyle/>
          <a:p>
            <a:fld id="{DECA953D-F17D-458D-AB8D-F00160A2C1A0}" type="datetimeFigureOut">
              <a:rPr lang="zh-TW" altLang="en-US" smtClean="0"/>
              <a:pPr/>
              <a:t>2013/1/8</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ED88792A-FCB3-4752-A451-93CC8BE772EF}" type="slidenum">
              <a:rPr lang="zh-TW" altLang="en-US" smtClean="0"/>
              <a:pPr/>
              <a:t>‹#›</a:t>
            </a:fld>
            <a:endParaRPr lang="zh-TW"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DECA953D-F17D-458D-AB8D-F00160A2C1A0}" type="datetimeFigureOut">
              <a:rPr lang="zh-TW" altLang="en-US" smtClean="0"/>
              <a:pPr/>
              <a:t>2013/1/8</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ED88792A-FCB3-4752-A451-93CC8BE772EF}" type="slidenum">
              <a:rPr lang="zh-TW" altLang="en-US" smtClean="0"/>
              <a:pPr/>
              <a:t>‹#›</a:t>
            </a:fld>
            <a:endParaRPr lang="zh-TW"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638"/>
            <a:ext cx="2057400" cy="5851525"/>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274638"/>
            <a:ext cx="6019800" cy="5851525"/>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DECA953D-F17D-458D-AB8D-F00160A2C1A0}" type="datetimeFigureOut">
              <a:rPr lang="zh-TW" altLang="en-US" smtClean="0"/>
              <a:pPr/>
              <a:t>2013/1/8</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ED88792A-FCB3-4752-A451-93CC8BE772EF}" type="slidenum">
              <a:rPr lang="zh-TW" altLang="en-US" smtClean="0"/>
              <a:pPr/>
              <a:t>‹#›</a:t>
            </a:fld>
            <a:endParaRPr lang="zh-TW"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標題，文字及物件">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p>
            <a:r>
              <a:rPr lang="zh-TW" altLang="en-US" smtClean="0"/>
              <a:t>按一下以編輯母片標題樣式</a:t>
            </a:r>
            <a:endParaRPr lang="zh-TW" altLang="en-US"/>
          </a:p>
        </p:txBody>
      </p:sp>
      <p:sp>
        <p:nvSpPr>
          <p:cNvPr id="3" name="文字版面配置區 2"/>
          <p:cNvSpPr>
            <a:spLocks noGrp="1"/>
          </p:cNvSpPr>
          <p:nvPr>
            <p:ph type="body" sz="half" idx="1"/>
          </p:nvPr>
        </p:nvSpPr>
        <p:spPr>
          <a:xfrm>
            <a:off x="457200" y="1600200"/>
            <a:ext cx="4038600" cy="4525963"/>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600200"/>
            <a:ext cx="4038600" cy="4525963"/>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TW"/>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TW"/>
          </a:p>
        </p:txBody>
      </p:sp>
      <p:sp>
        <p:nvSpPr>
          <p:cNvPr id="7" name="Rectangle 6"/>
          <p:cNvSpPr>
            <a:spLocks noGrp="1" noChangeArrowheads="1"/>
          </p:cNvSpPr>
          <p:nvPr>
            <p:ph type="sldNum" sz="quarter" idx="12"/>
          </p:nvPr>
        </p:nvSpPr>
        <p:spPr>
          <a:ln/>
        </p:spPr>
        <p:txBody>
          <a:bodyPr/>
          <a:lstStyle>
            <a:lvl1pPr>
              <a:defRPr/>
            </a:lvl1pPr>
          </a:lstStyle>
          <a:p>
            <a:pPr>
              <a:defRPr/>
            </a:pPr>
            <a:fld id="{6BBA28BA-131E-42FD-97F5-A2D18D4F25A7}" type="slidenum">
              <a:rPr lang="en-US" altLang="zh-TW"/>
              <a:pPr>
                <a:defRPr/>
              </a:pPr>
              <a:t>‹#›</a:t>
            </a:fld>
            <a:endParaRPr lang="en-US" altLang="zh-TW"/>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DECA953D-F17D-458D-AB8D-F00160A2C1A0}" type="datetimeFigureOut">
              <a:rPr lang="zh-TW" altLang="en-US" smtClean="0"/>
              <a:pPr/>
              <a:t>2013/1/8</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ED88792A-FCB3-4752-A451-93CC8BE772EF}" type="slidenum">
              <a:rPr lang="zh-TW" altLang="en-US" smtClean="0"/>
              <a:pPr/>
              <a:t>‹#›</a:t>
            </a:fld>
            <a:endParaRPr lang="zh-TW"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4" name="日期版面配置區 3"/>
          <p:cNvSpPr>
            <a:spLocks noGrp="1"/>
          </p:cNvSpPr>
          <p:nvPr>
            <p:ph type="dt" sz="half" idx="10"/>
          </p:nvPr>
        </p:nvSpPr>
        <p:spPr/>
        <p:txBody>
          <a:bodyPr/>
          <a:lstStyle/>
          <a:p>
            <a:fld id="{DECA953D-F17D-458D-AB8D-F00160A2C1A0}" type="datetimeFigureOut">
              <a:rPr lang="zh-TW" altLang="en-US" smtClean="0"/>
              <a:pPr/>
              <a:t>2013/1/8</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ED88792A-FCB3-4752-A451-93CC8BE772EF}" type="slidenum">
              <a:rPr lang="zh-TW" altLang="en-US" smtClean="0"/>
              <a:pPr/>
              <a:t>‹#›</a:t>
            </a:fld>
            <a:endParaRPr lang="zh-TW"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日期版面配置區 4"/>
          <p:cNvSpPr>
            <a:spLocks noGrp="1"/>
          </p:cNvSpPr>
          <p:nvPr>
            <p:ph type="dt" sz="half" idx="10"/>
          </p:nvPr>
        </p:nvSpPr>
        <p:spPr/>
        <p:txBody>
          <a:bodyPr/>
          <a:lstStyle/>
          <a:p>
            <a:fld id="{DECA953D-F17D-458D-AB8D-F00160A2C1A0}" type="datetimeFigureOut">
              <a:rPr lang="zh-TW" altLang="en-US" smtClean="0"/>
              <a:pPr/>
              <a:t>2013/1/8</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ED88792A-FCB3-4752-A451-93CC8BE772EF}" type="slidenum">
              <a:rPr lang="zh-TW" altLang="en-US" smtClean="0"/>
              <a:pPr/>
              <a:t>‹#›</a:t>
            </a:fld>
            <a:endParaRPr lang="zh-TW"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日期版面配置區 6"/>
          <p:cNvSpPr>
            <a:spLocks noGrp="1"/>
          </p:cNvSpPr>
          <p:nvPr>
            <p:ph type="dt" sz="half" idx="10"/>
          </p:nvPr>
        </p:nvSpPr>
        <p:spPr/>
        <p:txBody>
          <a:bodyPr/>
          <a:lstStyle/>
          <a:p>
            <a:fld id="{DECA953D-F17D-458D-AB8D-F00160A2C1A0}" type="datetimeFigureOut">
              <a:rPr lang="zh-TW" altLang="en-US" smtClean="0"/>
              <a:pPr/>
              <a:t>2013/1/8</a:t>
            </a:fld>
            <a:endParaRPr lang="zh-TW" altLang="en-US"/>
          </a:p>
        </p:txBody>
      </p:sp>
      <p:sp>
        <p:nvSpPr>
          <p:cNvPr id="8" name="頁尾版面配置區 7"/>
          <p:cNvSpPr>
            <a:spLocks noGrp="1"/>
          </p:cNvSpPr>
          <p:nvPr>
            <p:ph type="ftr" sz="quarter" idx="11"/>
          </p:nvPr>
        </p:nvSpPr>
        <p:spPr/>
        <p:txBody>
          <a:bodyPr/>
          <a:lstStyle/>
          <a:p>
            <a:endParaRPr lang="zh-TW" altLang="en-US"/>
          </a:p>
        </p:txBody>
      </p:sp>
      <p:sp>
        <p:nvSpPr>
          <p:cNvPr id="9" name="投影片編號版面配置區 8"/>
          <p:cNvSpPr>
            <a:spLocks noGrp="1"/>
          </p:cNvSpPr>
          <p:nvPr>
            <p:ph type="sldNum" sz="quarter" idx="12"/>
          </p:nvPr>
        </p:nvSpPr>
        <p:spPr/>
        <p:txBody>
          <a:bodyPr/>
          <a:lstStyle/>
          <a:p>
            <a:fld id="{ED88792A-FCB3-4752-A451-93CC8BE772EF}" type="slidenum">
              <a:rPr lang="zh-TW" altLang="en-US" smtClean="0"/>
              <a:pPr/>
              <a:t>‹#›</a:t>
            </a:fld>
            <a:endParaRPr lang="zh-TW"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日期版面配置區 2"/>
          <p:cNvSpPr>
            <a:spLocks noGrp="1"/>
          </p:cNvSpPr>
          <p:nvPr>
            <p:ph type="dt" sz="half" idx="10"/>
          </p:nvPr>
        </p:nvSpPr>
        <p:spPr/>
        <p:txBody>
          <a:bodyPr/>
          <a:lstStyle/>
          <a:p>
            <a:fld id="{DECA953D-F17D-458D-AB8D-F00160A2C1A0}" type="datetimeFigureOut">
              <a:rPr lang="zh-TW" altLang="en-US" smtClean="0"/>
              <a:pPr/>
              <a:t>2013/1/8</a:t>
            </a:fld>
            <a:endParaRPr lang="zh-TW" altLang="en-US"/>
          </a:p>
        </p:txBody>
      </p:sp>
      <p:sp>
        <p:nvSpPr>
          <p:cNvPr id="4" name="頁尾版面配置區 3"/>
          <p:cNvSpPr>
            <a:spLocks noGrp="1"/>
          </p:cNvSpPr>
          <p:nvPr>
            <p:ph type="ftr" sz="quarter" idx="11"/>
          </p:nvPr>
        </p:nvSpPr>
        <p:spPr/>
        <p:txBody>
          <a:bodyPr/>
          <a:lstStyle/>
          <a:p>
            <a:endParaRPr lang="zh-TW" altLang="en-US"/>
          </a:p>
        </p:txBody>
      </p:sp>
      <p:sp>
        <p:nvSpPr>
          <p:cNvPr id="5" name="投影片編號版面配置區 4"/>
          <p:cNvSpPr>
            <a:spLocks noGrp="1"/>
          </p:cNvSpPr>
          <p:nvPr>
            <p:ph type="sldNum" sz="quarter" idx="12"/>
          </p:nvPr>
        </p:nvSpPr>
        <p:spPr/>
        <p:txBody>
          <a:bodyPr/>
          <a:lstStyle/>
          <a:p>
            <a:fld id="{ED88792A-FCB3-4752-A451-93CC8BE772EF}" type="slidenum">
              <a:rPr lang="zh-TW" altLang="en-US" smtClean="0"/>
              <a:pPr/>
              <a:t>‹#›</a:t>
            </a:fld>
            <a:endParaRPr lang="zh-TW"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DECA953D-F17D-458D-AB8D-F00160A2C1A0}" type="datetimeFigureOut">
              <a:rPr lang="zh-TW" altLang="en-US" smtClean="0"/>
              <a:pPr/>
              <a:t>2013/1/8</a:t>
            </a:fld>
            <a:endParaRPr lang="zh-TW" altLang="en-US"/>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ED88792A-FCB3-4752-A451-93CC8BE772EF}" type="slidenum">
              <a:rPr lang="zh-TW" altLang="en-US" smtClean="0"/>
              <a:pPr/>
              <a:t>‹#›</a:t>
            </a:fld>
            <a:endParaRPr lang="zh-TW"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DECA953D-F17D-458D-AB8D-F00160A2C1A0}" type="datetimeFigureOut">
              <a:rPr lang="zh-TW" altLang="en-US" smtClean="0"/>
              <a:pPr/>
              <a:t>2013/1/8</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ED88792A-FCB3-4752-A451-93CC8BE772EF}" type="slidenum">
              <a:rPr lang="zh-TW" altLang="en-US" smtClean="0"/>
              <a:pPr/>
              <a:t>‹#›</a:t>
            </a:fld>
            <a:endParaRPr lang="zh-TW"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TW" altLang="en-US"/>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DECA953D-F17D-458D-AB8D-F00160A2C1A0}" type="datetimeFigureOut">
              <a:rPr lang="zh-TW" altLang="en-US" smtClean="0"/>
              <a:pPr/>
              <a:t>2013/1/8</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ED88792A-FCB3-4752-A451-93CC8BE772EF}" type="slidenum">
              <a:rPr lang="zh-TW" altLang="en-US" smtClean="0"/>
              <a:pPr/>
              <a:t>‹#›</a:t>
            </a:fld>
            <a:endParaRPr lang="zh-TW"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CA953D-F17D-458D-AB8D-F00160A2C1A0}" type="datetimeFigureOut">
              <a:rPr lang="zh-TW" altLang="en-US" smtClean="0"/>
              <a:pPr/>
              <a:t>2013/1/8</a:t>
            </a:fld>
            <a:endParaRPr lang="zh-TW" altLang="en-US"/>
          </a:p>
        </p:txBody>
      </p:sp>
      <p:sp>
        <p:nvSpPr>
          <p:cNvPr id="5" name="頁尾版面配置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TW" altLang="en-US"/>
          </a:p>
        </p:txBody>
      </p:sp>
      <p:sp>
        <p:nvSpPr>
          <p:cNvPr id="6" name="投影片編號版面配置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D88792A-FCB3-4752-A451-93CC8BE772EF}" type="slidenum">
              <a:rPr lang="zh-TW" altLang="en-US" smtClean="0"/>
              <a:pPr/>
              <a:t>‹#›</a:t>
            </a:fld>
            <a:endParaRPr lang="zh-TW"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4.png"/><Relationship Id="rId4" Type="http://schemas.openxmlformats.org/officeDocument/2006/relationships/image" Target="../media/image3.wmf"/></Relationships>
</file>

<file path=ppt/slides/_rels/slide38.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slide" Target="slide17.xml"/><Relationship Id="rId7" Type="http://schemas.openxmlformats.org/officeDocument/2006/relationships/image" Target="../media/image6.wmf"/><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3.bin"/><Relationship Id="rId11" Type="http://schemas.openxmlformats.org/officeDocument/2006/relationships/image" Target="../media/image8.wmf"/><Relationship Id="rId5" Type="http://schemas.openxmlformats.org/officeDocument/2006/relationships/image" Target="../media/image5.wmf"/><Relationship Id="rId10" Type="http://schemas.openxmlformats.org/officeDocument/2006/relationships/oleObject" Target="../embeddings/oleObject5.bin"/><Relationship Id="rId4" Type="http://schemas.openxmlformats.org/officeDocument/2006/relationships/oleObject" Target="../embeddings/oleObject2.bin"/><Relationship Id="rId9" Type="http://schemas.openxmlformats.org/officeDocument/2006/relationships/image" Target="../media/image7.wmf"/></Relationships>
</file>

<file path=ppt/slides/_rels/slide39.xml.rels><?xml version="1.0" encoding="UTF-8" standalone="yes"?>
<Relationships xmlns="http://schemas.openxmlformats.org/package/2006/relationships"><Relationship Id="rId8" Type="http://schemas.openxmlformats.org/officeDocument/2006/relationships/image" Target="../media/image11.wmf"/><Relationship Id="rId13" Type="http://schemas.openxmlformats.org/officeDocument/2006/relationships/oleObject" Target="../embeddings/oleObject11.bin"/><Relationship Id="rId18" Type="http://schemas.openxmlformats.org/officeDocument/2006/relationships/image" Target="../media/image16.wmf"/><Relationship Id="rId26" Type="http://schemas.openxmlformats.org/officeDocument/2006/relationships/image" Target="../media/image20.wmf"/><Relationship Id="rId3" Type="http://schemas.openxmlformats.org/officeDocument/2006/relationships/oleObject" Target="../embeddings/oleObject6.bin"/><Relationship Id="rId21" Type="http://schemas.openxmlformats.org/officeDocument/2006/relationships/oleObject" Target="../embeddings/oleObject15.bin"/><Relationship Id="rId7" Type="http://schemas.openxmlformats.org/officeDocument/2006/relationships/oleObject" Target="../embeddings/oleObject8.bin"/><Relationship Id="rId12" Type="http://schemas.openxmlformats.org/officeDocument/2006/relationships/image" Target="../media/image13.wmf"/><Relationship Id="rId17" Type="http://schemas.openxmlformats.org/officeDocument/2006/relationships/oleObject" Target="../embeddings/oleObject13.bin"/><Relationship Id="rId25" Type="http://schemas.openxmlformats.org/officeDocument/2006/relationships/oleObject" Target="../embeddings/oleObject17.bin"/><Relationship Id="rId2" Type="http://schemas.openxmlformats.org/officeDocument/2006/relationships/slideLayout" Target="../slideLayouts/slideLayout2.xml"/><Relationship Id="rId16" Type="http://schemas.openxmlformats.org/officeDocument/2006/relationships/image" Target="../media/image15.wmf"/><Relationship Id="rId20" Type="http://schemas.openxmlformats.org/officeDocument/2006/relationships/image" Target="../media/image17.wmf"/><Relationship Id="rId1" Type="http://schemas.openxmlformats.org/officeDocument/2006/relationships/vmlDrawing" Target="../drawings/vmlDrawing3.vml"/><Relationship Id="rId6" Type="http://schemas.openxmlformats.org/officeDocument/2006/relationships/image" Target="../media/image10.wmf"/><Relationship Id="rId11" Type="http://schemas.openxmlformats.org/officeDocument/2006/relationships/oleObject" Target="../embeddings/oleObject10.bin"/><Relationship Id="rId24" Type="http://schemas.openxmlformats.org/officeDocument/2006/relationships/image" Target="../media/image19.wmf"/><Relationship Id="rId5" Type="http://schemas.openxmlformats.org/officeDocument/2006/relationships/oleObject" Target="../embeddings/oleObject7.bin"/><Relationship Id="rId15" Type="http://schemas.openxmlformats.org/officeDocument/2006/relationships/oleObject" Target="../embeddings/oleObject12.bin"/><Relationship Id="rId23" Type="http://schemas.openxmlformats.org/officeDocument/2006/relationships/oleObject" Target="../embeddings/oleObject16.bin"/><Relationship Id="rId28" Type="http://schemas.openxmlformats.org/officeDocument/2006/relationships/image" Target="../media/image21.wmf"/><Relationship Id="rId10" Type="http://schemas.openxmlformats.org/officeDocument/2006/relationships/image" Target="../media/image12.wmf"/><Relationship Id="rId19" Type="http://schemas.openxmlformats.org/officeDocument/2006/relationships/oleObject" Target="../embeddings/oleObject14.bin"/><Relationship Id="rId4" Type="http://schemas.openxmlformats.org/officeDocument/2006/relationships/image" Target="../media/image9.wmf"/><Relationship Id="rId9" Type="http://schemas.openxmlformats.org/officeDocument/2006/relationships/oleObject" Target="../embeddings/oleObject9.bin"/><Relationship Id="rId14" Type="http://schemas.openxmlformats.org/officeDocument/2006/relationships/image" Target="../media/image14.wmf"/><Relationship Id="rId22" Type="http://schemas.openxmlformats.org/officeDocument/2006/relationships/image" Target="../media/image18.wmf"/><Relationship Id="rId27" Type="http://schemas.openxmlformats.org/officeDocument/2006/relationships/oleObject" Target="../embeddings/oleObject18.bin"/></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8" Type="http://schemas.openxmlformats.org/officeDocument/2006/relationships/oleObject" Target="../embeddings/oleObject21.bin"/><Relationship Id="rId3" Type="http://schemas.openxmlformats.org/officeDocument/2006/relationships/notesSlide" Target="../notesSlides/notesSlide2.xml"/><Relationship Id="rId7" Type="http://schemas.openxmlformats.org/officeDocument/2006/relationships/image" Target="../media/image6.wmf"/><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oleObject" Target="../embeddings/oleObject20.bin"/><Relationship Id="rId11" Type="http://schemas.openxmlformats.org/officeDocument/2006/relationships/image" Target="../media/image8.wmf"/><Relationship Id="rId5" Type="http://schemas.openxmlformats.org/officeDocument/2006/relationships/image" Target="../media/image5.wmf"/><Relationship Id="rId10" Type="http://schemas.openxmlformats.org/officeDocument/2006/relationships/oleObject" Target="../embeddings/oleObject22.bin"/><Relationship Id="rId4" Type="http://schemas.openxmlformats.org/officeDocument/2006/relationships/oleObject" Target="../embeddings/oleObject19.bin"/><Relationship Id="rId9" Type="http://schemas.openxmlformats.org/officeDocument/2006/relationships/image" Target="../media/image7.wmf"/></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altLang="zh-TW" dirty="0" smtClean="0"/>
              <a:t>Outline</a:t>
            </a:r>
            <a:endParaRPr lang="zh-TW" altLang="zh-TW" dirty="0" smtClean="0"/>
          </a:p>
        </p:txBody>
      </p:sp>
      <p:sp>
        <p:nvSpPr>
          <p:cNvPr id="7171" name="Rectangle 3"/>
          <p:cNvSpPr>
            <a:spLocks noGrp="1" noChangeArrowheads="1"/>
          </p:cNvSpPr>
          <p:nvPr>
            <p:ph type="body" idx="1"/>
          </p:nvPr>
        </p:nvSpPr>
        <p:spPr/>
        <p:txBody>
          <a:bodyPr>
            <a:normAutofit/>
          </a:bodyPr>
          <a:lstStyle/>
          <a:p>
            <a:pPr eaLnBrk="1" hangingPunct="1">
              <a:lnSpc>
                <a:spcPct val="80000"/>
              </a:lnSpc>
            </a:pPr>
            <a:r>
              <a:rPr lang="zh-TW" altLang="en-US" dirty="0" smtClean="0"/>
              <a:t>簡單架構</a:t>
            </a:r>
            <a:endParaRPr lang="en-US" altLang="zh-TW" dirty="0" smtClean="0"/>
          </a:p>
          <a:p>
            <a:pPr eaLnBrk="1" hangingPunct="1">
              <a:lnSpc>
                <a:spcPct val="80000"/>
              </a:lnSpc>
            </a:pPr>
            <a:endParaRPr lang="zh-TW" altLang="en-US" dirty="0" smtClean="0"/>
          </a:p>
          <a:p>
            <a:pPr eaLnBrk="1" hangingPunct="1">
              <a:lnSpc>
                <a:spcPct val="80000"/>
              </a:lnSpc>
            </a:pPr>
            <a:r>
              <a:rPr lang="zh-TW" altLang="en-US" dirty="0" smtClean="0"/>
              <a:t>資料選取</a:t>
            </a:r>
          </a:p>
          <a:p>
            <a:pPr lvl="1" eaLnBrk="1" hangingPunct="1">
              <a:lnSpc>
                <a:spcPct val="80000"/>
              </a:lnSpc>
            </a:pPr>
            <a:r>
              <a:rPr lang="zh-TW" altLang="en-US" sz="3200" dirty="0" smtClean="0"/>
              <a:t>選擇權委託檔</a:t>
            </a:r>
            <a:r>
              <a:rPr lang="en-US" altLang="zh-TW" sz="3200" dirty="0" smtClean="0"/>
              <a:t>(Options)</a:t>
            </a:r>
          </a:p>
          <a:p>
            <a:pPr eaLnBrk="1" hangingPunct="1">
              <a:lnSpc>
                <a:spcPct val="80000"/>
              </a:lnSpc>
            </a:pPr>
            <a:endParaRPr lang="en-US" altLang="zh-TW" dirty="0" smtClean="0"/>
          </a:p>
          <a:p>
            <a:pPr eaLnBrk="1" hangingPunct="1">
              <a:lnSpc>
                <a:spcPct val="80000"/>
              </a:lnSpc>
            </a:pPr>
            <a:r>
              <a:rPr lang="zh-TW" altLang="en-US" dirty="0" smtClean="0"/>
              <a:t>虛擬交易所</a:t>
            </a:r>
          </a:p>
          <a:p>
            <a:pPr lvl="1" eaLnBrk="1" hangingPunct="1">
              <a:lnSpc>
                <a:spcPct val="80000"/>
              </a:lnSpc>
            </a:pPr>
            <a:r>
              <a:rPr lang="zh-TW" altLang="en-US" sz="3200" dirty="0" smtClean="0"/>
              <a:t>初始設定</a:t>
            </a:r>
            <a:r>
              <a:rPr lang="en-US" altLang="zh-TW" sz="3200" dirty="0" smtClean="0"/>
              <a:t>(</a:t>
            </a:r>
            <a:r>
              <a:rPr lang="zh-TW" altLang="en-US" sz="3200" dirty="0" smtClean="0"/>
              <a:t>以選擇權為例</a:t>
            </a:r>
            <a:r>
              <a:rPr lang="en-US" altLang="zh-TW" sz="3200" dirty="0" smtClean="0"/>
              <a:t>)</a:t>
            </a:r>
          </a:p>
          <a:p>
            <a:pPr lvl="1" eaLnBrk="1" hangingPunct="1">
              <a:lnSpc>
                <a:spcPct val="80000"/>
              </a:lnSpc>
            </a:pPr>
            <a:endParaRPr lang="en-US" altLang="zh-TW" sz="3200" dirty="0" smtClean="0"/>
          </a:p>
          <a:p>
            <a:pPr>
              <a:lnSpc>
                <a:spcPct val="80000"/>
              </a:lnSpc>
            </a:pPr>
            <a:r>
              <a:rPr lang="zh-TW" altLang="en-US" dirty="0" smtClean="0"/>
              <a:t>程式碼</a:t>
            </a:r>
            <a:endParaRPr lang="en-US" altLang="zh-TW"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程式碼</a:t>
            </a:r>
            <a:endParaRPr lang="zh-TW" altLang="en-US"/>
          </a:p>
        </p:txBody>
      </p:sp>
      <p:sp>
        <p:nvSpPr>
          <p:cNvPr id="3" name="內容版面配置區 2"/>
          <p:cNvSpPr>
            <a:spLocks noGrp="1"/>
          </p:cNvSpPr>
          <p:nvPr>
            <p:ph idx="1"/>
          </p:nvPr>
        </p:nvSpPr>
        <p:spPr/>
        <p:txBody>
          <a:bodyPr/>
          <a:lstStyle/>
          <a:p>
            <a:endParaRPr lang="zh-TW" alt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p:cNvSpPr txBox="1">
            <a:spLocks noChangeArrowheads="1"/>
          </p:cNvSpPr>
          <p:nvPr/>
        </p:nvSpPr>
        <p:spPr bwMode="auto">
          <a:xfrm>
            <a:off x="3924300" y="549275"/>
            <a:ext cx="417513" cy="333375"/>
          </a:xfrm>
          <a:prstGeom prst="rect">
            <a:avLst/>
          </a:prstGeom>
          <a:noFill/>
          <a:ln w="28575">
            <a:solidFill>
              <a:srgbClr val="0066FF"/>
            </a:solidFill>
            <a:miter lim="800000"/>
            <a:headEnd/>
            <a:tailEnd/>
          </a:ln>
          <a:effectLst/>
        </p:spPr>
        <p:txBody>
          <a:bodyPr>
            <a:spAutoFit/>
          </a:bodyPr>
          <a:lstStyle/>
          <a:p>
            <a:pPr algn="ctr">
              <a:spcBef>
                <a:spcPct val="50000"/>
              </a:spcBef>
            </a:pPr>
            <a:r>
              <a:rPr lang="en-US" altLang="zh-TW" sz="1400" b="1"/>
              <a:t>15</a:t>
            </a:r>
          </a:p>
        </p:txBody>
      </p:sp>
      <p:sp>
        <p:nvSpPr>
          <p:cNvPr id="3077" name="Text Box 5"/>
          <p:cNvSpPr txBox="1">
            <a:spLocks noChangeArrowheads="1"/>
          </p:cNvSpPr>
          <p:nvPr/>
        </p:nvSpPr>
        <p:spPr bwMode="auto">
          <a:xfrm>
            <a:off x="3924300" y="863600"/>
            <a:ext cx="417513" cy="333375"/>
          </a:xfrm>
          <a:prstGeom prst="rect">
            <a:avLst/>
          </a:prstGeom>
          <a:noFill/>
          <a:ln w="28575">
            <a:solidFill>
              <a:srgbClr val="CC00FF"/>
            </a:solidFill>
            <a:miter lim="800000"/>
            <a:headEnd/>
            <a:tailEnd/>
          </a:ln>
          <a:effectLst/>
        </p:spPr>
        <p:txBody>
          <a:bodyPr>
            <a:spAutoFit/>
          </a:bodyPr>
          <a:lstStyle/>
          <a:p>
            <a:pPr algn="ctr">
              <a:spcBef>
                <a:spcPct val="50000"/>
              </a:spcBef>
            </a:pPr>
            <a:r>
              <a:rPr lang="en-US" altLang="zh-TW" sz="1400" b="1"/>
              <a:t>16</a:t>
            </a:r>
          </a:p>
        </p:txBody>
      </p:sp>
      <p:sp>
        <p:nvSpPr>
          <p:cNvPr id="3078" name="Text Box 6"/>
          <p:cNvSpPr txBox="1">
            <a:spLocks noChangeArrowheads="1"/>
          </p:cNvSpPr>
          <p:nvPr/>
        </p:nvSpPr>
        <p:spPr bwMode="auto">
          <a:xfrm>
            <a:off x="3924300" y="1196975"/>
            <a:ext cx="417513" cy="333375"/>
          </a:xfrm>
          <a:prstGeom prst="rect">
            <a:avLst/>
          </a:prstGeom>
          <a:noFill/>
          <a:ln w="28575">
            <a:solidFill>
              <a:srgbClr val="0066FF"/>
            </a:solidFill>
            <a:miter lim="800000"/>
            <a:headEnd/>
            <a:tailEnd/>
          </a:ln>
          <a:effectLst/>
        </p:spPr>
        <p:txBody>
          <a:bodyPr>
            <a:spAutoFit/>
          </a:bodyPr>
          <a:lstStyle/>
          <a:p>
            <a:pPr algn="ctr">
              <a:spcBef>
                <a:spcPct val="50000"/>
              </a:spcBef>
            </a:pPr>
            <a:r>
              <a:rPr lang="en-US" altLang="zh-TW" sz="1400" b="1"/>
              <a:t>17</a:t>
            </a:r>
          </a:p>
        </p:txBody>
      </p:sp>
      <p:sp>
        <p:nvSpPr>
          <p:cNvPr id="3079" name="Text Box 7"/>
          <p:cNvSpPr txBox="1">
            <a:spLocks noChangeArrowheads="1"/>
          </p:cNvSpPr>
          <p:nvPr/>
        </p:nvSpPr>
        <p:spPr bwMode="auto">
          <a:xfrm>
            <a:off x="3924300" y="1511300"/>
            <a:ext cx="417513" cy="333375"/>
          </a:xfrm>
          <a:prstGeom prst="rect">
            <a:avLst/>
          </a:prstGeom>
          <a:noFill/>
          <a:ln w="28575">
            <a:solidFill>
              <a:srgbClr val="CC00FF"/>
            </a:solidFill>
            <a:miter lim="800000"/>
            <a:headEnd/>
            <a:tailEnd/>
          </a:ln>
          <a:effectLst/>
        </p:spPr>
        <p:txBody>
          <a:bodyPr>
            <a:spAutoFit/>
          </a:bodyPr>
          <a:lstStyle/>
          <a:p>
            <a:pPr algn="ctr">
              <a:spcBef>
                <a:spcPct val="50000"/>
              </a:spcBef>
            </a:pPr>
            <a:r>
              <a:rPr lang="en-US" altLang="zh-TW" sz="1400" b="1"/>
              <a:t>18</a:t>
            </a:r>
          </a:p>
        </p:txBody>
      </p:sp>
      <p:sp>
        <p:nvSpPr>
          <p:cNvPr id="3080" name="Text Box 8"/>
          <p:cNvSpPr txBox="1">
            <a:spLocks noChangeArrowheads="1"/>
          </p:cNvSpPr>
          <p:nvPr/>
        </p:nvSpPr>
        <p:spPr bwMode="auto">
          <a:xfrm>
            <a:off x="3924300" y="1844675"/>
            <a:ext cx="417513" cy="333375"/>
          </a:xfrm>
          <a:prstGeom prst="rect">
            <a:avLst/>
          </a:prstGeom>
          <a:noFill/>
          <a:ln w="28575">
            <a:solidFill>
              <a:srgbClr val="0066FF"/>
            </a:solidFill>
            <a:miter lim="800000"/>
            <a:headEnd/>
            <a:tailEnd/>
          </a:ln>
          <a:effectLst/>
        </p:spPr>
        <p:txBody>
          <a:bodyPr>
            <a:spAutoFit/>
          </a:bodyPr>
          <a:lstStyle/>
          <a:p>
            <a:pPr algn="ctr">
              <a:spcBef>
                <a:spcPct val="50000"/>
              </a:spcBef>
            </a:pPr>
            <a:r>
              <a:rPr lang="en-US" altLang="zh-TW" sz="1400" b="1"/>
              <a:t>19</a:t>
            </a:r>
          </a:p>
        </p:txBody>
      </p:sp>
      <p:sp>
        <p:nvSpPr>
          <p:cNvPr id="3081" name="Text Box 9"/>
          <p:cNvSpPr txBox="1">
            <a:spLocks noChangeArrowheads="1"/>
          </p:cNvSpPr>
          <p:nvPr/>
        </p:nvSpPr>
        <p:spPr bwMode="auto">
          <a:xfrm>
            <a:off x="3924300" y="2205038"/>
            <a:ext cx="417513" cy="333375"/>
          </a:xfrm>
          <a:prstGeom prst="rect">
            <a:avLst/>
          </a:prstGeom>
          <a:noFill/>
          <a:ln w="28575">
            <a:solidFill>
              <a:srgbClr val="CC00FF"/>
            </a:solidFill>
            <a:miter lim="800000"/>
            <a:headEnd/>
            <a:tailEnd/>
          </a:ln>
          <a:effectLst/>
        </p:spPr>
        <p:txBody>
          <a:bodyPr>
            <a:spAutoFit/>
          </a:bodyPr>
          <a:lstStyle/>
          <a:p>
            <a:pPr algn="ctr">
              <a:spcBef>
                <a:spcPct val="50000"/>
              </a:spcBef>
            </a:pPr>
            <a:r>
              <a:rPr lang="en-US" altLang="zh-TW" sz="1400" b="1"/>
              <a:t>20</a:t>
            </a:r>
          </a:p>
        </p:txBody>
      </p:sp>
      <p:sp>
        <p:nvSpPr>
          <p:cNvPr id="3082" name="Text Box 10"/>
          <p:cNvSpPr txBox="1">
            <a:spLocks noChangeArrowheads="1"/>
          </p:cNvSpPr>
          <p:nvPr/>
        </p:nvSpPr>
        <p:spPr bwMode="auto">
          <a:xfrm>
            <a:off x="3924300" y="2565400"/>
            <a:ext cx="417513" cy="333375"/>
          </a:xfrm>
          <a:prstGeom prst="rect">
            <a:avLst/>
          </a:prstGeom>
          <a:noFill/>
          <a:ln w="28575">
            <a:solidFill>
              <a:srgbClr val="0066FF"/>
            </a:solidFill>
            <a:miter lim="800000"/>
            <a:headEnd/>
            <a:tailEnd/>
          </a:ln>
          <a:effectLst/>
        </p:spPr>
        <p:txBody>
          <a:bodyPr>
            <a:spAutoFit/>
          </a:bodyPr>
          <a:lstStyle/>
          <a:p>
            <a:pPr algn="ctr">
              <a:spcBef>
                <a:spcPct val="50000"/>
              </a:spcBef>
            </a:pPr>
            <a:r>
              <a:rPr lang="en-US" altLang="zh-TW" sz="1400" b="1"/>
              <a:t>21</a:t>
            </a:r>
          </a:p>
        </p:txBody>
      </p:sp>
      <p:sp>
        <p:nvSpPr>
          <p:cNvPr id="3083" name="Text Box 11"/>
          <p:cNvSpPr txBox="1">
            <a:spLocks noChangeArrowheads="1"/>
          </p:cNvSpPr>
          <p:nvPr/>
        </p:nvSpPr>
        <p:spPr bwMode="auto">
          <a:xfrm>
            <a:off x="3924300" y="2879725"/>
            <a:ext cx="417513" cy="333375"/>
          </a:xfrm>
          <a:prstGeom prst="rect">
            <a:avLst/>
          </a:prstGeom>
          <a:noFill/>
          <a:ln w="28575">
            <a:solidFill>
              <a:srgbClr val="CC00FF"/>
            </a:solidFill>
            <a:miter lim="800000"/>
            <a:headEnd/>
            <a:tailEnd/>
          </a:ln>
          <a:effectLst/>
        </p:spPr>
        <p:txBody>
          <a:bodyPr>
            <a:spAutoFit/>
          </a:bodyPr>
          <a:lstStyle/>
          <a:p>
            <a:pPr algn="ctr">
              <a:spcBef>
                <a:spcPct val="50000"/>
              </a:spcBef>
            </a:pPr>
            <a:r>
              <a:rPr lang="en-US" altLang="zh-TW" sz="1400" b="1"/>
              <a:t>22</a:t>
            </a:r>
          </a:p>
        </p:txBody>
      </p:sp>
      <p:sp>
        <p:nvSpPr>
          <p:cNvPr id="3084" name="Text Box 12"/>
          <p:cNvSpPr txBox="1">
            <a:spLocks noChangeArrowheads="1"/>
          </p:cNvSpPr>
          <p:nvPr/>
        </p:nvSpPr>
        <p:spPr bwMode="auto">
          <a:xfrm>
            <a:off x="3924300" y="3240088"/>
            <a:ext cx="417513" cy="333375"/>
          </a:xfrm>
          <a:prstGeom prst="rect">
            <a:avLst/>
          </a:prstGeom>
          <a:noFill/>
          <a:ln w="28575">
            <a:solidFill>
              <a:srgbClr val="0066FF"/>
            </a:solidFill>
            <a:miter lim="800000"/>
            <a:headEnd/>
            <a:tailEnd/>
          </a:ln>
          <a:effectLst/>
        </p:spPr>
        <p:txBody>
          <a:bodyPr>
            <a:spAutoFit/>
          </a:bodyPr>
          <a:lstStyle/>
          <a:p>
            <a:pPr algn="ctr">
              <a:spcBef>
                <a:spcPct val="50000"/>
              </a:spcBef>
            </a:pPr>
            <a:r>
              <a:rPr lang="en-US" altLang="zh-TW" sz="1400" b="1"/>
              <a:t>23</a:t>
            </a:r>
          </a:p>
        </p:txBody>
      </p:sp>
      <p:sp>
        <p:nvSpPr>
          <p:cNvPr id="3085" name="Text Box 13"/>
          <p:cNvSpPr txBox="1">
            <a:spLocks noChangeArrowheads="1"/>
          </p:cNvSpPr>
          <p:nvPr/>
        </p:nvSpPr>
        <p:spPr bwMode="auto">
          <a:xfrm>
            <a:off x="3924300" y="3600450"/>
            <a:ext cx="417513" cy="333375"/>
          </a:xfrm>
          <a:prstGeom prst="rect">
            <a:avLst/>
          </a:prstGeom>
          <a:noFill/>
          <a:ln w="28575">
            <a:solidFill>
              <a:srgbClr val="CC00FF"/>
            </a:solidFill>
            <a:miter lim="800000"/>
            <a:headEnd/>
            <a:tailEnd/>
          </a:ln>
          <a:effectLst/>
        </p:spPr>
        <p:txBody>
          <a:bodyPr>
            <a:spAutoFit/>
          </a:bodyPr>
          <a:lstStyle/>
          <a:p>
            <a:pPr algn="ctr">
              <a:spcBef>
                <a:spcPct val="50000"/>
              </a:spcBef>
            </a:pPr>
            <a:r>
              <a:rPr lang="en-US" altLang="zh-TW" sz="1400" b="1"/>
              <a:t>24</a:t>
            </a:r>
          </a:p>
        </p:txBody>
      </p:sp>
      <p:sp>
        <p:nvSpPr>
          <p:cNvPr id="3086" name="Text Box 14"/>
          <p:cNvSpPr txBox="1">
            <a:spLocks noChangeArrowheads="1"/>
          </p:cNvSpPr>
          <p:nvPr/>
        </p:nvSpPr>
        <p:spPr bwMode="auto">
          <a:xfrm>
            <a:off x="3924300" y="3960813"/>
            <a:ext cx="417513" cy="333375"/>
          </a:xfrm>
          <a:prstGeom prst="rect">
            <a:avLst/>
          </a:prstGeom>
          <a:noFill/>
          <a:ln w="28575">
            <a:solidFill>
              <a:srgbClr val="0066FF"/>
            </a:solidFill>
            <a:miter lim="800000"/>
            <a:headEnd/>
            <a:tailEnd/>
          </a:ln>
          <a:effectLst/>
        </p:spPr>
        <p:txBody>
          <a:bodyPr>
            <a:spAutoFit/>
          </a:bodyPr>
          <a:lstStyle/>
          <a:p>
            <a:pPr algn="ctr">
              <a:spcBef>
                <a:spcPct val="50000"/>
              </a:spcBef>
            </a:pPr>
            <a:r>
              <a:rPr lang="en-US" altLang="zh-TW" sz="1400" b="1"/>
              <a:t>25</a:t>
            </a:r>
          </a:p>
        </p:txBody>
      </p:sp>
      <p:sp>
        <p:nvSpPr>
          <p:cNvPr id="3087" name="Text Box 15"/>
          <p:cNvSpPr txBox="1">
            <a:spLocks noChangeArrowheads="1"/>
          </p:cNvSpPr>
          <p:nvPr/>
        </p:nvSpPr>
        <p:spPr bwMode="auto">
          <a:xfrm>
            <a:off x="3924300" y="4321175"/>
            <a:ext cx="417513" cy="333375"/>
          </a:xfrm>
          <a:prstGeom prst="rect">
            <a:avLst/>
          </a:prstGeom>
          <a:noFill/>
          <a:ln w="28575">
            <a:solidFill>
              <a:srgbClr val="CC00FF"/>
            </a:solidFill>
            <a:miter lim="800000"/>
            <a:headEnd/>
            <a:tailEnd/>
          </a:ln>
          <a:effectLst/>
        </p:spPr>
        <p:txBody>
          <a:bodyPr>
            <a:spAutoFit/>
          </a:bodyPr>
          <a:lstStyle/>
          <a:p>
            <a:pPr algn="ctr">
              <a:spcBef>
                <a:spcPct val="50000"/>
              </a:spcBef>
            </a:pPr>
            <a:r>
              <a:rPr lang="en-US" altLang="zh-TW" sz="1400" b="1"/>
              <a:t>26</a:t>
            </a:r>
          </a:p>
        </p:txBody>
      </p:sp>
      <p:sp>
        <p:nvSpPr>
          <p:cNvPr id="3088" name="Text Box 16"/>
          <p:cNvSpPr txBox="1">
            <a:spLocks noChangeArrowheads="1"/>
          </p:cNvSpPr>
          <p:nvPr/>
        </p:nvSpPr>
        <p:spPr bwMode="auto">
          <a:xfrm>
            <a:off x="3924300" y="4679950"/>
            <a:ext cx="417513" cy="333375"/>
          </a:xfrm>
          <a:prstGeom prst="rect">
            <a:avLst/>
          </a:prstGeom>
          <a:noFill/>
          <a:ln w="28575">
            <a:solidFill>
              <a:srgbClr val="0066FF"/>
            </a:solidFill>
            <a:miter lim="800000"/>
            <a:headEnd/>
            <a:tailEnd/>
          </a:ln>
          <a:effectLst/>
        </p:spPr>
        <p:txBody>
          <a:bodyPr>
            <a:spAutoFit/>
          </a:bodyPr>
          <a:lstStyle/>
          <a:p>
            <a:pPr algn="ctr">
              <a:spcBef>
                <a:spcPct val="50000"/>
              </a:spcBef>
            </a:pPr>
            <a:r>
              <a:rPr lang="en-US" altLang="zh-TW" sz="1400" b="1"/>
              <a:t>27</a:t>
            </a:r>
          </a:p>
        </p:txBody>
      </p:sp>
      <p:sp>
        <p:nvSpPr>
          <p:cNvPr id="3089" name="Text Box 17"/>
          <p:cNvSpPr txBox="1">
            <a:spLocks noChangeArrowheads="1"/>
          </p:cNvSpPr>
          <p:nvPr/>
        </p:nvSpPr>
        <p:spPr bwMode="auto">
          <a:xfrm>
            <a:off x="3924300" y="5013325"/>
            <a:ext cx="417513" cy="333375"/>
          </a:xfrm>
          <a:prstGeom prst="rect">
            <a:avLst/>
          </a:prstGeom>
          <a:noFill/>
          <a:ln w="28575">
            <a:solidFill>
              <a:srgbClr val="CC00FF"/>
            </a:solidFill>
            <a:miter lim="800000"/>
            <a:headEnd/>
            <a:tailEnd/>
          </a:ln>
          <a:effectLst/>
        </p:spPr>
        <p:txBody>
          <a:bodyPr>
            <a:spAutoFit/>
          </a:bodyPr>
          <a:lstStyle/>
          <a:p>
            <a:pPr algn="ctr">
              <a:spcBef>
                <a:spcPct val="50000"/>
              </a:spcBef>
            </a:pPr>
            <a:r>
              <a:rPr lang="en-US" altLang="zh-TW" sz="1400" b="1"/>
              <a:t>28</a:t>
            </a:r>
          </a:p>
        </p:txBody>
      </p:sp>
      <p:sp>
        <p:nvSpPr>
          <p:cNvPr id="3090" name="Text Box 18"/>
          <p:cNvSpPr txBox="1">
            <a:spLocks noChangeArrowheads="1"/>
          </p:cNvSpPr>
          <p:nvPr/>
        </p:nvSpPr>
        <p:spPr bwMode="auto">
          <a:xfrm>
            <a:off x="3924300" y="5373688"/>
            <a:ext cx="417513" cy="333375"/>
          </a:xfrm>
          <a:prstGeom prst="rect">
            <a:avLst/>
          </a:prstGeom>
          <a:noFill/>
          <a:ln w="28575">
            <a:solidFill>
              <a:srgbClr val="0066FF"/>
            </a:solidFill>
            <a:miter lim="800000"/>
            <a:headEnd/>
            <a:tailEnd/>
          </a:ln>
          <a:effectLst/>
        </p:spPr>
        <p:txBody>
          <a:bodyPr>
            <a:spAutoFit/>
          </a:bodyPr>
          <a:lstStyle/>
          <a:p>
            <a:pPr algn="ctr">
              <a:spcBef>
                <a:spcPct val="50000"/>
              </a:spcBef>
            </a:pPr>
            <a:r>
              <a:rPr lang="en-US" altLang="zh-TW" sz="1400" b="1"/>
              <a:t>29</a:t>
            </a:r>
          </a:p>
        </p:txBody>
      </p:sp>
      <p:sp>
        <p:nvSpPr>
          <p:cNvPr id="3126" name="Text Box 54"/>
          <p:cNvSpPr txBox="1">
            <a:spLocks noChangeArrowheads="1"/>
          </p:cNvSpPr>
          <p:nvPr/>
        </p:nvSpPr>
        <p:spPr bwMode="auto">
          <a:xfrm>
            <a:off x="3492500" y="549275"/>
            <a:ext cx="417513" cy="333375"/>
          </a:xfrm>
          <a:prstGeom prst="rect">
            <a:avLst/>
          </a:prstGeom>
          <a:noFill/>
          <a:ln w="28575">
            <a:solidFill>
              <a:srgbClr val="0066FF"/>
            </a:solidFill>
            <a:miter lim="800000"/>
            <a:headEnd/>
            <a:tailEnd/>
          </a:ln>
          <a:effectLst/>
        </p:spPr>
        <p:txBody>
          <a:bodyPr>
            <a:spAutoFit/>
          </a:bodyPr>
          <a:lstStyle/>
          <a:p>
            <a:pPr algn="ctr">
              <a:spcBef>
                <a:spcPct val="50000"/>
              </a:spcBef>
            </a:pPr>
            <a:r>
              <a:rPr lang="en-US" altLang="zh-TW" sz="1400" b="1"/>
              <a:t>0</a:t>
            </a:r>
          </a:p>
        </p:txBody>
      </p:sp>
      <p:sp>
        <p:nvSpPr>
          <p:cNvPr id="3127" name="Text Box 55"/>
          <p:cNvSpPr txBox="1">
            <a:spLocks noChangeArrowheads="1"/>
          </p:cNvSpPr>
          <p:nvPr/>
        </p:nvSpPr>
        <p:spPr bwMode="auto">
          <a:xfrm>
            <a:off x="3492500" y="863600"/>
            <a:ext cx="417513" cy="333375"/>
          </a:xfrm>
          <a:prstGeom prst="rect">
            <a:avLst/>
          </a:prstGeom>
          <a:noFill/>
          <a:ln w="28575">
            <a:solidFill>
              <a:srgbClr val="CC00FF"/>
            </a:solidFill>
            <a:miter lim="800000"/>
            <a:headEnd/>
            <a:tailEnd/>
          </a:ln>
          <a:effectLst/>
        </p:spPr>
        <p:txBody>
          <a:bodyPr>
            <a:spAutoFit/>
          </a:bodyPr>
          <a:lstStyle/>
          <a:p>
            <a:pPr algn="ctr">
              <a:spcBef>
                <a:spcPct val="50000"/>
              </a:spcBef>
            </a:pPr>
            <a:r>
              <a:rPr lang="en-US" altLang="zh-TW" sz="1400" b="1"/>
              <a:t>1</a:t>
            </a:r>
          </a:p>
        </p:txBody>
      </p:sp>
      <p:sp>
        <p:nvSpPr>
          <p:cNvPr id="3128" name="Text Box 56"/>
          <p:cNvSpPr txBox="1">
            <a:spLocks noChangeArrowheads="1"/>
          </p:cNvSpPr>
          <p:nvPr/>
        </p:nvSpPr>
        <p:spPr bwMode="auto">
          <a:xfrm>
            <a:off x="3492500" y="1196975"/>
            <a:ext cx="417513" cy="333375"/>
          </a:xfrm>
          <a:prstGeom prst="rect">
            <a:avLst/>
          </a:prstGeom>
          <a:noFill/>
          <a:ln w="28575">
            <a:solidFill>
              <a:srgbClr val="0066FF"/>
            </a:solidFill>
            <a:miter lim="800000"/>
            <a:headEnd/>
            <a:tailEnd/>
          </a:ln>
          <a:effectLst/>
        </p:spPr>
        <p:txBody>
          <a:bodyPr>
            <a:spAutoFit/>
          </a:bodyPr>
          <a:lstStyle/>
          <a:p>
            <a:pPr algn="ctr">
              <a:spcBef>
                <a:spcPct val="50000"/>
              </a:spcBef>
            </a:pPr>
            <a:r>
              <a:rPr lang="en-US" altLang="zh-TW" sz="1400" b="1"/>
              <a:t>2</a:t>
            </a:r>
          </a:p>
        </p:txBody>
      </p:sp>
      <p:sp>
        <p:nvSpPr>
          <p:cNvPr id="3129" name="Text Box 57"/>
          <p:cNvSpPr txBox="1">
            <a:spLocks noChangeArrowheads="1"/>
          </p:cNvSpPr>
          <p:nvPr/>
        </p:nvSpPr>
        <p:spPr bwMode="auto">
          <a:xfrm>
            <a:off x="3492500" y="1511300"/>
            <a:ext cx="417513" cy="333375"/>
          </a:xfrm>
          <a:prstGeom prst="rect">
            <a:avLst/>
          </a:prstGeom>
          <a:noFill/>
          <a:ln w="28575">
            <a:solidFill>
              <a:srgbClr val="CC00FF"/>
            </a:solidFill>
            <a:miter lim="800000"/>
            <a:headEnd/>
            <a:tailEnd/>
          </a:ln>
          <a:effectLst/>
        </p:spPr>
        <p:txBody>
          <a:bodyPr>
            <a:spAutoFit/>
          </a:bodyPr>
          <a:lstStyle/>
          <a:p>
            <a:pPr algn="ctr">
              <a:spcBef>
                <a:spcPct val="50000"/>
              </a:spcBef>
            </a:pPr>
            <a:r>
              <a:rPr lang="en-US" altLang="zh-TW" sz="1400" b="1"/>
              <a:t>3</a:t>
            </a:r>
          </a:p>
        </p:txBody>
      </p:sp>
      <p:sp>
        <p:nvSpPr>
          <p:cNvPr id="3130" name="Text Box 58"/>
          <p:cNvSpPr txBox="1">
            <a:spLocks noChangeArrowheads="1"/>
          </p:cNvSpPr>
          <p:nvPr/>
        </p:nvSpPr>
        <p:spPr bwMode="auto">
          <a:xfrm>
            <a:off x="3492500" y="1844675"/>
            <a:ext cx="417513" cy="333375"/>
          </a:xfrm>
          <a:prstGeom prst="rect">
            <a:avLst/>
          </a:prstGeom>
          <a:noFill/>
          <a:ln w="28575">
            <a:solidFill>
              <a:srgbClr val="0066FF"/>
            </a:solidFill>
            <a:miter lim="800000"/>
            <a:headEnd/>
            <a:tailEnd/>
          </a:ln>
          <a:effectLst/>
        </p:spPr>
        <p:txBody>
          <a:bodyPr>
            <a:spAutoFit/>
          </a:bodyPr>
          <a:lstStyle/>
          <a:p>
            <a:pPr algn="ctr">
              <a:spcBef>
                <a:spcPct val="50000"/>
              </a:spcBef>
            </a:pPr>
            <a:r>
              <a:rPr lang="en-US" altLang="zh-TW" sz="1400" b="1"/>
              <a:t>4</a:t>
            </a:r>
          </a:p>
        </p:txBody>
      </p:sp>
      <p:sp>
        <p:nvSpPr>
          <p:cNvPr id="3131" name="Text Box 59"/>
          <p:cNvSpPr txBox="1">
            <a:spLocks noChangeArrowheads="1"/>
          </p:cNvSpPr>
          <p:nvPr/>
        </p:nvSpPr>
        <p:spPr bwMode="auto">
          <a:xfrm>
            <a:off x="3492500" y="2205038"/>
            <a:ext cx="417513" cy="333375"/>
          </a:xfrm>
          <a:prstGeom prst="rect">
            <a:avLst/>
          </a:prstGeom>
          <a:noFill/>
          <a:ln w="28575">
            <a:solidFill>
              <a:srgbClr val="CC00FF"/>
            </a:solidFill>
            <a:miter lim="800000"/>
            <a:headEnd/>
            <a:tailEnd/>
          </a:ln>
          <a:effectLst/>
        </p:spPr>
        <p:txBody>
          <a:bodyPr>
            <a:spAutoFit/>
          </a:bodyPr>
          <a:lstStyle/>
          <a:p>
            <a:pPr algn="ctr">
              <a:spcBef>
                <a:spcPct val="50000"/>
              </a:spcBef>
            </a:pPr>
            <a:r>
              <a:rPr lang="en-US" altLang="zh-TW" sz="1400" b="1"/>
              <a:t>5</a:t>
            </a:r>
          </a:p>
        </p:txBody>
      </p:sp>
      <p:sp>
        <p:nvSpPr>
          <p:cNvPr id="3132" name="Text Box 60"/>
          <p:cNvSpPr txBox="1">
            <a:spLocks noChangeArrowheads="1"/>
          </p:cNvSpPr>
          <p:nvPr/>
        </p:nvSpPr>
        <p:spPr bwMode="auto">
          <a:xfrm>
            <a:off x="3492500" y="2565400"/>
            <a:ext cx="417513" cy="333375"/>
          </a:xfrm>
          <a:prstGeom prst="rect">
            <a:avLst/>
          </a:prstGeom>
          <a:noFill/>
          <a:ln w="28575">
            <a:solidFill>
              <a:srgbClr val="0066FF"/>
            </a:solidFill>
            <a:miter lim="800000"/>
            <a:headEnd/>
            <a:tailEnd/>
          </a:ln>
          <a:effectLst/>
        </p:spPr>
        <p:txBody>
          <a:bodyPr>
            <a:spAutoFit/>
          </a:bodyPr>
          <a:lstStyle/>
          <a:p>
            <a:pPr algn="ctr">
              <a:spcBef>
                <a:spcPct val="50000"/>
              </a:spcBef>
            </a:pPr>
            <a:r>
              <a:rPr lang="en-US" altLang="zh-TW" sz="1400" b="1"/>
              <a:t>6</a:t>
            </a:r>
          </a:p>
        </p:txBody>
      </p:sp>
      <p:sp>
        <p:nvSpPr>
          <p:cNvPr id="3133" name="Text Box 61"/>
          <p:cNvSpPr txBox="1">
            <a:spLocks noChangeArrowheads="1"/>
          </p:cNvSpPr>
          <p:nvPr/>
        </p:nvSpPr>
        <p:spPr bwMode="auto">
          <a:xfrm>
            <a:off x="3492500" y="2879725"/>
            <a:ext cx="417513" cy="333375"/>
          </a:xfrm>
          <a:prstGeom prst="rect">
            <a:avLst/>
          </a:prstGeom>
          <a:noFill/>
          <a:ln w="28575">
            <a:solidFill>
              <a:srgbClr val="CC00FF"/>
            </a:solidFill>
            <a:miter lim="800000"/>
            <a:headEnd/>
            <a:tailEnd/>
          </a:ln>
          <a:effectLst/>
        </p:spPr>
        <p:txBody>
          <a:bodyPr>
            <a:spAutoFit/>
          </a:bodyPr>
          <a:lstStyle/>
          <a:p>
            <a:pPr algn="ctr">
              <a:spcBef>
                <a:spcPct val="50000"/>
              </a:spcBef>
            </a:pPr>
            <a:r>
              <a:rPr lang="en-US" altLang="zh-TW" sz="1400" b="1"/>
              <a:t>7</a:t>
            </a:r>
          </a:p>
        </p:txBody>
      </p:sp>
      <p:sp>
        <p:nvSpPr>
          <p:cNvPr id="3134" name="Text Box 62"/>
          <p:cNvSpPr txBox="1">
            <a:spLocks noChangeArrowheads="1"/>
          </p:cNvSpPr>
          <p:nvPr/>
        </p:nvSpPr>
        <p:spPr bwMode="auto">
          <a:xfrm>
            <a:off x="3492500" y="3240088"/>
            <a:ext cx="417513" cy="333375"/>
          </a:xfrm>
          <a:prstGeom prst="rect">
            <a:avLst/>
          </a:prstGeom>
          <a:noFill/>
          <a:ln w="28575">
            <a:solidFill>
              <a:srgbClr val="0066FF"/>
            </a:solidFill>
            <a:miter lim="800000"/>
            <a:headEnd/>
            <a:tailEnd/>
          </a:ln>
          <a:effectLst/>
        </p:spPr>
        <p:txBody>
          <a:bodyPr>
            <a:spAutoFit/>
          </a:bodyPr>
          <a:lstStyle/>
          <a:p>
            <a:pPr algn="ctr">
              <a:spcBef>
                <a:spcPct val="50000"/>
              </a:spcBef>
            </a:pPr>
            <a:r>
              <a:rPr lang="en-US" altLang="zh-TW" sz="1400" b="1"/>
              <a:t>8</a:t>
            </a:r>
          </a:p>
        </p:txBody>
      </p:sp>
      <p:sp>
        <p:nvSpPr>
          <p:cNvPr id="3135" name="Text Box 63"/>
          <p:cNvSpPr txBox="1">
            <a:spLocks noChangeArrowheads="1"/>
          </p:cNvSpPr>
          <p:nvPr/>
        </p:nvSpPr>
        <p:spPr bwMode="auto">
          <a:xfrm>
            <a:off x="3492500" y="3600450"/>
            <a:ext cx="417513" cy="333375"/>
          </a:xfrm>
          <a:prstGeom prst="rect">
            <a:avLst/>
          </a:prstGeom>
          <a:noFill/>
          <a:ln w="28575">
            <a:solidFill>
              <a:srgbClr val="CC00FF"/>
            </a:solidFill>
            <a:miter lim="800000"/>
            <a:headEnd/>
            <a:tailEnd/>
          </a:ln>
          <a:effectLst/>
        </p:spPr>
        <p:txBody>
          <a:bodyPr>
            <a:spAutoFit/>
          </a:bodyPr>
          <a:lstStyle/>
          <a:p>
            <a:pPr algn="ctr">
              <a:spcBef>
                <a:spcPct val="50000"/>
              </a:spcBef>
            </a:pPr>
            <a:r>
              <a:rPr lang="en-US" altLang="zh-TW" sz="1400" b="1"/>
              <a:t>9</a:t>
            </a:r>
          </a:p>
        </p:txBody>
      </p:sp>
      <p:sp>
        <p:nvSpPr>
          <p:cNvPr id="3136" name="Text Box 64"/>
          <p:cNvSpPr txBox="1">
            <a:spLocks noChangeArrowheads="1"/>
          </p:cNvSpPr>
          <p:nvPr/>
        </p:nvSpPr>
        <p:spPr bwMode="auto">
          <a:xfrm>
            <a:off x="3492500" y="3960813"/>
            <a:ext cx="417513" cy="333375"/>
          </a:xfrm>
          <a:prstGeom prst="rect">
            <a:avLst/>
          </a:prstGeom>
          <a:noFill/>
          <a:ln w="28575">
            <a:solidFill>
              <a:srgbClr val="0066FF"/>
            </a:solidFill>
            <a:miter lim="800000"/>
            <a:headEnd/>
            <a:tailEnd/>
          </a:ln>
          <a:effectLst/>
        </p:spPr>
        <p:txBody>
          <a:bodyPr>
            <a:spAutoFit/>
          </a:bodyPr>
          <a:lstStyle/>
          <a:p>
            <a:pPr algn="ctr">
              <a:spcBef>
                <a:spcPct val="50000"/>
              </a:spcBef>
            </a:pPr>
            <a:r>
              <a:rPr lang="en-US" altLang="zh-TW" sz="1400" b="1"/>
              <a:t>10</a:t>
            </a:r>
          </a:p>
        </p:txBody>
      </p:sp>
      <p:sp>
        <p:nvSpPr>
          <p:cNvPr id="3137" name="Text Box 65"/>
          <p:cNvSpPr txBox="1">
            <a:spLocks noChangeArrowheads="1"/>
          </p:cNvSpPr>
          <p:nvPr/>
        </p:nvSpPr>
        <p:spPr bwMode="auto">
          <a:xfrm>
            <a:off x="3492500" y="4321175"/>
            <a:ext cx="417513" cy="333375"/>
          </a:xfrm>
          <a:prstGeom prst="rect">
            <a:avLst/>
          </a:prstGeom>
          <a:noFill/>
          <a:ln w="28575">
            <a:solidFill>
              <a:srgbClr val="CC00FF"/>
            </a:solidFill>
            <a:miter lim="800000"/>
            <a:headEnd/>
            <a:tailEnd/>
          </a:ln>
          <a:effectLst/>
        </p:spPr>
        <p:txBody>
          <a:bodyPr>
            <a:spAutoFit/>
          </a:bodyPr>
          <a:lstStyle/>
          <a:p>
            <a:pPr algn="ctr">
              <a:spcBef>
                <a:spcPct val="50000"/>
              </a:spcBef>
            </a:pPr>
            <a:r>
              <a:rPr lang="en-US" altLang="zh-TW" sz="1400" b="1"/>
              <a:t>11</a:t>
            </a:r>
          </a:p>
        </p:txBody>
      </p:sp>
      <p:sp>
        <p:nvSpPr>
          <p:cNvPr id="3138" name="Text Box 66"/>
          <p:cNvSpPr txBox="1">
            <a:spLocks noChangeArrowheads="1"/>
          </p:cNvSpPr>
          <p:nvPr/>
        </p:nvSpPr>
        <p:spPr bwMode="auto">
          <a:xfrm>
            <a:off x="3492500" y="4679950"/>
            <a:ext cx="417513" cy="333375"/>
          </a:xfrm>
          <a:prstGeom prst="rect">
            <a:avLst/>
          </a:prstGeom>
          <a:noFill/>
          <a:ln w="28575">
            <a:solidFill>
              <a:srgbClr val="0066FF"/>
            </a:solidFill>
            <a:miter lim="800000"/>
            <a:headEnd/>
            <a:tailEnd/>
          </a:ln>
          <a:effectLst/>
        </p:spPr>
        <p:txBody>
          <a:bodyPr>
            <a:spAutoFit/>
          </a:bodyPr>
          <a:lstStyle/>
          <a:p>
            <a:pPr algn="ctr">
              <a:spcBef>
                <a:spcPct val="50000"/>
              </a:spcBef>
            </a:pPr>
            <a:r>
              <a:rPr lang="en-US" altLang="zh-TW" sz="1400" b="1"/>
              <a:t>12</a:t>
            </a:r>
          </a:p>
        </p:txBody>
      </p:sp>
      <p:sp>
        <p:nvSpPr>
          <p:cNvPr id="3139" name="Text Box 67"/>
          <p:cNvSpPr txBox="1">
            <a:spLocks noChangeArrowheads="1"/>
          </p:cNvSpPr>
          <p:nvPr/>
        </p:nvSpPr>
        <p:spPr bwMode="auto">
          <a:xfrm>
            <a:off x="3492500" y="5013325"/>
            <a:ext cx="417513" cy="333375"/>
          </a:xfrm>
          <a:prstGeom prst="rect">
            <a:avLst/>
          </a:prstGeom>
          <a:noFill/>
          <a:ln w="28575">
            <a:solidFill>
              <a:srgbClr val="CC00FF"/>
            </a:solidFill>
            <a:miter lim="800000"/>
            <a:headEnd/>
            <a:tailEnd/>
          </a:ln>
          <a:effectLst/>
        </p:spPr>
        <p:txBody>
          <a:bodyPr>
            <a:spAutoFit/>
          </a:bodyPr>
          <a:lstStyle/>
          <a:p>
            <a:pPr algn="ctr">
              <a:spcBef>
                <a:spcPct val="50000"/>
              </a:spcBef>
            </a:pPr>
            <a:r>
              <a:rPr lang="en-US" altLang="zh-TW" sz="1400" b="1"/>
              <a:t>13</a:t>
            </a:r>
          </a:p>
        </p:txBody>
      </p:sp>
      <p:sp>
        <p:nvSpPr>
          <p:cNvPr id="3140" name="Text Box 68"/>
          <p:cNvSpPr txBox="1">
            <a:spLocks noChangeArrowheads="1"/>
          </p:cNvSpPr>
          <p:nvPr/>
        </p:nvSpPr>
        <p:spPr bwMode="auto">
          <a:xfrm>
            <a:off x="3492500" y="5373688"/>
            <a:ext cx="417513" cy="333375"/>
          </a:xfrm>
          <a:prstGeom prst="rect">
            <a:avLst/>
          </a:prstGeom>
          <a:noFill/>
          <a:ln w="28575">
            <a:solidFill>
              <a:srgbClr val="0066FF"/>
            </a:solidFill>
            <a:miter lim="800000"/>
            <a:headEnd/>
            <a:tailEnd/>
          </a:ln>
          <a:effectLst/>
        </p:spPr>
        <p:txBody>
          <a:bodyPr>
            <a:spAutoFit/>
          </a:bodyPr>
          <a:lstStyle/>
          <a:p>
            <a:pPr algn="ctr">
              <a:spcBef>
                <a:spcPct val="50000"/>
              </a:spcBef>
            </a:pPr>
            <a:r>
              <a:rPr lang="en-US" altLang="zh-TW" sz="1400" b="1"/>
              <a:t>14</a:t>
            </a:r>
          </a:p>
        </p:txBody>
      </p:sp>
      <p:sp>
        <p:nvSpPr>
          <p:cNvPr id="3142" name="Text Box 70"/>
          <p:cNvSpPr txBox="1">
            <a:spLocks noChangeArrowheads="1"/>
          </p:cNvSpPr>
          <p:nvPr/>
        </p:nvSpPr>
        <p:spPr bwMode="auto">
          <a:xfrm>
            <a:off x="1763713" y="601663"/>
            <a:ext cx="1439862" cy="333375"/>
          </a:xfrm>
          <a:prstGeom prst="rect">
            <a:avLst/>
          </a:prstGeom>
          <a:noFill/>
          <a:ln w="28575">
            <a:solidFill>
              <a:srgbClr val="0066FF"/>
            </a:solidFill>
            <a:miter lim="800000"/>
            <a:headEnd/>
            <a:tailEnd/>
          </a:ln>
          <a:effectLst/>
        </p:spPr>
        <p:txBody>
          <a:bodyPr>
            <a:spAutoFit/>
          </a:bodyPr>
          <a:lstStyle/>
          <a:p>
            <a:pPr algn="ctr"/>
            <a:r>
              <a:rPr lang="en-US" altLang="zh-TW" sz="1400" b="1">
                <a:ea typeface="標楷體" pitchFamily="65" charset="-120"/>
              </a:rPr>
              <a:t>1</a:t>
            </a:r>
            <a:r>
              <a:rPr lang="zh-TW" altLang="en-US" sz="1400" b="1">
                <a:ea typeface="標楷體" pitchFamily="65" charset="-120"/>
              </a:rPr>
              <a:t>月 </a:t>
            </a:r>
            <a:r>
              <a:rPr lang="en-US" altLang="zh-TW" sz="1400" b="1">
                <a:ea typeface="標楷體" pitchFamily="65" charset="-120"/>
              </a:rPr>
              <a:t>5600</a:t>
            </a:r>
            <a:r>
              <a:rPr lang="zh-TW" altLang="en-US" sz="1400" b="1">
                <a:ea typeface="標楷體" pitchFamily="65" charset="-120"/>
              </a:rPr>
              <a:t>點 </a:t>
            </a:r>
            <a:r>
              <a:rPr lang="en-US" altLang="zh-TW" sz="1400" b="1">
                <a:ea typeface="標楷體" pitchFamily="65" charset="-120"/>
              </a:rPr>
              <a:t>Buy</a:t>
            </a:r>
          </a:p>
        </p:txBody>
      </p:sp>
      <p:sp>
        <p:nvSpPr>
          <p:cNvPr id="3156" name="Text Box 84"/>
          <p:cNvSpPr txBox="1">
            <a:spLocks noChangeArrowheads="1"/>
          </p:cNvSpPr>
          <p:nvPr/>
        </p:nvSpPr>
        <p:spPr bwMode="auto">
          <a:xfrm>
            <a:off x="1763713" y="935038"/>
            <a:ext cx="1439862" cy="333375"/>
          </a:xfrm>
          <a:prstGeom prst="rect">
            <a:avLst/>
          </a:prstGeom>
          <a:noFill/>
          <a:ln w="28575">
            <a:solidFill>
              <a:srgbClr val="CC00FF"/>
            </a:solidFill>
            <a:miter lim="800000"/>
            <a:headEnd/>
            <a:tailEnd/>
          </a:ln>
          <a:effectLst/>
        </p:spPr>
        <p:txBody>
          <a:bodyPr>
            <a:spAutoFit/>
          </a:bodyPr>
          <a:lstStyle/>
          <a:p>
            <a:pPr algn="ctr"/>
            <a:r>
              <a:rPr lang="en-US" altLang="zh-TW" sz="1400" b="1">
                <a:ea typeface="標楷體" pitchFamily="65" charset="-120"/>
              </a:rPr>
              <a:t>1</a:t>
            </a:r>
            <a:r>
              <a:rPr lang="zh-TW" altLang="en-US" sz="1400" b="1">
                <a:ea typeface="標楷體" pitchFamily="65" charset="-120"/>
              </a:rPr>
              <a:t>月 </a:t>
            </a:r>
            <a:r>
              <a:rPr lang="en-US" altLang="zh-TW" sz="1400" b="1">
                <a:ea typeface="標楷體" pitchFamily="65" charset="-120"/>
              </a:rPr>
              <a:t>5600</a:t>
            </a:r>
            <a:r>
              <a:rPr lang="zh-TW" altLang="en-US" sz="1400" b="1">
                <a:ea typeface="標楷體" pitchFamily="65" charset="-120"/>
              </a:rPr>
              <a:t>點 </a:t>
            </a:r>
            <a:r>
              <a:rPr lang="en-US" altLang="zh-TW" sz="1400" b="1">
                <a:ea typeface="標楷體" pitchFamily="65" charset="-120"/>
              </a:rPr>
              <a:t>Sell</a:t>
            </a:r>
          </a:p>
        </p:txBody>
      </p:sp>
      <p:sp>
        <p:nvSpPr>
          <p:cNvPr id="3157" name="Text Box 85"/>
          <p:cNvSpPr txBox="1">
            <a:spLocks noChangeArrowheads="1"/>
          </p:cNvSpPr>
          <p:nvPr/>
        </p:nvSpPr>
        <p:spPr bwMode="auto">
          <a:xfrm>
            <a:off x="1763713" y="1268413"/>
            <a:ext cx="1439862" cy="333375"/>
          </a:xfrm>
          <a:prstGeom prst="rect">
            <a:avLst/>
          </a:prstGeom>
          <a:noFill/>
          <a:ln w="28575">
            <a:solidFill>
              <a:srgbClr val="0066FF"/>
            </a:solidFill>
            <a:miter lim="800000"/>
            <a:headEnd/>
            <a:tailEnd/>
          </a:ln>
          <a:effectLst/>
        </p:spPr>
        <p:txBody>
          <a:bodyPr>
            <a:spAutoFit/>
          </a:bodyPr>
          <a:lstStyle/>
          <a:p>
            <a:pPr algn="ctr"/>
            <a:r>
              <a:rPr lang="en-US" altLang="zh-TW" sz="1400" b="1">
                <a:ea typeface="標楷體" pitchFamily="65" charset="-120"/>
              </a:rPr>
              <a:t>1</a:t>
            </a:r>
            <a:r>
              <a:rPr lang="zh-TW" altLang="en-US" sz="1400" b="1">
                <a:ea typeface="標楷體" pitchFamily="65" charset="-120"/>
              </a:rPr>
              <a:t>月 </a:t>
            </a:r>
            <a:r>
              <a:rPr lang="en-US" altLang="zh-TW" sz="1400" b="1">
                <a:ea typeface="標楷體" pitchFamily="65" charset="-120"/>
              </a:rPr>
              <a:t>5700</a:t>
            </a:r>
            <a:r>
              <a:rPr lang="zh-TW" altLang="en-US" sz="1400" b="1">
                <a:ea typeface="標楷體" pitchFamily="65" charset="-120"/>
              </a:rPr>
              <a:t>點 </a:t>
            </a:r>
            <a:r>
              <a:rPr lang="en-US" altLang="zh-TW" sz="1400" b="1">
                <a:ea typeface="標楷體" pitchFamily="65" charset="-120"/>
              </a:rPr>
              <a:t>Buy</a:t>
            </a:r>
          </a:p>
        </p:txBody>
      </p:sp>
      <p:sp>
        <p:nvSpPr>
          <p:cNvPr id="3158" name="Text Box 86"/>
          <p:cNvSpPr txBox="1">
            <a:spLocks noChangeArrowheads="1"/>
          </p:cNvSpPr>
          <p:nvPr/>
        </p:nvSpPr>
        <p:spPr bwMode="auto">
          <a:xfrm>
            <a:off x="1763713" y="1601788"/>
            <a:ext cx="1439862" cy="333375"/>
          </a:xfrm>
          <a:prstGeom prst="rect">
            <a:avLst/>
          </a:prstGeom>
          <a:noFill/>
          <a:ln w="28575">
            <a:solidFill>
              <a:srgbClr val="CC00FF"/>
            </a:solidFill>
            <a:miter lim="800000"/>
            <a:headEnd/>
            <a:tailEnd/>
          </a:ln>
          <a:effectLst/>
        </p:spPr>
        <p:txBody>
          <a:bodyPr>
            <a:spAutoFit/>
          </a:bodyPr>
          <a:lstStyle/>
          <a:p>
            <a:pPr algn="ctr"/>
            <a:r>
              <a:rPr lang="en-US" altLang="zh-TW" sz="1400" b="1">
                <a:ea typeface="標楷體" pitchFamily="65" charset="-120"/>
              </a:rPr>
              <a:t>1</a:t>
            </a:r>
            <a:r>
              <a:rPr lang="zh-TW" altLang="en-US" sz="1400" b="1">
                <a:ea typeface="標楷體" pitchFamily="65" charset="-120"/>
              </a:rPr>
              <a:t>月 </a:t>
            </a:r>
            <a:r>
              <a:rPr lang="en-US" altLang="zh-TW" sz="1400" b="1">
                <a:ea typeface="標楷體" pitchFamily="65" charset="-120"/>
              </a:rPr>
              <a:t>5700</a:t>
            </a:r>
            <a:r>
              <a:rPr lang="zh-TW" altLang="en-US" sz="1400" b="1">
                <a:ea typeface="標楷體" pitchFamily="65" charset="-120"/>
              </a:rPr>
              <a:t>點 </a:t>
            </a:r>
            <a:r>
              <a:rPr lang="en-US" altLang="zh-TW" sz="1400" b="1">
                <a:ea typeface="標楷體" pitchFamily="65" charset="-120"/>
              </a:rPr>
              <a:t>Sell</a:t>
            </a:r>
          </a:p>
        </p:txBody>
      </p:sp>
      <p:sp>
        <p:nvSpPr>
          <p:cNvPr id="3159" name="Text Box 87"/>
          <p:cNvSpPr txBox="1">
            <a:spLocks noChangeArrowheads="1"/>
          </p:cNvSpPr>
          <p:nvPr/>
        </p:nvSpPr>
        <p:spPr bwMode="auto">
          <a:xfrm>
            <a:off x="1763713" y="1943100"/>
            <a:ext cx="1439862" cy="333375"/>
          </a:xfrm>
          <a:prstGeom prst="rect">
            <a:avLst/>
          </a:prstGeom>
          <a:noFill/>
          <a:ln w="28575">
            <a:solidFill>
              <a:srgbClr val="0066FF"/>
            </a:solidFill>
            <a:miter lim="800000"/>
            <a:headEnd/>
            <a:tailEnd/>
          </a:ln>
          <a:effectLst/>
        </p:spPr>
        <p:txBody>
          <a:bodyPr>
            <a:spAutoFit/>
          </a:bodyPr>
          <a:lstStyle/>
          <a:p>
            <a:pPr algn="ctr"/>
            <a:r>
              <a:rPr lang="en-US" altLang="zh-TW" sz="1400" b="1">
                <a:ea typeface="標楷體" pitchFamily="65" charset="-120"/>
              </a:rPr>
              <a:t>1</a:t>
            </a:r>
            <a:r>
              <a:rPr lang="zh-TW" altLang="en-US" sz="1400" b="1">
                <a:ea typeface="標楷體" pitchFamily="65" charset="-120"/>
              </a:rPr>
              <a:t>月 </a:t>
            </a:r>
            <a:r>
              <a:rPr lang="en-US" altLang="zh-TW" sz="1400" b="1">
                <a:ea typeface="標楷體" pitchFamily="65" charset="-120"/>
              </a:rPr>
              <a:t>5800</a:t>
            </a:r>
            <a:r>
              <a:rPr lang="zh-TW" altLang="en-US" sz="1400" b="1">
                <a:ea typeface="標楷體" pitchFamily="65" charset="-120"/>
              </a:rPr>
              <a:t>點 </a:t>
            </a:r>
            <a:r>
              <a:rPr lang="en-US" altLang="zh-TW" sz="1400" b="1">
                <a:ea typeface="標楷體" pitchFamily="65" charset="-120"/>
              </a:rPr>
              <a:t>Buy</a:t>
            </a:r>
          </a:p>
        </p:txBody>
      </p:sp>
      <p:sp>
        <p:nvSpPr>
          <p:cNvPr id="3160" name="Text Box 88"/>
          <p:cNvSpPr txBox="1">
            <a:spLocks noChangeArrowheads="1"/>
          </p:cNvSpPr>
          <p:nvPr/>
        </p:nvSpPr>
        <p:spPr bwMode="auto">
          <a:xfrm>
            <a:off x="1763713" y="2276475"/>
            <a:ext cx="1439862" cy="333375"/>
          </a:xfrm>
          <a:prstGeom prst="rect">
            <a:avLst/>
          </a:prstGeom>
          <a:noFill/>
          <a:ln w="28575">
            <a:solidFill>
              <a:srgbClr val="CC00FF"/>
            </a:solidFill>
            <a:miter lim="800000"/>
            <a:headEnd/>
            <a:tailEnd/>
          </a:ln>
          <a:effectLst/>
        </p:spPr>
        <p:txBody>
          <a:bodyPr>
            <a:spAutoFit/>
          </a:bodyPr>
          <a:lstStyle/>
          <a:p>
            <a:pPr algn="ctr"/>
            <a:r>
              <a:rPr lang="en-US" altLang="zh-TW" sz="1400" b="1">
                <a:ea typeface="標楷體" pitchFamily="65" charset="-120"/>
              </a:rPr>
              <a:t>1</a:t>
            </a:r>
            <a:r>
              <a:rPr lang="zh-TW" altLang="en-US" sz="1400" b="1">
                <a:ea typeface="標楷體" pitchFamily="65" charset="-120"/>
              </a:rPr>
              <a:t>月 </a:t>
            </a:r>
            <a:r>
              <a:rPr lang="en-US" altLang="zh-TW" sz="1400" b="1">
                <a:ea typeface="標楷體" pitchFamily="65" charset="-120"/>
              </a:rPr>
              <a:t>5800</a:t>
            </a:r>
            <a:r>
              <a:rPr lang="zh-TW" altLang="en-US" sz="1400" b="1">
                <a:ea typeface="標楷體" pitchFamily="65" charset="-120"/>
              </a:rPr>
              <a:t>點 </a:t>
            </a:r>
            <a:r>
              <a:rPr lang="en-US" altLang="zh-TW" sz="1400" b="1">
                <a:ea typeface="標楷體" pitchFamily="65" charset="-120"/>
              </a:rPr>
              <a:t>Sell</a:t>
            </a:r>
          </a:p>
        </p:txBody>
      </p:sp>
      <p:sp>
        <p:nvSpPr>
          <p:cNvPr id="3161" name="Text Box 89"/>
          <p:cNvSpPr txBox="1">
            <a:spLocks noChangeArrowheads="1"/>
          </p:cNvSpPr>
          <p:nvPr/>
        </p:nvSpPr>
        <p:spPr bwMode="auto">
          <a:xfrm>
            <a:off x="1763713" y="2617788"/>
            <a:ext cx="1439862" cy="333375"/>
          </a:xfrm>
          <a:prstGeom prst="rect">
            <a:avLst/>
          </a:prstGeom>
          <a:noFill/>
          <a:ln w="28575">
            <a:solidFill>
              <a:srgbClr val="0066FF"/>
            </a:solidFill>
            <a:miter lim="800000"/>
            <a:headEnd/>
            <a:tailEnd/>
          </a:ln>
          <a:effectLst/>
        </p:spPr>
        <p:txBody>
          <a:bodyPr>
            <a:spAutoFit/>
          </a:bodyPr>
          <a:lstStyle/>
          <a:p>
            <a:pPr algn="ctr"/>
            <a:r>
              <a:rPr lang="en-US" altLang="zh-TW" sz="1400" b="1">
                <a:ea typeface="標楷體" pitchFamily="65" charset="-120"/>
              </a:rPr>
              <a:t>2</a:t>
            </a:r>
            <a:r>
              <a:rPr lang="zh-TW" altLang="en-US" sz="1400" b="1">
                <a:ea typeface="標楷體" pitchFamily="65" charset="-120"/>
              </a:rPr>
              <a:t>月 </a:t>
            </a:r>
            <a:r>
              <a:rPr lang="en-US" altLang="zh-TW" sz="1400" b="1">
                <a:ea typeface="標楷體" pitchFamily="65" charset="-120"/>
              </a:rPr>
              <a:t>5600</a:t>
            </a:r>
            <a:r>
              <a:rPr lang="zh-TW" altLang="en-US" sz="1400" b="1">
                <a:ea typeface="標楷體" pitchFamily="65" charset="-120"/>
              </a:rPr>
              <a:t>點 </a:t>
            </a:r>
            <a:r>
              <a:rPr lang="en-US" altLang="zh-TW" sz="1400" b="1">
                <a:ea typeface="標楷體" pitchFamily="65" charset="-120"/>
              </a:rPr>
              <a:t>Buy</a:t>
            </a:r>
          </a:p>
        </p:txBody>
      </p:sp>
      <p:sp>
        <p:nvSpPr>
          <p:cNvPr id="3162" name="Text Box 90"/>
          <p:cNvSpPr txBox="1">
            <a:spLocks noChangeArrowheads="1"/>
          </p:cNvSpPr>
          <p:nvPr/>
        </p:nvSpPr>
        <p:spPr bwMode="auto">
          <a:xfrm>
            <a:off x="1763713" y="2951163"/>
            <a:ext cx="1439862" cy="333375"/>
          </a:xfrm>
          <a:prstGeom prst="rect">
            <a:avLst/>
          </a:prstGeom>
          <a:noFill/>
          <a:ln w="28575">
            <a:solidFill>
              <a:srgbClr val="CC00FF"/>
            </a:solidFill>
            <a:miter lim="800000"/>
            <a:headEnd/>
            <a:tailEnd/>
          </a:ln>
          <a:effectLst/>
        </p:spPr>
        <p:txBody>
          <a:bodyPr>
            <a:spAutoFit/>
          </a:bodyPr>
          <a:lstStyle/>
          <a:p>
            <a:pPr algn="ctr"/>
            <a:r>
              <a:rPr lang="en-US" altLang="zh-TW" sz="1400" b="1">
                <a:ea typeface="標楷體" pitchFamily="65" charset="-120"/>
              </a:rPr>
              <a:t>2</a:t>
            </a:r>
            <a:r>
              <a:rPr lang="zh-TW" altLang="en-US" sz="1400" b="1">
                <a:ea typeface="標楷體" pitchFamily="65" charset="-120"/>
              </a:rPr>
              <a:t>月 </a:t>
            </a:r>
            <a:r>
              <a:rPr lang="en-US" altLang="zh-TW" sz="1400" b="1">
                <a:ea typeface="標楷體" pitchFamily="65" charset="-120"/>
              </a:rPr>
              <a:t>5600</a:t>
            </a:r>
            <a:r>
              <a:rPr lang="zh-TW" altLang="en-US" sz="1400" b="1">
                <a:ea typeface="標楷體" pitchFamily="65" charset="-120"/>
              </a:rPr>
              <a:t>點 </a:t>
            </a:r>
            <a:r>
              <a:rPr lang="en-US" altLang="zh-TW" sz="1400" b="1">
                <a:ea typeface="標楷體" pitchFamily="65" charset="-120"/>
              </a:rPr>
              <a:t>Sell</a:t>
            </a:r>
          </a:p>
        </p:txBody>
      </p:sp>
      <p:sp>
        <p:nvSpPr>
          <p:cNvPr id="3163" name="Text Box 91"/>
          <p:cNvSpPr txBox="1">
            <a:spLocks noChangeArrowheads="1"/>
          </p:cNvSpPr>
          <p:nvPr/>
        </p:nvSpPr>
        <p:spPr bwMode="auto">
          <a:xfrm>
            <a:off x="1763713" y="3284538"/>
            <a:ext cx="1439862" cy="333375"/>
          </a:xfrm>
          <a:prstGeom prst="rect">
            <a:avLst/>
          </a:prstGeom>
          <a:noFill/>
          <a:ln w="28575">
            <a:solidFill>
              <a:srgbClr val="0066FF"/>
            </a:solidFill>
            <a:miter lim="800000"/>
            <a:headEnd/>
            <a:tailEnd/>
          </a:ln>
          <a:effectLst/>
        </p:spPr>
        <p:txBody>
          <a:bodyPr>
            <a:spAutoFit/>
          </a:bodyPr>
          <a:lstStyle/>
          <a:p>
            <a:pPr algn="ctr"/>
            <a:r>
              <a:rPr lang="en-US" altLang="zh-TW" sz="1400" b="1">
                <a:ea typeface="標楷體" pitchFamily="65" charset="-120"/>
              </a:rPr>
              <a:t>2</a:t>
            </a:r>
            <a:r>
              <a:rPr lang="zh-TW" altLang="en-US" sz="1400" b="1">
                <a:ea typeface="標楷體" pitchFamily="65" charset="-120"/>
              </a:rPr>
              <a:t>月 </a:t>
            </a:r>
            <a:r>
              <a:rPr lang="en-US" altLang="zh-TW" sz="1400" b="1">
                <a:ea typeface="標楷體" pitchFamily="65" charset="-120"/>
              </a:rPr>
              <a:t>5700</a:t>
            </a:r>
            <a:r>
              <a:rPr lang="zh-TW" altLang="en-US" sz="1400" b="1">
                <a:ea typeface="標楷體" pitchFamily="65" charset="-120"/>
              </a:rPr>
              <a:t>點 </a:t>
            </a:r>
            <a:r>
              <a:rPr lang="en-US" altLang="zh-TW" sz="1400" b="1">
                <a:ea typeface="標楷體" pitchFamily="65" charset="-120"/>
              </a:rPr>
              <a:t>Buy</a:t>
            </a:r>
          </a:p>
        </p:txBody>
      </p:sp>
      <p:sp>
        <p:nvSpPr>
          <p:cNvPr id="3164" name="Text Box 92"/>
          <p:cNvSpPr txBox="1">
            <a:spLocks noChangeArrowheads="1"/>
          </p:cNvSpPr>
          <p:nvPr/>
        </p:nvSpPr>
        <p:spPr bwMode="auto">
          <a:xfrm>
            <a:off x="1763713" y="3617913"/>
            <a:ext cx="1439862" cy="333375"/>
          </a:xfrm>
          <a:prstGeom prst="rect">
            <a:avLst/>
          </a:prstGeom>
          <a:noFill/>
          <a:ln w="28575">
            <a:solidFill>
              <a:srgbClr val="CC00FF"/>
            </a:solidFill>
            <a:miter lim="800000"/>
            <a:headEnd/>
            <a:tailEnd/>
          </a:ln>
          <a:effectLst/>
        </p:spPr>
        <p:txBody>
          <a:bodyPr>
            <a:spAutoFit/>
          </a:bodyPr>
          <a:lstStyle/>
          <a:p>
            <a:pPr algn="ctr"/>
            <a:r>
              <a:rPr lang="en-US" altLang="zh-TW" sz="1400" b="1">
                <a:ea typeface="標楷體" pitchFamily="65" charset="-120"/>
              </a:rPr>
              <a:t>2</a:t>
            </a:r>
            <a:r>
              <a:rPr lang="zh-TW" altLang="en-US" sz="1400" b="1">
                <a:ea typeface="標楷體" pitchFamily="65" charset="-120"/>
              </a:rPr>
              <a:t>月 </a:t>
            </a:r>
            <a:r>
              <a:rPr lang="en-US" altLang="zh-TW" sz="1400" b="1">
                <a:ea typeface="標楷體" pitchFamily="65" charset="-120"/>
              </a:rPr>
              <a:t>5700</a:t>
            </a:r>
            <a:r>
              <a:rPr lang="zh-TW" altLang="en-US" sz="1400" b="1">
                <a:ea typeface="標楷體" pitchFamily="65" charset="-120"/>
              </a:rPr>
              <a:t>點 </a:t>
            </a:r>
            <a:r>
              <a:rPr lang="en-US" altLang="zh-TW" sz="1400" b="1">
                <a:ea typeface="標楷體" pitchFamily="65" charset="-120"/>
              </a:rPr>
              <a:t>Sell</a:t>
            </a:r>
          </a:p>
        </p:txBody>
      </p:sp>
      <p:sp>
        <p:nvSpPr>
          <p:cNvPr id="3165" name="Text Box 93"/>
          <p:cNvSpPr txBox="1">
            <a:spLocks noChangeArrowheads="1"/>
          </p:cNvSpPr>
          <p:nvPr/>
        </p:nvSpPr>
        <p:spPr bwMode="auto">
          <a:xfrm>
            <a:off x="1763713" y="3959225"/>
            <a:ext cx="1439862" cy="333375"/>
          </a:xfrm>
          <a:prstGeom prst="rect">
            <a:avLst/>
          </a:prstGeom>
          <a:noFill/>
          <a:ln w="28575">
            <a:solidFill>
              <a:srgbClr val="0066FF"/>
            </a:solidFill>
            <a:miter lim="800000"/>
            <a:headEnd/>
            <a:tailEnd/>
          </a:ln>
          <a:effectLst/>
        </p:spPr>
        <p:txBody>
          <a:bodyPr>
            <a:spAutoFit/>
          </a:bodyPr>
          <a:lstStyle/>
          <a:p>
            <a:pPr algn="ctr"/>
            <a:r>
              <a:rPr lang="en-US" altLang="zh-TW" sz="1400" b="1">
                <a:ea typeface="標楷體" pitchFamily="65" charset="-120"/>
              </a:rPr>
              <a:t>2</a:t>
            </a:r>
            <a:r>
              <a:rPr lang="zh-TW" altLang="en-US" sz="1400" b="1">
                <a:ea typeface="標楷體" pitchFamily="65" charset="-120"/>
              </a:rPr>
              <a:t>月 </a:t>
            </a:r>
            <a:r>
              <a:rPr lang="en-US" altLang="zh-TW" sz="1400" b="1">
                <a:ea typeface="標楷體" pitchFamily="65" charset="-120"/>
              </a:rPr>
              <a:t>5800</a:t>
            </a:r>
            <a:r>
              <a:rPr lang="zh-TW" altLang="en-US" sz="1400" b="1">
                <a:ea typeface="標楷體" pitchFamily="65" charset="-120"/>
              </a:rPr>
              <a:t>點 </a:t>
            </a:r>
            <a:r>
              <a:rPr lang="en-US" altLang="zh-TW" sz="1400" b="1">
                <a:ea typeface="標楷體" pitchFamily="65" charset="-120"/>
              </a:rPr>
              <a:t>Buy</a:t>
            </a:r>
          </a:p>
        </p:txBody>
      </p:sp>
      <p:sp>
        <p:nvSpPr>
          <p:cNvPr id="3166" name="Text Box 94"/>
          <p:cNvSpPr txBox="1">
            <a:spLocks noChangeArrowheads="1"/>
          </p:cNvSpPr>
          <p:nvPr/>
        </p:nvSpPr>
        <p:spPr bwMode="auto">
          <a:xfrm>
            <a:off x="1763713" y="4292600"/>
            <a:ext cx="1439862" cy="333375"/>
          </a:xfrm>
          <a:prstGeom prst="rect">
            <a:avLst/>
          </a:prstGeom>
          <a:noFill/>
          <a:ln w="28575">
            <a:solidFill>
              <a:srgbClr val="CC00FF"/>
            </a:solidFill>
            <a:miter lim="800000"/>
            <a:headEnd/>
            <a:tailEnd/>
          </a:ln>
          <a:effectLst/>
        </p:spPr>
        <p:txBody>
          <a:bodyPr>
            <a:spAutoFit/>
          </a:bodyPr>
          <a:lstStyle/>
          <a:p>
            <a:pPr algn="ctr"/>
            <a:r>
              <a:rPr lang="en-US" altLang="zh-TW" sz="1400" b="1">
                <a:ea typeface="標楷體" pitchFamily="65" charset="-120"/>
              </a:rPr>
              <a:t>2</a:t>
            </a:r>
            <a:r>
              <a:rPr lang="zh-TW" altLang="en-US" sz="1400" b="1">
                <a:ea typeface="標楷體" pitchFamily="65" charset="-120"/>
              </a:rPr>
              <a:t>月 </a:t>
            </a:r>
            <a:r>
              <a:rPr lang="en-US" altLang="zh-TW" sz="1400" b="1">
                <a:ea typeface="標楷體" pitchFamily="65" charset="-120"/>
              </a:rPr>
              <a:t>5800</a:t>
            </a:r>
            <a:r>
              <a:rPr lang="zh-TW" altLang="en-US" sz="1400" b="1">
                <a:ea typeface="標楷體" pitchFamily="65" charset="-120"/>
              </a:rPr>
              <a:t>點 </a:t>
            </a:r>
            <a:r>
              <a:rPr lang="en-US" altLang="zh-TW" sz="1400" b="1">
                <a:ea typeface="標楷體" pitchFamily="65" charset="-120"/>
              </a:rPr>
              <a:t>Sell</a:t>
            </a:r>
          </a:p>
        </p:txBody>
      </p:sp>
      <p:sp>
        <p:nvSpPr>
          <p:cNvPr id="3167" name="Text Box 95"/>
          <p:cNvSpPr txBox="1">
            <a:spLocks noChangeArrowheads="1"/>
          </p:cNvSpPr>
          <p:nvPr/>
        </p:nvSpPr>
        <p:spPr bwMode="auto">
          <a:xfrm>
            <a:off x="1763713" y="4652963"/>
            <a:ext cx="1439862" cy="333375"/>
          </a:xfrm>
          <a:prstGeom prst="rect">
            <a:avLst/>
          </a:prstGeom>
          <a:noFill/>
          <a:ln w="28575">
            <a:solidFill>
              <a:srgbClr val="0066FF"/>
            </a:solidFill>
            <a:miter lim="800000"/>
            <a:headEnd/>
            <a:tailEnd/>
          </a:ln>
          <a:effectLst/>
        </p:spPr>
        <p:txBody>
          <a:bodyPr>
            <a:spAutoFit/>
          </a:bodyPr>
          <a:lstStyle/>
          <a:p>
            <a:pPr algn="ctr"/>
            <a:r>
              <a:rPr lang="en-US" altLang="zh-TW" sz="1400" b="1">
                <a:ea typeface="標楷體" pitchFamily="65" charset="-120"/>
              </a:rPr>
              <a:t>3</a:t>
            </a:r>
            <a:r>
              <a:rPr lang="zh-TW" altLang="en-US" sz="1400" b="1">
                <a:ea typeface="標楷體" pitchFamily="65" charset="-120"/>
              </a:rPr>
              <a:t>月 </a:t>
            </a:r>
            <a:r>
              <a:rPr lang="en-US" altLang="zh-TW" sz="1400" b="1">
                <a:ea typeface="標楷體" pitchFamily="65" charset="-120"/>
              </a:rPr>
              <a:t>5600</a:t>
            </a:r>
            <a:r>
              <a:rPr lang="zh-TW" altLang="en-US" sz="1400" b="1">
                <a:ea typeface="標楷體" pitchFamily="65" charset="-120"/>
              </a:rPr>
              <a:t>點 </a:t>
            </a:r>
            <a:r>
              <a:rPr lang="en-US" altLang="zh-TW" sz="1400" b="1">
                <a:ea typeface="標楷體" pitchFamily="65" charset="-120"/>
              </a:rPr>
              <a:t>Buy</a:t>
            </a:r>
          </a:p>
        </p:txBody>
      </p:sp>
      <p:sp>
        <p:nvSpPr>
          <p:cNvPr id="3168" name="Text Box 96"/>
          <p:cNvSpPr txBox="1">
            <a:spLocks noChangeArrowheads="1"/>
          </p:cNvSpPr>
          <p:nvPr/>
        </p:nvSpPr>
        <p:spPr bwMode="auto">
          <a:xfrm>
            <a:off x="1763713" y="4986338"/>
            <a:ext cx="1439862" cy="333375"/>
          </a:xfrm>
          <a:prstGeom prst="rect">
            <a:avLst/>
          </a:prstGeom>
          <a:noFill/>
          <a:ln w="28575">
            <a:solidFill>
              <a:srgbClr val="CC00FF"/>
            </a:solidFill>
            <a:miter lim="800000"/>
            <a:headEnd/>
            <a:tailEnd/>
          </a:ln>
          <a:effectLst/>
        </p:spPr>
        <p:txBody>
          <a:bodyPr>
            <a:spAutoFit/>
          </a:bodyPr>
          <a:lstStyle/>
          <a:p>
            <a:pPr algn="ctr"/>
            <a:r>
              <a:rPr lang="en-US" altLang="zh-TW" sz="1400" b="1">
                <a:ea typeface="標楷體" pitchFamily="65" charset="-120"/>
              </a:rPr>
              <a:t>3</a:t>
            </a:r>
            <a:r>
              <a:rPr lang="zh-TW" altLang="en-US" sz="1400" b="1">
                <a:ea typeface="標楷體" pitchFamily="65" charset="-120"/>
              </a:rPr>
              <a:t>月 </a:t>
            </a:r>
            <a:r>
              <a:rPr lang="en-US" altLang="zh-TW" sz="1400" b="1">
                <a:ea typeface="標楷體" pitchFamily="65" charset="-120"/>
              </a:rPr>
              <a:t>5600</a:t>
            </a:r>
            <a:r>
              <a:rPr lang="zh-TW" altLang="en-US" sz="1400" b="1">
                <a:ea typeface="標楷體" pitchFamily="65" charset="-120"/>
              </a:rPr>
              <a:t>點 </a:t>
            </a:r>
            <a:r>
              <a:rPr lang="en-US" altLang="zh-TW" sz="1400" b="1">
                <a:ea typeface="標楷體" pitchFamily="65" charset="-120"/>
              </a:rPr>
              <a:t>Sell</a:t>
            </a:r>
          </a:p>
        </p:txBody>
      </p:sp>
      <p:sp>
        <p:nvSpPr>
          <p:cNvPr id="3169" name="Text Box 97"/>
          <p:cNvSpPr txBox="1">
            <a:spLocks noChangeArrowheads="1"/>
          </p:cNvSpPr>
          <p:nvPr/>
        </p:nvSpPr>
        <p:spPr bwMode="auto">
          <a:xfrm>
            <a:off x="1763713" y="5319713"/>
            <a:ext cx="1439862" cy="333375"/>
          </a:xfrm>
          <a:prstGeom prst="rect">
            <a:avLst/>
          </a:prstGeom>
          <a:noFill/>
          <a:ln w="28575">
            <a:solidFill>
              <a:srgbClr val="0066FF"/>
            </a:solidFill>
            <a:miter lim="800000"/>
            <a:headEnd/>
            <a:tailEnd/>
          </a:ln>
          <a:effectLst/>
        </p:spPr>
        <p:txBody>
          <a:bodyPr>
            <a:spAutoFit/>
          </a:bodyPr>
          <a:lstStyle/>
          <a:p>
            <a:pPr algn="ctr"/>
            <a:r>
              <a:rPr lang="en-US" altLang="zh-TW" sz="1400" b="1">
                <a:ea typeface="標楷體" pitchFamily="65" charset="-120"/>
              </a:rPr>
              <a:t>3</a:t>
            </a:r>
            <a:r>
              <a:rPr lang="zh-TW" altLang="en-US" sz="1400" b="1">
                <a:ea typeface="標楷體" pitchFamily="65" charset="-120"/>
              </a:rPr>
              <a:t>月 </a:t>
            </a:r>
            <a:r>
              <a:rPr lang="en-US" altLang="zh-TW" sz="1400" b="1">
                <a:ea typeface="標楷體" pitchFamily="65" charset="-120"/>
              </a:rPr>
              <a:t>5700</a:t>
            </a:r>
            <a:r>
              <a:rPr lang="zh-TW" altLang="en-US" sz="1400" b="1">
                <a:ea typeface="標楷體" pitchFamily="65" charset="-120"/>
              </a:rPr>
              <a:t>點 </a:t>
            </a:r>
            <a:r>
              <a:rPr lang="en-US" altLang="zh-TW" sz="1400" b="1">
                <a:ea typeface="標楷體" pitchFamily="65" charset="-120"/>
              </a:rPr>
              <a:t>Buy</a:t>
            </a:r>
          </a:p>
        </p:txBody>
      </p:sp>
      <p:sp>
        <p:nvSpPr>
          <p:cNvPr id="3170" name="Text Box 98"/>
          <p:cNvSpPr txBox="1">
            <a:spLocks noChangeArrowheads="1"/>
          </p:cNvSpPr>
          <p:nvPr/>
        </p:nvSpPr>
        <p:spPr bwMode="auto">
          <a:xfrm>
            <a:off x="4716463" y="620713"/>
            <a:ext cx="1439862" cy="333375"/>
          </a:xfrm>
          <a:prstGeom prst="rect">
            <a:avLst/>
          </a:prstGeom>
          <a:noFill/>
          <a:ln w="28575">
            <a:solidFill>
              <a:srgbClr val="0066FF"/>
            </a:solidFill>
            <a:miter lim="800000"/>
            <a:headEnd/>
            <a:tailEnd/>
          </a:ln>
          <a:effectLst/>
        </p:spPr>
        <p:txBody>
          <a:bodyPr>
            <a:spAutoFit/>
          </a:bodyPr>
          <a:lstStyle/>
          <a:p>
            <a:pPr algn="ctr"/>
            <a:r>
              <a:rPr lang="en-US" altLang="zh-TW" sz="1400" b="1">
                <a:ea typeface="標楷體" pitchFamily="65" charset="-120"/>
              </a:rPr>
              <a:t>3</a:t>
            </a:r>
            <a:r>
              <a:rPr lang="zh-TW" altLang="en-US" sz="1400" b="1">
                <a:ea typeface="標楷體" pitchFamily="65" charset="-120"/>
              </a:rPr>
              <a:t>月 </a:t>
            </a:r>
            <a:r>
              <a:rPr lang="en-US" altLang="zh-TW" sz="1400" b="1">
                <a:ea typeface="標楷體" pitchFamily="65" charset="-120"/>
              </a:rPr>
              <a:t>5700</a:t>
            </a:r>
            <a:r>
              <a:rPr lang="zh-TW" altLang="en-US" sz="1400" b="1">
                <a:ea typeface="標楷體" pitchFamily="65" charset="-120"/>
              </a:rPr>
              <a:t>點 </a:t>
            </a:r>
            <a:r>
              <a:rPr lang="en-US" altLang="zh-TW" sz="1400" b="1">
                <a:ea typeface="標楷體" pitchFamily="65" charset="-120"/>
              </a:rPr>
              <a:t>Sell</a:t>
            </a:r>
          </a:p>
        </p:txBody>
      </p:sp>
      <p:sp>
        <p:nvSpPr>
          <p:cNvPr id="3171" name="Text Box 99"/>
          <p:cNvSpPr txBox="1">
            <a:spLocks noChangeArrowheads="1"/>
          </p:cNvSpPr>
          <p:nvPr/>
        </p:nvSpPr>
        <p:spPr bwMode="auto">
          <a:xfrm>
            <a:off x="4716463" y="962025"/>
            <a:ext cx="1439862" cy="333375"/>
          </a:xfrm>
          <a:prstGeom prst="rect">
            <a:avLst/>
          </a:prstGeom>
          <a:noFill/>
          <a:ln w="28575">
            <a:solidFill>
              <a:srgbClr val="CC00FF"/>
            </a:solidFill>
            <a:miter lim="800000"/>
            <a:headEnd/>
            <a:tailEnd/>
          </a:ln>
          <a:effectLst/>
        </p:spPr>
        <p:txBody>
          <a:bodyPr>
            <a:spAutoFit/>
          </a:bodyPr>
          <a:lstStyle/>
          <a:p>
            <a:pPr algn="ctr"/>
            <a:r>
              <a:rPr lang="en-US" altLang="zh-TW" sz="1400" b="1">
                <a:ea typeface="標楷體" pitchFamily="65" charset="-120"/>
              </a:rPr>
              <a:t>3</a:t>
            </a:r>
            <a:r>
              <a:rPr lang="zh-TW" altLang="en-US" sz="1400" b="1">
                <a:ea typeface="標楷體" pitchFamily="65" charset="-120"/>
              </a:rPr>
              <a:t>月 </a:t>
            </a:r>
            <a:r>
              <a:rPr lang="en-US" altLang="zh-TW" sz="1400" b="1">
                <a:ea typeface="標楷體" pitchFamily="65" charset="-120"/>
              </a:rPr>
              <a:t>5800</a:t>
            </a:r>
            <a:r>
              <a:rPr lang="zh-TW" altLang="en-US" sz="1400" b="1">
                <a:ea typeface="標楷體" pitchFamily="65" charset="-120"/>
              </a:rPr>
              <a:t>點 </a:t>
            </a:r>
            <a:r>
              <a:rPr lang="en-US" altLang="zh-TW" sz="1400" b="1">
                <a:ea typeface="標楷體" pitchFamily="65" charset="-120"/>
              </a:rPr>
              <a:t>Buy</a:t>
            </a:r>
          </a:p>
        </p:txBody>
      </p:sp>
      <p:sp>
        <p:nvSpPr>
          <p:cNvPr id="3172" name="Text Box 100"/>
          <p:cNvSpPr txBox="1">
            <a:spLocks noChangeArrowheads="1"/>
          </p:cNvSpPr>
          <p:nvPr/>
        </p:nvSpPr>
        <p:spPr bwMode="auto">
          <a:xfrm>
            <a:off x="4716463" y="1295400"/>
            <a:ext cx="1439862" cy="333375"/>
          </a:xfrm>
          <a:prstGeom prst="rect">
            <a:avLst/>
          </a:prstGeom>
          <a:noFill/>
          <a:ln w="28575">
            <a:solidFill>
              <a:srgbClr val="0066FF"/>
            </a:solidFill>
            <a:miter lim="800000"/>
            <a:headEnd/>
            <a:tailEnd/>
          </a:ln>
          <a:effectLst/>
        </p:spPr>
        <p:txBody>
          <a:bodyPr>
            <a:spAutoFit/>
          </a:bodyPr>
          <a:lstStyle/>
          <a:p>
            <a:pPr algn="ctr"/>
            <a:r>
              <a:rPr lang="en-US" altLang="zh-TW" sz="1400" b="1">
                <a:ea typeface="標楷體" pitchFamily="65" charset="-120"/>
              </a:rPr>
              <a:t>3</a:t>
            </a:r>
            <a:r>
              <a:rPr lang="zh-TW" altLang="en-US" sz="1400" b="1">
                <a:ea typeface="標楷體" pitchFamily="65" charset="-120"/>
              </a:rPr>
              <a:t>月 </a:t>
            </a:r>
            <a:r>
              <a:rPr lang="en-US" altLang="zh-TW" sz="1400" b="1">
                <a:ea typeface="標楷體" pitchFamily="65" charset="-120"/>
              </a:rPr>
              <a:t>5800</a:t>
            </a:r>
            <a:r>
              <a:rPr lang="zh-TW" altLang="en-US" sz="1400" b="1">
                <a:ea typeface="標楷體" pitchFamily="65" charset="-120"/>
              </a:rPr>
              <a:t>點 </a:t>
            </a:r>
            <a:r>
              <a:rPr lang="en-US" altLang="zh-TW" sz="1400" b="1">
                <a:ea typeface="標楷體" pitchFamily="65" charset="-120"/>
              </a:rPr>
              <a:t>Sell</a:t>
            </a:r>
          </a:p>
        </p:txBody>
      </p:sp>
      <p:sp>
        <p:nvSpPr>
          <p:cNvPr id="3173" name="Text Box 101"/>
          <p:cNvSpPr txBox="1">
            <a:spLocks noChangeArrowheads="1"/>
          </p:cNvSpPr>
          <p:nvPr/>
        </p:nvSpPr>
        <p:spPr bwMode="auto">
          <a:xfrm>
            <a:off x="4716463" y="1619250"/>
            <a:ext cx="1439862" cy="333375"/>
          </a:xfrm>
          <a:prstGeom prst="rect">
            <a:avLst/>
          </a:prstGeom>
          <a:noFill/>
          <a:ln w="28575">
            <a:solidFill>
              <a:srgbClr val="CC00FF"/>
            </a:solidFill>
            <a:miter lim="800000"/>
            <a:headEnd/>
            <a:tailEnd/>
          </a:ln>
          <a:effectLst/>
        </p:spPr>
        <p:txBody>
          <a:bodyPr>
            <a:spAutoFit/>
          </a:bodyPr>
          <a:lstStyle/>
          <a:p>
            <a:pPr algn="ctr"/>
            <a:r>
              <a:rPr lang="en-US" altLang="zh-TW" sz="1400" b="1">
                <a:ea typeface="標楷體" pitchFamily="65" charset="-120"/>
              </a:rPr>
              <a:t>6</a:t>
            </a:r>
            <a:r>
              <a:rPr lang="zh-TW" altLang="en-US" sz="1400" b="1">
                <a:ea typeface="標楷體" pitchFamily="65" charset="-120"/>
              </a:rPr>
              <a:t>月 </a:t>
            </a:r>
            <a:r>
              <a:rPr lang="en-US" altLang="zh-TW" sz="1400" b="1">
                <a:ea typeface="標楷體" pitchFamily="65" charset="-120"/>
              </a:rPr>
              <a:t>5600</a:t>
            </a:r>
            <a:r>
              <a:rPr lang="zh-TW" altLang="en-US" sz="1400" b="1">
                <a:ea typeface="標楷體" pitchFamily="65" charset="-120"/>
              </a:rPr>
              <a:t>點 </a:t>
            </a:r>
            <a:r>
              <a:rPr lang="en-US" altLang="zh-TW" sz="1400" b="1">
                <a:ea typeface="標楷體" pitchFamily="65" charset="-120"/>
              </a:rPr>
              <a:t>Buy</a:t>
            </a:r>
          </a:p>
        </p:txBody>
      </p:sp>
      <p:sp>
        <p:nvSpPr>
          <p:cNvPr id="3174" name="Text Box 102"/>
          <p:cNvSpPr txBox="1">
            <a:spLocks noChangeArrowheads="1"/>
          </p:cNvSpPr>
          <p:nvPr/>
        </p:nvSpPr>
        <p:spPr bwMode="auto">
          <a:xfrm>
            <a:off x="4716463" y="1952625"/>
            <a:ext cx="1439862" cy="333375"/>
          </a:xfrm>
          <a:prstGeom prst="rect">
            <a:avLst/>
          </a:prstGeom>
          <a:noFill/>
          <a:ln w="28575">
            <a:solidFill>
              <a:srgbClr val="0066FF"/>
            </a:solidFill>
            <a:miter lim="800000"/>
            <a:headEnd/>
            <a:tailEnd/>
          </a:ln>
          <a:effectLst/>
        </p:spPr>
        <p:txBody>
          <a:bodyPr>
            <a:spAutoFit/>
          </a:bodyPr>
          <a:lstStyle/>
          <a:p>
            <a:pPr algn="ctr"/>
            <a:r>
              <a:rPr lang="en-US" altLang="zh-TW" sz="1400" b="1">
                <a:ea typeface="標楷體" pitchFamily="65" charset="-120"/>
              </a:rPr>
              <a:t>6</a:t>
            </a:r>
            <a:r>
              <a:rPr lang="zh-TW" altLang="en-US" sz="1400" b="1">
                <a:ea typeface="標楷體" pitchFamily="65" charset="-120"/>
              </a:rPr>
              <a:t>月 </a:t>
            </a:r>
            <a:r>
              <a:rPr lang="en-US" altLang="zh-TW" sz="1400" b="1">
                <a:ea typeface="標楷體" pitchFamily="65" charset="-120"/>
              </a:rPr>
              <a:t>5600</a:t>
            </a:r>
            <a:r>
              <a:rPr lang="zh-TW" altLang="en-US" sz="1400" b="1">
                <a:ea typeface="標楷體" pitchFamily="65" charset="-120"/>
              </a:rPr>
              <a:t>點 </a:t>
            </a:r>
            <a:r>
              <a:rPr lang="en-US" altLang="zh-TW" sz="1400" b="1">
                <a:ea typeface="標楷體" pitchFamily="65" charset="-120"/>
              </a:rPr>
              <a:t>Sell</a:t>
            </a:r>
          </a:p>
        </p:txBody>
      </p:sp>
      <p:sp>
        <p:nvSpPr>
          <p:cNvPr id="3175" name="Text Box 103"/>
          <p:cNvSpPr txBox="1">
            <a:spLocks noChangeArrowheads="1"/>
          </p:cNvSpPr>
          <p:nvPr/>
        </p:nvSpPr>
        <p:spPr bwMode="auto">
          <a:xfrm>
            <a:off x="4716463" y="2286000"/>
            <a:ext cx="1439862" cy="333375"/>
          </a:xfrm>
          <a:prstGeom prst="rect">
            <a:avLst/>
          </a:prstGeom>
          <a:noFill/>
          <a:ln w="28575">
            <a:solidFill>
              <a:srgbClr val="CC00FF"/>
            </a:solidFill>
            <a:miter lim="800000"/>
            <a:headEnd/>
            <a:tailEnd/>
          </a:ln>
          <a:effectLst/>
        </p:spPr>
        <p:txBody>
          <a:bodyPr>
            <a:spAutoFit/>
          </a:bodyPr>
          <a:lstStyle/>
          <a:p>
            <a:pPr algn="ctr"/>
            <a:r>
              <a:rPr lang="en-US" altLang="zh-TW" sz="1400" b="1">
                <a:ea typeface="標楷體" pitchFamily="65" charset="-120"/>
              </a:rPr>
              <a:t>6</a:t>
            </a:r>
            <a:r>
              <a:rPr lang="zh-TW" altLang="en-US" sz="1400" b="1">
                <a:ea typeface="標楷體" pitchFamily="65" charset="-120"/>
              </a:rPr>
              <a:t>月 </a:t>
            </a:r>
            <a:r>
              <a:rPr lang="en-US" altLang="zh-TW" sz="1400" b="1">
                <a:ea typeface="標楷體" pitchFamily="65" charset="-120"/>
              </a:rPr>
              <a:t>5700</a:t>
            </a:r>
            <a:r>
              <a:rPr lang="zh-TW" altLang="en-US" sz="1400" b="1">
                <a:ea typeface="標楷體" pitchFamily="65" charset="-120"/>
              </a:rPr>
              <a:t>點 </a:t>
            </a:r>
            <a:r>
              <a:rPr lang="en-US" altLang="zh-TW" sz="1400" b="1">
                <a:ea typeface="標楷體" pitchFamily="65" charset="-120"/>
              </a:rPr>
              <a:t>Buy</a:t>
            </a:r>
          </a:p>
        </p:txBody>
      </p:sp>
      <p:sp>
        <p:nvSpPr>
          <p:cNvPr id="3176" name="Text Box 104"/>
          <p:cNvSpPr txBox="1">
            <a:spLocks noChangeArrowheads="1"/>
          </p:cNvSpPr>
          <p:nvPr/>
        </p:nvSpPr>
        <p:spPr bwMode="auto">
          <a:xfrm>
            <a:off x="4716463" y="2619375"/>
            <a:ext cx="1439862" cy="333375"/>
          </a:xfrm>
          <a:prstGeom prst="rect">
            <a:avLst/>
          </a:prstGeom>
          <a:noFill/>
          <a:ln w="28575">
            <a:solidFill>
              <a:srgbClr val="0066FF"/>
            </a:solidFill>
            <a:miter lim="800000"/>
            <a:headEnd/>
            <a:tailEnd/>
          </a:ln>
          <a:effectLst/>
        </p:spPr>
        <p:txBody>
          <a:bodyPr>
            <a:spAutoFit/>
          </a:bodyPr>
          <a:lstStyle/>
          <a:p>
            <a:pPr algn="ctr"/>
            <a:r>
              <a:rPr lang="en-US" altLang="zh-TW" sz="1400" b="1">
                <a:ea typeface="標楷體" pitchFamily="65" charset="-120"/>
              </a:rPr>
              <a:t>6</a:t>
            </a:r>
            <a:r>
              <a:rPr lang="zh-TW" altLang="en-US" sz="1400" b="1">
                <a:ea typeface="標楷體" pitchFamily="65" charset="-120"/>
              </a:rPr>
              <a:t>月 </a:t>
            </a:r>
            <a:r>
              <a:rPr lang="en-US" altLang="zh-TW" sz="1400" b="1">
                <a:ea typeface="標楷體" pitchFamily="65" charset="-120"/>
              </a:rPr>
              <a:t>5700</a:t>
            </a:r>
            <a:r>
              <a:rPr lang="zh-TW" altLang="en-US" sz="1400" b="1">
                <a:ea typeface="標楷體" pitchFamily="65" charset="-120"/>
              </a:rPr>
              <a:t>點 </a:t>
            </a:r>
            <a:r>
              <a:rPr lang="en-US" altLang="zh-TW" sz="1400" b="1">
                <a:ea typeface="標楷體" pitchFamily="65" charset="-120"/>
              </a:rPr>
              <a:t>Sell</a:t>
            </a:r>
          </a:p>
        </p:txBody>
      </p:sp>
      <p:sp>
        <p:nvSpPr>
          <p:cNvPr id="3177" name="Text Box 105"/>
          <p:cNvSpPr txBox="1">
            <a:spLocks noChangeArrowheads="1"/>
          </p:cNvSpPr>
          <p:nvPr/>
        </p:nvSpPr>
        <p:spPr bwMode="auto">
          <a:xfrm>
            <a:off x="4716463" y="2960688"/>
            <a:ext cx="1439862" cy="333375"/>
          </a:xfrm>
          <a:prstGeom prst="rect">
            <a:avLst/>
          </a:prstGeom>
          <a:noFill/>
          <a:ln w="28575">
            <a:solidFill>
              <a:srgbClr val="CC00FF"/>
            </a:solidFill>
            <a:miter lim="800000"/>
            <a:headEnd/>
            <a:tailEnd/>
          </a:ln>
          <a:effectLst/>
        </p:spPr>
        <p:txBody>
          <a:bodyPr>
            <a:spAutoFit/>
          </a:bodyPr>
          <a:lstStyle/>
          <a:p>
            <a:pPr algn="ctr"/>
            <a:r>
              <a:rPr lang="en-US" altLang="zh-TW" sz="1400" b="1">
                <a:ea typeface="標楷體" pitchFamily="65" charset="-120"/>
              </a:rPr>
              <a:t>6</a:t>
            </a:r>
            <a:r>
              <a:rPr lang="zh-TW" altLang="en-US" sz="1400" b="1">
                <a:ea typeface="標楷體" pitchFamily="65" charset="-120"/>
              </a:rPr>
              <a:t>月 </a:t>
            </a:r>
            <a:r>
              <a:rPr lang="en-US" altLang="zh-TW" sz="1400" b="1">
                <a:ea typeface="標楷體" pitchFamily="65" charset="-120"/>
              </a:rPr>
              <a:t>5800</a:t>
            </a:r>
            <a:r>
              <a:rPr lang="zh-TW" altLang="en-US" sz="1400" b="1">
                <a:ea typeface="標楷體" pitchFamily="65" charset="-120"/>
              </a:rPr>
              <a:t>點 </a:t>
            </a:r>
            <a:r>
              <a:rPr lang="en-US" altLang="zh-TW" sz="1400" b="1">
                <a:ea typeface="標楷體" pitchFamily="65" charset="-120"/>
              </a:rPr>
              <a:t>Buy</a:t>
            </a:r>
          </a:p>
        </p:txBody>
      </p:sp>
      <p:sp>
        <p:nvSpPr>
          <p:cNvPr id="3178" name="Text Box 106"/>
          <p:cNvSpPr txBox="1">
            <a:spLocks noChangeArrowheads="1"/>
          </p:cNvSpPr>
          <p:nvPr/>
        </p:nvSpPr>
        <p:spPr bwMode="auto">
          <a:xfrm>
            <a:off x="4716463" y="3294063"/>
            <a:ext cx="1439862" cy="333375"/>
          </a:xfrm>
          <a:prstGeom prst="rect">
            <a:avLst/>
          </a:prstGeom>
          <a:noFill/>
          <a:ln w="28575">
            <a:solidFill>
              <a:srgbClr val="0066FF"/>
            </a:solidFill>
            <a:miter lim="800000"/>
            <a:headEnd/>
            <a:tailEnd/>
          </a:ln>
          <a:effectLst/>
        </p:spPr>
        <p:txBody>
          <a:bodyPr>
            <a:spAutoFit/>
          </a:bodyPr>
          <a:lstStyle/>
          <a:p>
            <a:pPr algn="ctr"/>
            <a:r>
              <a:rPr lang="en-US" altLang="zh-TW" sz="1400" b="1">
                <a:ea typeface="標楷體" pitchFamily="65" charset="-120"/>
              </a:rPr>
              <a:t>6</a:t>
            </a:r>
            <a:r>
              <a:rPr lang="zh-TW" altLang="en-US" sz="1400" b="1">
                <a:ea typeface="標楷體" pitchFamily="65" charset="-120"/>
              </a:rPr>
              <a:t>月 </a:t>
            </a:r>
            <a:r>
              <a:rPr lang="en-US" altLang="zh-TW" sz="1400" b="1">
                <a:ea typeface="標楷體" pitchFamily="65" charset="-120"/>
              </a:rPr>
              <a:t>5800</a:t>
            </a:r>
            <a:r>
              <a:rPr lang="zh-TW" altLang="en-US" sz="1400" b="1">
                <a:ea typeface="標楷體" pitchFamily="65" charset="-120"/>
              </a:rPr>
              <a:t>點 </a:t>
            </a:r>
            <a:r>
              <a:rPr lang="en-US" altLang="zh-TW" sz="1400" b="1">
                <a:ea typeface="標楷體" pitchFamily="65" charset="-120"/>
              </a:rPr>
              <a:t>Sell</a:t>
            </a:r>
          </a:p>
        </p:txBody>
      </p:sp>
      <p:sp>
        <p:nvSpPr>
          <p:cNvPr id="3179" name="Text Box 107"/>
          <p:cNvSpPr txBox="1">
            <a:spLocks noChangeArrowheads="1"/>
          </p:cNvSpPr>
          <p:nvPr/>
        </p:nvSpPr>
        <p:spPr bwMode="auto">
          <a:xfrm>
            <a:off x="4716463" y="3635375"/>
            <a:ext cx="1439862" cy="333375"/>
          </a:xfrm>
          <a:prstGeom prst="rect">
            <a:avLst/>
          </a:prstGeom>
          <a:noFill/>
          <a:ln w="28575">
            <a:solidFill>
              <a:srgbClr val="CC00FF"/>
            </a:solidFill>
            <a:miter lim="800000"/>
            <a:headEnd/>
            <a:tailEnd/>
          </a:ln>
          <a:effectLst/>
        </p:spPr>
        <p:txBody>
          <a:bodyPr>
            <a:spAutoFit/>
          </a:bodyPr>
          <a:lstStyle/>
          <a:p>
            <a:pPr algn="ctr"/>
            <a:r>
              <a:rPr lang="en-US" altLang="zh-TW" sz="1400" b="1">
                <a:ea typeface="標楷體" pitchFamily="65" charset="-120"/>
              </a:rPr>
              <a:t>9</a:t>
            </a:r>
            <a:r>
              <a:rPr lang="zh-TW" altLang="en-US" sz="1400" b="1">
                <a:ea typeface="標楷體" pitchFamily="65" charset="-120"/>
              </a:rPr>
              <a:t>月 </a:t>
            </a:r>
            <a:r>
              <a:rPr lang="en-US" altLang="zh-TW" sz="1400" b="1">
                <a:ea typeface="標楷體" pitchFamily="65" charset="-120"/>
              </a:rPr>
              <a:t>5600</a:t>
            </a:r>
            <a:r>
              <a:rPr lang="zh-TW" altLang="en-US" sz="1400" b="1">
                <a:ea typeface="標楷體" pitchFamily="65" charset="-120"/>
              </a:rPr>
              <a:t>點 </a:t>
            </a:r>
            <a:r>
              <a:rPr lang="en-US" altLang="zh-TW" sz="1400" b="1">
                <a:ea typeface="標楷體" pitchFamily="65" charset="-120"/>
              </a:rPr>
              <a:t>Buy</a:t>
            </a:r>
          </a:p>
        </p:txBody>
      </p:sp>
      <p:sp>
        <p:nvSpPr>
          <p:cNvPr id="3180" name="Text Box 108"/>
          <p:cNvSpPr txBox="1">
            <a:spLocks noChangeArrowheads="1"/>
          </p:cNvSpPr>
          <p:nvPr/>
        </p:nvSpPr>
        <p:spPr bwMode="auto">
          <a:xfrm>
            <a:off x="4716463" y="3968750"/>
            <a:ext cx="1439862" cy="333375"/>
          </a:xfrm>
          <a:prstGeom prst="rect">
            <a:avLst/>
          </a:prstGeom>
          <a:noFill/>
          <a:ln w="28575">
            <a:solidFill>
              <a:srgbClr val="0066FF"/>
            </a:solidFill>
            <a:miter lim="800000"/>
            <a:headEnd/>
            <a:tailEnd/>
          </a:ln>
          <a:effectLst/>
        </p:spPr>
        <p:txBody>
          <a:bodyPr>
            <a:spAutoFit/>
          </a:bodyPr>
          <a:lstStyle/>
          <a:p>
            <a:pPr algn="ctr"/>
            <a:r>
              <a:rPr lang="en-US" altLang="zh-TW" sz="1400" b="1">
                <a:ea typeface="標楷體" pitchFamily="65" charset="-120"/>
              </a:rPr>
              <a:t>9</a:t>
            </a:r>
            <a:r>
              <a:rPr lang="zh-TW" altLang="en-US" sz="1400" b="1">
                <a:ea typeface="標楷體" pitchFamily="65" charset="-120"/>
              </a:rPr>
              <a:t>月 </a:t>
            </a:r>
            <a:r>
              <a:rPr lang="en-US" altLang="zh-TW" sz="1400" b="1">
                <a:ea typeface="標楷體" pitchFamily="65" charset="-120"/>
              </a:rPr>
              <a:t>5600</a:t>
            </a:r>
            <a:r>
              <a:rPr lang="zh-TW" altLang="en-US" sz="1400" b="1">
                <a:ea typeface="標楷體" pitchFamily="65" charset="-120"/>
              </a:rPr>
              <a:t>點 </a:t>
            </a:r>
            <a:r>
              <a:rPr lang="en-US" altLang="zh-TW" sz="1400" b="1">
                <a:ea typeface="標楷體" pitchFamily="65" charset="-120"/>
              </a:rPr>
              <a:t>Sell</a:t>
            </a:r>
          </a:p>
        </p:txBody>
      </p:sp>
      <p:sp>
        <p:nvSpPr>
          <p:cNvPr id="3181" name="Text Box 109"/>
          <p:cNvSpPr txBox="1">
            <a:spLocks noChangeArrowheads="1"/>
          </p:cNvSpPr>
          <p:nvPr/>
        </p:nvSpPr>
        <p:spPr bwMode="auto">
          <a:xfrm>
            <a:off x="4716463" y="4302125"/>
            <a:ext cx="1439862" cy="333375"/>
          </a:xfrm>
          <a:prstGeom prst="rect">
            <a:avLst/>
          </a:prstGeom>
          <a:noFill/>
          <a:ln w="28575">
            <a:solidFill>
              <a:srgbClr val="CC00FF"/>
            </a:solidFill>
            <a:miter lim="800000"/>
            <a:headEnd/>
            <a:tailEnd/>
          </a:ln>
          <a:effectLst/>
        </p:spPr>
        <p:txBody>
          <a:bodyPr>
            <a:spAutoFit/>
          </a:bodyPr>
          <a:lstStyle/>
          <a:p>
            <a:pPr algn="ctr"/>
            <a:r>
              <a:rPr lang="en-US" altLang="zh-TW" sz="1400" b="1">
                <a:ea typeface="標楷體" pitchFamily="65" charset="-120"/>
              </a:rPr>
              <a:t>9</a:t>
            </a:r>
            <a:r>
              <a:rPr lang="zh-TW" altLang="en-US" sz="1400" b="1">
                <a:ea typeface="標楷體" pitchFamily="65" charset="-120"/>
              </a:rPr>
              <a:t>月 </a:t>
            </a:r>
            <a:r>
              <a:rPr lang="en-US" altLang="zh-TW" sz="1400" b="1">
                <a:ea typeface="標楷體" pitchFamily="65" charset="-120"/>
              </a:rPr>
              <a:t>5700</a:t>
            </a:r>
            <a:r>
              <a:rPr lang="zh-TW" altLang="en-US" sz="1400" b="1">
                <a:ea typeface="標楷體" pitchFamily="65" charset="-120"/>
              </a:rPr>
              <a:t>點 </a:t>
            </a:r>
            <a:r>
              <a:rPr lang="en-US" altLang="zh-TW" sz="1400" b="1">
                <a:ea typeface="標楷體" pitchFamily="65" charset="-120"/>
              </a:rPr>
              <a:t>Buy</a:t>
            </a:r>
          </a:p>
        </p:txBody>
      </p:sp>
      <p:sp>
        <p:nvSpPr>
          <p:cNvPr id="3182" name="Text Box 110"/>
          <p:cNvSpPr txBox="1">
            <a:spLocks noChangeArrowheads="1"/>
          </p:cNvSpPr>
          <p:nvPr/>
        </p:nvSpPr>
        <p:spPr bwMode="auto">
          <a:xfrm>
            <a:off x="4716463" y="4635500"/>
            <a:ext cx="1439862" cy="333375"/>
          </a:xfrm>
          <a:prstGeom prst="rect">
            <a:avLst/>
          </a:prstGeom>
          <a:noFill/>
          <a:ln w="28575">
            <a:solidFill>
              <a:srgbClr val="0066FF"/>
            </a:solidFill>
            <a:miter lim="800000"/>
            <a:headEnd/>
            <a:tailEnd/>
          </a:ln>
          <a:effectLst/>
        </p:spPr>
        <p:txBody>
          <a:bodyPr>
            <a:spAutoFit/>
          </a:bodyPr>
          <a:lstStyle/>
          <a:p>
            <a:pPr algn="ctr"/>
            <a:r>
              <a:rPr lang="en-US" altLang="zh-TW" sz="1400" b="1">
                <a:ea typeface="標楷體" pitchFamily="65" charset="-120"/>
              </a:rPr>
              <a:t>9</a:t>
            </a:r>
            <a:r>
              <a:rPr lang="zh-TW" altLang="en-US" sz="1400" b="1">
                <a:ea typeface="標楷體" pitchFamily="65" charset="-120"/>
              </a:rPr>
              <a:t>月 </a:t>
            </a:r>
            <a:r>
              <a:rPr lang="en-US" altLang="zh-TW" sz="1400" b="1">
                <a:ea typeface="標楷體" pitchFamily="65" charset="-120"/>
              </a:rPr>
              <a:t>5700</a:t>
            </a:r>
            <a:r>
              <a:rPr lang="zh-TW" altLang="en-US" sz="1400" b="1">
                <a:ea typeface="標楷體" pitchFamily="65" charset="-120"/>
              </a:rPr>
              <a:t>點 </a:t>
            </a:r>
            <a:r>
              <a:rPr lang="en-US" altLang="zh-TW" sz="1400" b="1">
                <a:ea typeface="標楷體" pitchFamily="65" charset="-120"/>
              </a:rPr>
              <a:t>Sell</a:t>
            </a:r>
          </a:p>
        </p:txBody>
      </p:sp>
      <p:sp>
        <p:nvSpPr>
          <p:cNvPr id="3183" name="Text Box 111"/>
          <p:cNvSpPr txBox="1">
            <a:spLocks noChangeArrowheads="1"/>
          </p:cNvSpPr>
          <p:nvPr/>
        </p:nvSpPr>
        <p:spPr bwMode="auto">
          <a:xfrm>
            <a:off x="4716463" y="4976813"/>
            <a:ext cx="1439862" cy="333375"/>
          </a:xfrm>
          <a:prstGeom prst="rect">
            <a:avLst/>
          </a:prstGeom>
          <a:noFill/>
          <a:ln w="28575">
            <a:solidFill>
              <a:srgbClr val="CC00FF"/>
            </a:solidFill>
            <a:miter lim="800000"/>
            <a:headEnd/>
            <a:tailEnd/>
          </a:ln>
          <a:effectLst/>
        </p:spPr>
        <p:txBody>
          <a:bodyPr>
            <a:spAutoFit/>
          </a:bodyPr>
          <a:lstStyle/>
          <a:p>
            <a:pPr algn="ctr"/>
            <a:r>
              <a:rPr lang="en-US" altLang="zh-TW" sz="1400" b="1">
                <a:ea typeface="標楷體" pitchFamily="65" charset="-120"/>
              </a:rPr>
              <a:t>9</a:t>
            </a:r>
            <a:r>
              <a:rPr lang="zh-TW" altLang="en-US" sz="1400" b="1">
                <a:ea typeface="標楷體" pitchFamily="65" charset="-120"/>
              </a:rPr>
              <a:t>月 </a:t>
            </a:r>
            <a:r>
              <a:rPr lang="en-US" altLang="zh-TW" sz="1400" b="1">
                <a:ea typeface="標楷體" pitchFamily="65" charset="-120"/>
              </a:rPr>
              <a:t>5800</a:t>
            </a:r>
            <a:r>
              <a:rPr lang="zh-TW" altLang="en-US" sz="1400" b="1">
                <a:ea typeface="標楷體" pitchFamily="65" charset="-120"/>
              </a:rPr>
              <a:t>點 </a:t>
            </a:r>
            <a:r>
              <a:rPr lang="en-US" altLang="zh-TW" sz="1400" b="1">
                <a:ea typeface="標楷體" pitchFamily="65" charset="-120"/>
              </a:rPr>
              <a:t>Buy</a:t>
            </a:r>
          </a:p>
        </p:txBody>
      </p:sp>
      <p:sp>
        <p:nvSpPr>
          <p:cNvPr id="3184" name="Text Box 112"/>
          <p:cNvSpPr txBox="1">
            <a:spLocks noChangeArrowheads="1"/>
          </p:cNvSpPr>
          <p:nvPr/>
        </p:nvSpPr>
        <p:spPr bwMode="auto">
          <a:xfrm>
            <a:off x="4716463" y="5310188"/>
            <a:ext cx="1439862" cy="333375"/>
          </a:xfrm>
          <a:prstGeom prst="rect">
            <a:avLst/>
          </a:prstGeom>
          <a:noFill/>
          <a:ln w="28575">
            <a:solidFill>
              <a:srgbClr val="0066FF"/>
            </a:solidFill>
            <a:miter lim="800000"/>
            <a:headEnd/>
            <a:tailEnd/>
          </a:ln>
          <a:effectLst/>
        </p:spPr>
        <p:txBody>
          <a:bodyPr>
            <a:spAutoFit/>
          </a:bodyPr>
          <a:lstStyle/>
          <a:p>
            <a:pPr algn="ctr"/>
            <a:r>
              <a:rPr lang="en-US" altLang="zh-TW" sz="1400" b="1">
                <a:ea typeface="標楷體" pitchFamily="65" charset="-120"/>
              </a:rPr>
              <a:t>9</a:t>
            </a:r>
            <a:r>
              <a:rPr lang="zh-TW" altLang="en-US" sz="1400" b="1">
                <a:ea typeface="標楷體" pitchFamily="65" charset="-120"/>
              </a:rPr>
              <a:t>月 </a:t>
            </a:r>
            <a:r>
              <a:rPr lang="en-US" altLang="zh-TW" sz="1400" b="1">
                <a:ea typeface="標楷體" pitchFamily="65" charset="-120"/>
              </a:rPr>
              <a:t>5800</a:t>
            </a:r>
            <a:r>
              <a:rPr lang="zh-TW" altLang="en-US" sz="1400" b="1">
                <a:ea typeface="標楷體" pitchFamily="65" charset="-120"/>
              </a:rPr>
              <a:t>點 </a:t>
            </a:r>
            <a:r>
              <a:rPr lang="en-US" altLang="zh-TW" sz="1400" b="1">
                <a:ea typeface="標楷體" pitchFamily="65" charset="-120"/>
              </a:rPr>
              <a:t>Sell</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5" name="Text Box 19"/>
          <p:cNvSpPr txBox="1">
            <a:spLocks noChangeArrowheads="1"/>
          </p:cNvSpPr>
          <p:nvPr/>
        </p:nvSpPr>
        <p:spPr bwMode="auto">
          <a:xfrm>
            <a:off x="4932363" y="1773238"/>
            <a:ext cx="417512" cy="333375"/>
          </a:xfrm>
          <a:prstGeom prst="rect">
            <a:avLst/>
          </a:prstGeom>
          <a:noFill/>
          <a:ln w="28575">
            <a:solidFill>
              <a:srgbClr val="0066FF"/>
            </a:solidFill>
            <a:miter lim="800000"/>
            <a:headEnd/>
            <a:tailEnd/>
          </a:ln>
          <a:effectLst/>
        </p:spPr>
        <p:txBody>
          <a:bodyPr>
            <a:spAutoFit/>
          </a:bodyPr>
          <a:lstStyle/>
          <a:p>
            <a:pPr algn="ctr">
              <a:spcBef>
                <a:spcPct val="50000"/>
              </a:spcBef>
            </a:pPr>
            <a:r>
              <a:rPr lang="en-US" altLang="zh-TW" sz="1400" b="1"/>
              <a:t>0</a:t>
            </a:r>
          </a:p>
        </p:txBody>
      </p:sp>
      <p:sp>
        <p:nvSpPr>
          <p:cNvPr id="4116" name="Text Box 20"/>
          <p:cNvSpPr txBox="1">
            <a:spLocks noChangeArrowheads="1"/>
          </p:cNvSpPr>
          <p:nvPr/>
        </p:nvSpPr>
        <p:spPr bwMode="auto">
          <a:xfrm>
            <a:off x="4932363" y="2087563"/>
            <a:ext cx="417512" cy="333375"/>
          </a:xfrm>
          <a:prstGeom prst="rect">
            <a:avLst/>
          </a:prstGeom>
          <a:noFill/>
          <a:ln w="28575">
            <a:solidFill>
              <a:srgbClr val="CC00FF"/>
            </a:solidFill>
            <a:miter lim="800000"/>
            <a:headEnd/>
            <a:tailEnd/>
          </a:ln>
          <a:effectLst/>
        </p:spPr>
        <p:txBody>
          <a:bodyPr>
            <a:spAutoFit/>
          </a:bodyPr>
          <a:lstStyle/>
          <a:p>
            <a:pPr algn="ctr">
              <a:spcBef>
                <a:spcPct val="50000"/>
              </a:spcBef>
            </a:pPr>
            <a:r>
              <a:rPr lang="en-US" altLang="zh-TW" sz="1400" b="1"/>
              <a:t>1</a:t>
            </a:r>
          </a:p>
        </p:txBody>
      </p:sp>
      <p:sp>
        <p:nvSpPr>
          <p:cNvPr id="4117" name="Text Box 21"/>
          <p:cNvSpPr txBox="1">
            <a:spLocks noChangeArrowheads="1"/>
          </p:cNvSpPr>
          <p:nvPr/>
        </p:nvSpPr>
        <p:spPr bwMode="auto">
          <a:xfrm>
            <a:off x="4932363" y="2420938"/>
            <a:ext cx="417512" cy="333375"/>
          </a:xfrm>
          <a:prstGeom prst="rect">
            <a:avLst/>
          </a:prstGeom>
          <a:noFill/>
          <a:ln w="28575">
            <a:solidFill>
              <a:srgbClr val="0066FF"/>
            </a:solidFill>
            <a:miter lim="800000"/>
            <a:headEnd/>
            <a:tailEnd/>
          </a:ln>
          <a:effectLst/>
        </p:spPr>
        <p:txBody>
          <a:bodyPr>
            <a:spAutoFit/>
          </a:bodyPr>
          <a:lstStyle/>
          <a:p>
            <a:pPr algn="ctr">
              <a:spcBef>
                <a:spcPct val="50000"/>
              </a:spcBef>
            </a:pPr>
            <a:r>
              <a:rPr lang="en-US" altLang="zh-TW" sz="1400" b="1"/>
              <a:t>2</a:t>
            </a:r>
          </a:p>
        </p:txBody>
      </p:sp>
      <p:sp>
        <p:nvSpPr>
          <p:cNvPr id="4118" name="Text Box 22"/>
          <p:cNvSpPr txBox="1">
            <a:spLocks noChangeArrowheads="1"/>
          </p:cNvSpPr>
          <p:nvPr/>
        </p:nvSpPr>
        <p:spPr bwMode="auto">
          <a:xfrm>
            <a:off x="4932363" y="2735263"/>
            <a:ext cx="417512" cy="333375"/>
          </a:xfrm>
          <a:prstGeom prst="rect">
            <a:avLst/>
          </a:prstGeom>
          <a:noFill/>
          <a:ln w="28575">
            <a:solidFill>
              <a:srgbClr val="CC00FF"/>
            </a:solidFill>
            <a:miter lim="800000"/>
            <a:headEnd/>
            <a:tailEnd/>
          </a:ln>
          <a:effectLst/>
        </p:spPr>
        <p:txBody>
          <a:bodyPr>
            <a:spAutoFit/>
          </a:bodyPr>
          <a:lstStyle/>
          <a:p>
            <a:pPr algn="ctr">
              <a:spcBef>
                <a:spcPct val="50000"/>
              </a:spcBef>
            </a:pPr>
            <a:r>
              <a:rPr lang="en-US" altLang="zh-TW" sz="1400" b="1"/>
              <a:t>3</a:t>
            </a:r>
          </a:p>
        </p:txBody>
      </p:sp>
      <p:sp>
        <p:nvSpPr>
          <p:cNvPr id="4119" name="Text Box 23"/>
          <p:cNvSpPr txBox="1">
            <a:spLocks noChangeArrowheads="1"/>
          </p:cNvSpPr>
          <p:nvPr/>
        </p:nvSpPr>
        <p:spPr bwMode="auto">
          <a:xfrm>
            <a:off x="4932363" y="3068638"/>
            <a:ext cx="417512" cy="333375"/>
          </a:xfrm>
          <a:prstGeom prst="rect">
            <a:avLst/>
          </a:prstGeom>
          <a:noFill/>
          <a:ln w="28575">
            <a:solidFill>
              <a:srgbClr val="0066FF"/>
            </a:solidFill>
            <a:miter lim="800000"/>
            <a:headEnd/>
            <a:tailEnd/>
          </a:ln>
          <a:effectLst/>
        </p:spPr>
        <p:txBody>
          <a:bodyPr>
            <a:spAutoFit/>
          </a:bodyPr>
          <a:lstStyle/>
          <a:p>
            <a:pPr algn="ctr">
              <a:spcBef>
                <a:spcPct val="50000"/>
              </a:spcBef>
            </a:pPr>
            <a:r>
              <a:rPr lang="en-US" altLang="zh-TW" sz="1400" b="1"/>
              <a:t>4</a:t>
            </a:r>
          </a:p>
        </p:txBody>
      </p:sp>
      <p:sp>
        <p:nvSpPr>
          <p:cNvPr id="4120" name="Text Box 24"/>
          <p:cNvSpPr txBox="1">
            <a:spLocks noChangeArrowheads="1"/>
          </p:cNvSpPr>
          <p:nvPr/>
        </p:nvSpPr>
        <p:spPr bwMode="auto">
          <a:xfrm>
            <a:off x="4932363" y="3429000"/>
            <a:ext cx="417512" cy="333375"/>
          </a:xfrm>
          <a:prstGeom prst="rect">
            <a:avLst/>
          </a:prstGeom>
          <a:noFill/>
          <a:ln w="28575">
            <a:solidFill>
              <a:srgbClr val="CC00FF"/>
            </a:solidFill>
            <a:miter lim="800000"/>
            <a:headEnd/>
            <a:tailEnd/>
          </a:ln>
          <a:effectLst/>
        </p:spPr>
        <p:txBody>
          <a:bodyPr>
            <a:spAutoFit/>
          </a:bodyPr>
          <a:lstStyle/>
          <a:p>
            <a:pPr algn="ctr">
              <a:spcBef>
                <a:spcPct val="50000"/>
              </a:spcBef>
            </a:pPr>
            <a:r>
              <a:rPr lang="en-US" altLang="zh-TW" sz="1400" b="1"/>
              <a:t>5</a:t>
            </a:r>
          </a:p>
        </p:txBody>
      </p:sp>
      <p:sp>
        <p:nvSpPr>
          <p:cNvPr id="4121" name="Text Box 25"/>
          <p:cNvSpPr txBox="1">
            <a:spLocks noChangeArrowheads="1"/>
          </p:cNvSpPr>
          <p:nvPr/>
        </p:nvSpPr>
        <p:spPr bwMode="auto">
          <a:xfrm>
            <a:off x="4932363" y="3789363"/>
            <a:ext cx="417512" cy="333375"/>
          </a:xfrm>
          <a:prstGeom prst="rect">
            <a:avLst/>
          </a:prstGeom>
          <a:noFill/>
          <a:ln w="28575">
            <a:solidFill>
              <a:srgbClr val="0066FF"/>
            </a:solidFill>
            <a:miter lim="800000"/>
            <a:headEnd/>
            <a:tailEnd/>
          </a:ln>
          <a:effectLst/>
        </p:spPr>
        <p:txBody>
          <a:bodyPr>
            <a:spAutoFit/>
          </a:bodyPr>
          <a:lstStyle/>
          <a:p>
            <a:pPr algn="ctr">
              <a:spcBef>
                <a:spcPct val="50000"/>
              </a:spcBef>
            </a:pPr>
            <a:r>
              <a:rPr lang="en-US" altLang="zh-TW" sz="1400" b="1"/>
              <a:t>6</a:t>
            </a:r>
          </a:p>
        </p:txBody>
      </p:sp>
      <p:sp>
        <p:nvSpPr>
          <p:cNvPr id="4122" name="Text Box 26"/>
          <p:cNvSpPr txBox="1">
            <a:spLocks noChangeArrowheads="1"/>
          </p:cNvSpPr>
          <p:nvPr/>
        </p:nvSpPr>
        <p:spPr bwMode="auto">
          <a:xfrm>
            <a:off x="4932363" y="4103688"/>
            <a:ext cx="417512" cy="333375"/>
          </a:xfrm>
          <a:prstGeom prst="rect">
            <a:avLst/>
          </a:prstGeom>
          <a:noFill/>
          <a:ln w="28575">
            <a:solidFill>
              <a:srgbClr val="CC00FF"/>
            </a:solidFill>
            <a:miter lim="800000"/>
            <a:headEnd/>
            <a:tailEnd/>
          </a:ln>
          <a:effectLst/>
        </p:spPr>
        <p:txBody>
          <a:bodyPr>
            <a:spAutoFit/>
          </a:bodyPr>
          <a:lstStyle/>
          <a:p>
            <a:pPr algn="ctr">
              <a:spcBef>
                <a:spcPct val="50000"/>
              </a:spcBef>
            </a:pPr>
            <a:r>
              <a:rPr lang="en-US" altLang="zh-TW" sz="1400" b="1"/>
              <a:t>7</a:t>
            </a:r>
          </a:p>
        </p:txBody>
      </p:sp>
      <p:sp>
        <p:nvSpPr>
          <p:cNvPr id="4123" name="Text Box 27"/>
          <p:cNvSpPr txBox="1">
            <a:spLocks noChangeArrowheads="1"/>
          </p:cNvSpPr>
          <p:nvPr/>
        </p:nvSpPr>
        <p:spPr bwMode="auto">
          <a:xfrm>
            <a:off x="4932363" y="4464050"/>
            <a:ext cx="417512" cy="333375"/>
          </a:xfrm>
          <a:prstGeom prst="rect">
            <a:avLst/>
          </a:prstGeom>
          <a:noFill/>
          <a:ln w="28575">
            <a:solidFill>
              <a:srgbClr val="0066FF"/>
            </a:solidFill>
            <a:miter lim="800000"/>
            <a:headEnd/>
            <a:tailEnd/>
          </a:ln>
          <a:effectLst/>
        </p:spPr>
        <p:txBody>
          <a:bodyPr>
            <a:spAutoFit/>
          </a:bodyPr>
          <a:lstStyle/>
          <a:p>
            <a:pPr algn="ctr">
              <a:spcBef>
                <a:spcPct val="50000"/>
              </a:spcBef>
            </a:pPr>
            <a:r>
              <a:rPr lang="en-US" altLang="zh-TW" sz="1400" b="1"/>
              <a:t>8</a:t>
            </a:r>
          </a:p>
        </p:txBody>
      </p:sp>
      <p:sp>
        <p:nvSpPr>
          <p:cNvPr id="4124" name="Text Box 28"/>
          <p:cNvSpPr txBox="1">
            <a:spLocks noChangeArrowheads="1"/>
          </p:cNvSpPr>
          <p:nvPr/>
        </p:nvSpPr>
        <p:spPr bwMode="auto">
          <a:xfrm>
            <a:off x="4932363" y="4824413"/>
            <a:ext cx="417512" cy="333375"/>
          </a:xfrm>
          <a:prstGeom prst="rect">
            <a:avLst/>
          </a:prstGeom>
          <a:noFill/>
          <a:ln w="28575">
            <a:solidFill>
              <a:srgbClr val="CC00FF"/>
            </a:solidFill>
            <a:miter lim="800000"/>
            <a:headEnd/>
            <a:tailEnd/>
          </a:ln>
          <a:effectLst/>
        </p:spPr>
        <p:txBody>
          <a:bodyPr>
            <a:spAutoFit/>
          </a:bodyPr>
          <a:lstStyle/>
          <a:p>
            <a:pPr algn="ctr">
              <a:spcBef>
                <a:spcPct val="50000"/>
              </a:spcBef>
            </a:pPr>
            <a:r>
              <a:rPr lang="en-US" altLang="zh-TW" sz="1400" b="1"/>
              <a:t>9</a:t>
            </a:r>
          </a:p>
        </p:txBody>
      </p:sp>
      <p:sp>
        <p:nvSpPr>
          <p:cNvPr id="4130" name="Text Box 34"/>
          <p:cNvSpPr txBox="1">
            <a:spLocks noChangeArrowheads="1"/>
          </p:cNvSpPr>
          <p:nvPr/>
        </p:nvSpPr>
        <p:spPr bwMode="auto">
          <a:xfrm>
            <a:off x="3203575" y="1798638"/>
            <a:ext cx="1439863" cy="333375"/>
          </a:xfrm>
          <a:prstGeom prst="rect">
            <a:avLst/>
          </a:prstGeom>
          <a:noFill/>
          <a:ln w="28575">
            <a:solidFill>
              <a:srgbClr val="0066FF"/>
            </a:solidFill>
            <a:miter lim="800000"/>
            <a:headEnd/>
            <a:tailEnd/>
          </a:ln>
          <a:effectLst/>
        </p:spPr>
        <p:txBody>
          <a:bodyPr>
            <a:spAutoFit/>
          </a:bodyPr>
          <a:lstStyle/>
          <a:p>
            <a:pPr algn="ctr"/>
            <a:r>
              <a:rPr lang="en-US" altLang="zh-TW" sz="1400" b="1">
                <a:ea typeface="標楷體" pitchFamily="65" charset="-120"/>
              </a:rPr>
              <a:t>1</a:t>
            </a:r>
            <a:r>
              <a:rPr lang="zh-TW" altLang="en-US" sz="1400" b="1">
                <a:ea typeface="標楷體" pitchFamily="65" charset="-120"/>
              </a:rPr>
              <a:t>月 </a:t>
            </a:r>
            <a:r>
              <a:rPr lang="en-US" altLang="zh-TW" sz="1400" b="1">
                <a:ea typeface="標楷體" pitchFamily="65" charset="-120"/>
              </a:rPr>
              <a:t>Buy</a:t>
            </a:r>
          </a:p>
        </p:txBody>
      </p:sp>
      <p:sp>
        <p:nvSpPr>
          <p:cNvPr id="4131" name="Text Box 35"/>
          <p:cNvSpPr txBox="1">
            <a:spLocks noChangeArrowheads="1"/>
          </p:cNvSpPr>
          <p:nvPr/>
        </p:nvSpPr>
        <p:spPr bwMode="auto">
          <a:xfrm>
            <a:off x="3203575" y="2132013"/>
            <a:ext cx="1439863" cy="333375"/>
          </a:xfrm>
          <a:prstGeom prst="rect">
            <a:avLst/>
          </a:prstGeom>
          <a:noFill/>
          <a:ln w="28575">
            <a:solidFill>
              <a:srgbClr val="CC00FF"/>
            </a:solidFill>
            <a:miter lim="800000"/>
            <a:headEnd/>
            <a:tailEnd/>
          </a:ln>
          <a:effectLst/>
        </p:spPr>
        <p:txBody>
          <a:bodyPr>
            <a:spAutoFit/>
          </a:bodyPr>
          <a:lstStyle/>
          <a:p>
            <a:pPr algn="ctr"/>
            <a:r>
              <a:rPr lang="en-US" altLang="zh-TW" sz="1400" b="1">
                <a:ea typeface="標楷體" pitchFamily="65" charset="-120"/>
              </a:rPr>
              <a:t>1</a:t>
            </a:r>
            <a:r>
              <a:rPr lang="zh-TW" altLang="en-US" sz="1400" b="1">
                <a:ea typeface="標楷體" pitchFamily="65" charset="-120"/>
              </a:rPr>
              <a:t>月 </a:t>
            </a:r>
            <a:r>
              <a:rPr lang="en-US" altLang="zh-TW" sz="1400" b="1">
                <a:ea typeface="標楷體" pitchFamily="65" charset="-120"/>
              </a:rPr>
              <a:t>Sell</a:t>
            </a:r>
          </a:p>
        </p:txBody>
      </p:sp>
      <p:sp>
        <p:nvSpPr>
          <p:cNvPr id="4132" name="Text Box 36"/>
          <p:cNvSpPr txBox="1">
            <a:spLocks noChangeArrowheads="1"/>
          </p:cNvSpPr>
          <p:nvPr/>
        </p:nvSpPr>
        <p:spPr bwMode="auto">
          <a:xfrm>
            <a:off x="3203575" y="2465388"/>
            <a:ext cx="1439863" cy="333375"/>
          </a:xfrm>
          <a:prstGeom prst="rect">
            <a:avLst/>
          </a:prstGeom>
          <a:noFill/>
          <a:ln w="28575">
            <a:solidFill>
              <a:srgbClr val="0066FF"/>
            </a:solidFill>
            <a:miter lim="800000"/>
            <a:headEnd/>
            <a:tailEnd/>
          </a:ln>
          <a:effectLst/>
        </p:spPr>
        <p:txBody>
          <a:bodyPr>
            <a:spAutoFit/>
          </a:bodyPr>
          <a:lstStyle/>
          <a:p>
            <a:pPr algn="ctr"/>
            <a:r>
              <a:rPr lang="en-US" altLang="zh-TW" sz="1400" b="1">
                <a:ea typeface="標楷體" pitchFamily="65" charset="-120"/>
              </a:rPr>
              <a:t>2</a:t>
            </a:r>
            <a:r>
              <a:rPr lang="zh-TW" altLang="en-US" sz="1400" b="1">
                <a:ea typeface="標楷體" pitchFamily="65" charset="-120"/>
              </a:rPr>
              <a:t>月 </a:t>
            </a:r>
            <a:r>
              <a:rPr lang="en-US" altLang="zh-TW" sz="1400" b="1">
                <a:ea typeface="標楷體" pitchFamily="65" charset="-120"/>
              </a:rPr>
              <a:t>Buy</a:t>
            </a:r>
          </a:p>
        </p:txBody>
      </p:sp>
      <p:sp>
        <p:nvSpPr>
          <p:cNvPr id="4133" name="Text Box 37"/>
          <p:cNvSpPr txBox="1">
            <a:spLocks noChangeArrowheads="1"/>
          </p:cNvSpPr>
          <p:nvPr/>
        </p:nvSpPr>
        <p:spPr bwMode="auto">
          <a:xfrm>
            <a:off x="3203575" y="2798763"/>
            <a:ext cx="1439863" cy="333375"/>
          </a:xfrm>
          <a:prstGeom prst="rect">
            <a:avLst/>
          </a:prstGeom>
          <a:noFill/>
          <a:ln w="28575">
            <a:solidFill>
              <a:srgbClr val="CC00FF"/>
            </a:solidFill>
            <a:miter lim="800000"/>
            <a:headEnd/>
            <a:tailEnd/>
          </a:ln>
          <a:effectLst/>
        </p:spPr>
        <p:txBody>
          <a:bodyPr>
            <a:spAutoFit/>
          </a:bodyPr>
          <a:lstStyle/>
          <a:p>
            <a:pPr algn="ctr"/>
            <a:r>
              <a:rPr lang="en-US" altLang="zh-TW" sz="1400" b="1">
                <a:ea typeface="標楷體" pitchFamily="65" charset="-120"/>
              </a:rPr>
              <a:t>2</a:t>
            </a:r>
            <a:r>
              <a:rPr lang="zh-TW" altLang="en-US" sz="1400" b="1">
                <a:ea typeface="標楷體" pitchFamily="65" charset="-120"/>
              </a:rPr>
              <a:t>月 </a:t>
            </a:r>
            <a:r>
              <a:rPr lang="en-US" altLang="zh-TW" sz="1400" b="1">
                <a:ea typeface="標楷體" pitchFamily="65" charset="-120"/>
              </a:rPr>
              <a:t>Sell</a:t>
            </a:r>
          </a:p>
        </p:txBody>
      </p:sp>
      <p:sp>
        <p:nvSpPr>
          <p:cNvPr id="4134" name="Text Box 38"/>
          <p:cNvSpPr txBox="1">
            <a:spLocks noChangeArrowheads="1"/>
          </p:cNvSpPr>
          <p:nvPr/>
        </p:nvSpPr>
        <p:spPr bwMode="auto">
          <a:xfrm>
            <a:off x="3203575" y="3140075"/>
            <a:ext cx="1439863" cy="333375"/>
          </a:xfrm>
          <a:prstGeom prst="rect">
            <a:avLst/>
          </a:prstGeom>
          <a:noFill/>
          <a:ln w="28575">
            <a:solidFill>
              <a:srgbClr val="0066FF"/>
            </a:solidFill>
            <a:miter lim="800000"/>
            <a:headEnd/>
            <a:tailEnd/>
          </a:ln>
          <a:effectLst/>
        </p:spPr>
        <p:txBody>
          <a:bodyPr>
            <a:spAutoFit/>
          </a:bodyPr>
          <a:lstStyle/>
          <a:p>
            <a:pPr algn="ctr"/>
            <a:r>
              <a:rPr lang="en-US" altLang="zh-TW" sz="1400" b="1">
                <a:ea typeface="標楷體" pitchFamily="65" charset="-120"/>
              </a:rPr>
              <a:t>3</a:t>
            </a:r>
            <a:r>
              <a:rPr lang="zh-TW" altLang="en-US" sz="1400" b="1">
                <a:ea typeface="標楷體" pitchFamily="65" charset="-120"/>
              </a:rPr>
              <a:t>月 </a:t>
            </a:r>
            <a:r>
              <a:rPr lang="en-US" altLang="zh-TW" sz="1400" b="1">
                <a:ea typeface="標楷體" pitchFamily="65" charset="-120"/>
              </a:rPr>
              <a:t>Buy</a:t>
            </a:r>
          </a:p>
        </p:txBody>
      </p:sp>
      <p:sp>
        <p:nvSpPr>
          <p:cNvPr id="4135" name="Text Box 39"/>
          <p:cNvSpPr txBox="1">
            <a:spLocks noChangeArrowheads="1"/>
          </p:cNvSpPr>
          <p:nvPr/>
        </p:nvSpPr>
        <p:spPr bwMode="auto">
          <a:xfrm>
            <a:off x="3203575" y="3473450"/>
            <a:ext cx="1439863" cy="333375"/>
          </a:xfrm>
          <a:prstGeom prst="rect">
            <a:avLst/>
          </a:prstGeom>
          <a:noFill/>
          <a:ln w="28575">
            <a:solidFill>
              <a:srgbClr val="CC00FF"/>
            </a:solidFill>
            <a:miter lim="800000"/>
            <a:headEnd/>
            <a:tailEnd/>
          </a:ln>
          <a:effectLst/>
        </p:spPr>
        <p:txBody>
          <a:bodyPr>
            <a:spAutoFit/>
          </a:bodyPr>
          <a:lstStyle/>
          <a:p>
            <a:pPr algn="ctr"/>
            <a:r>
              <a:rPr lang="en-US" altLang="zh-TW" sz="1400" b="1">
                <a:ea typeface="標楷體" pitchFamily="65" charset="-120"/>
              </a:rPr>
              <a:t>3</a:t>
            </a:r>
            <a:r>
              <a:rPr lang="zh-TW" altLang="en-US" sz="1400" b="1">
                <a:ea typeface="標楷體" pitchFamily="65" charset="-120"/>
              </a:rPr>
              <a:t>月 </a:t>
            </a:r>
            <a:r>
              <a:rPr lang="en-US" altLang="zh-TW" sz="1400" b="1">
                <a:ea typeface="標楷體" pitchFamily="65" charset="-120"/>
              </a:rPr>
              <a:t>Sell</a:t>
            </a:r>
          </a:p>
        </p:txBody>
      </p:sp>
      <p:sp>
        <p:nvSpPr>
          <p:cNvPr id="4136" name="Text Box 40"/>
          <p:cNvSpPr txBox="1">
            <a:spLocks noChangeArrowheads="1"/>
          </p:cNvSpPr>
          <p:nvPr/>
        </p:nvSpPr>
        <p:spPr bwMode="auto">
          <a:xfrm>
            <a:off x="3203575" y="3814763"/>
            <a:ext cx="1439863" cy="333375"/>
          </a:xfrm>
          <a:prstGeom prst="rect">
            <a:avLst/>
          </a:prstGeom>
          <a:noFill/>
          <a:ln w="28575">
            <a:solidFill>
              <a:srgbClr val="0066FF"/>
            </a:solidFill>
            <a:miter lim="800000"/>
            <a:headEnd/>
            <a:tailEnd/>
          </a:ln>
          <a:effectLst/>
        </p:spPr>
        <p:txBody>
          <a:bodyPr>
            <a:spAutoFit/>
          </a:bodyPr>
          <a:lstStyle/>
          <a:p>
            <a:pPr algn="ctr"/>
            <a:r>
              <a:rPr lang="en-US" altLang="zh-TW" sz="1400" b="1">
                <a:ea typeface="標楷體" pitchFamily="65" charset="-120"/>
              </a:rPr>
              <a:t>6</a:t>
            </a:r>
            <a:r>
              <a:rPr lang="zh-TW" altLang="en-US" sz="1400" b="1">
                <a:ea typeface="標楷體" pitchFamily="65" charset="-120"/>
              </a:rPr>
              <a:t>月 </a:t>
            </a:r>
            <a:r>
              <a:rPr lang="en-US" altLang="zh-TW" sz="1400" b="1">
                <a:ea typeface="標楷體" pitchFamily="65" charset="-120"/>
              </a:rPr>
              <a:t>Buy</a:t>
            </a:r>
          </a:p>
        </p:txBody>
      </p:sp>
      <p:sp>
        <p:nvSpPr>
          <p:cNvPr id="4137" name="Text Box 41"/>
          <p:cNvSpPr txBox="1">
            <a:spLocks noChangeArrowheads="1"/>
          </p:cNvSpPr>
          <p:nvPr/>
        </p:nvSpPr>
        <p:spPr bwMode="auto">
          <a:xfrm>
            <a:off x="3203575" y="4148138"/>
            <a:ext cx="1439863" cy="333375"/>
          </a:xfrm>
          <a:prstGeom prst="rect">
            <a:avLst/>
          </a:prstGeom>
          <a:noFill/>
          <a:ln w="28575">
            <a:solidFill>
              <a:srgbClr val="CC00FF"/>
            </a:solidFill>
            <a:miter lim="800000"/>
            <a:headEnd/>
            <a:tailEnd/>
          </a:ln>
          <a:effectLst/>
        </p:spPr>
        <p:txBody>
          <a:bodyPr>
            <a:spAutoFit/>
          </a:bodyPr>
          <a:lstStyle/>
          <a:p>
            <a:pPr algn="ctr"/>
            <a:r>
              <a:rPr lang="en-US" altLang="zh-TW" sz="1400" b="1">
                <a:ea typeface="標楷體" pitchFamily="65" charset="-120"/>
              </a:rPr>
              <a:t>6</a:t>
            </a:r>
            <a:r>
              <a:rPr lang="zh-TW" altLang="en-US" sz="1400" b="1">
                <a:ea typeface="標楷體" pitchFamily="65" charset="-120"/>
              </a:rPr>
              <a:t>月 </a:t>
            </a:r>
            <a:r>
              <a:rPr lang="en-US" altLang="zh-TW" sz="1400" b="1">
                <a:ea typeface="標楷體" pitchFamily="65" charset="-120"/>
              </a:rPr>
              <a:t>Sell</a:t>
            </a:r>
          </a:p>
        </p:txBody>
      </p:sp>
      <p:sp>
        <p:nvSpPr>
          <p:cNvPr id="4138" name="Text Box 42"/>
          <p:cNvSpPr txBox="1">
            <a:spLocks noChangeArrowheads="1"/>
          </p:cNvSpPr>
          <p:nvPr/>
        </p:nvSpPr>
        <p:spPr bwMode="auto">
          <a:xfrm>
            <a:off x="3203575" y="4481513"/>
            <a:ext cx="1439863" cy="333375"/>
          </a:xfrm>
          <a:prstGeom prst="rect">
            <a:avLst/>
          </a:prstGeom>
          <a:noFill/>
          <a:ln w="28575">
            <a:solidFill>
              <a:srgbClr val="0066FF"/>
            </a:solidFill>
            <a:miter lim="800000"/>
            <a:headEnd/>
            <a:tailEnd/>
          </a:ln>
          <a:effectLst/>
        </p:spPr>
        <p:txBody>
          <a:bodyPr>
            <a:spAutoFit/>
          </a:bodyPr>
          <a:lstStyle/>
          <a:p>
            <a:pPr algn="ctr"/>
            <a:r>
              <a:rPr lang="en-US" altLang="zh-TW" sz="1400" b="1">
                <a:ea typeface="標楷體" pitchFamily="65" charset="-120"/>
              </a:rPr>
              <a:t>9</a:t>
            </a:r>
            <a:r>
              <a:rPr lang="zh-TW" altLang="en-US" sz="1400" b="1">
                <a:ea typeface="標楷體" pitchFamily="65" charset="-120"/>
              </a:rPr>
              <a:t>月 </a:t>
            </a:r>
            <a:r>
              <a:rPr lang="en-US" altLang="zh-TW" sz="1400" b="1">
                <a:ea typeface="標楷體" pitchFamily="65" charset="-120"/>
              </a:rPr>
              <a:t>Buy</a:t>
            </a:r>
          </a:p>
        </p:txBody>
      </p:sp>
      <p:sp>
        <p:nvSpPr>
          <p:cNvPr id="4139" name="Text Box 43"/>
          <p:cNvSpPr txBox="1">
            <a:spLocks noChangeArrowheads="1"/>
          </p:cNvSpPr>
          <p:nvPr/>
        </p:nvSpPr>
        <p:spPr bwMode="auto">
          <a:xfrm>
            <a:off x="3203575" y="4814888"/>
            <a:ext cx="1439863" cy="333375"/>
          </a:xfrm>
          <a:prstGeom prst="rect">
            <a:avLst/>
          </a:prstGeom>
          <a:noFill/>
          <a:ln w="28575">
            <a:solidFill>
              <a:srgbClr val="CC00FF"/>
            </a:solidFill>
            <a:miter lim="800000"/>
            <a:headEnd/>
            <a:tailEnd/>
          </a:ln>
          <a:effectLst/>
        </p:spPr>
        <p:txBody>
          <a:bodyPr>
            <a:spAutoFit/>
          </a:bodyPr>
          <a:lstStyle/>
          <a:p>
            <a:pPr algn="ctr"/>
            <a:r>
              <a:rPr lang="en-US" altLang="zh-TW" sz="1400" b="1">
                <a:ea typeface="標楷體" pitchFamily="65" charset="-120"/>
              </a:rPr>
              <a:t>9</a:t>
            </a:r>
            <a:r>
              <a:rPr lang="zh-TW" altLang="en-US" sz="1400" b="1">
                <a:ea typeface="標楷體" pitchFamily="65" charset="-120"/>
              </a:rPr>
              <a:t>月 </a:t>
            </a:r>
            <a:r>
              <a:rPr lang="en-US" altLang="zh-TW" sz="1400" b="1">
                <a:ea typeface="標楷體" pitchFamily="65" charset="-120"/>
              </a:rPr>
              <a:t>Sell</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endParaRPr lang="zh-TW" altLang="zh-TW" smtClean="0"/>
          </a:p>
        </p:txBody>
      </p:sp>
      <p:sp>
        <p:nvSpPr>
          <p:cNvPr id="8195" name="Rectangle 3"/>
          <p:cNvSpPr>
            <a:spLocks noGrp="1" noChangeArrowheads="1"/>
          </p:cNvSpPr>
          <p:nvPr>
            <p:ph type="body" idx="1"/>
          </p:nvPr>
        </p:nvSpPr>
        <p:spPr/>
        <p:txBody>
          <a:bodyPr/>
          <a:lstStyle/>
          <a:p>
            <a:pPr eaLnBrk="1" hangingPunct="1"/>
            <a:r>
              <a:rPr lang="en-US" altLang="zh-TW" smtClean="0"/>
              <a:t>Race Condition</a:t>
            </a:r>
          </a:p>
          <a:p>
            <a:pPr lvl="1" eaLnBrk="1" hangingPunct="1"/>
            <a:r>
              <a:rPr lang="en-US" altLang="zh-TW" smtClean="0">
                <a:ea typeface="新細明體" pitchFamily="18" charset="-120"/>
              </a:rPr>
              <a:t>Mutual Exclusion</a:t>
            </a:r>
          </a:p>
          <a:p>
            <a:pPr lvl="1" eaLnBrk="1" hangingPunct="1"/>
            <a:r>
              <a:rPr lang="en-US" altLang="zh-TW" smtClean="0"/>
              <a:t>Peterson’s n-Process Protocol</a:t>
            </a:r>
          </a:p>
          <a:p>
            <a:pPr eaLnBrk="1" hangingPunct="1"/>
            <a:r>
              <a:rPr lang="en-US" altLang="zh-TW" smtClean="0"/>
              <a:t>Arbitrage Theory</a:t>
            </a:r>
          </a:p>
          <a:p>
            <a:pPr lvl="1" eaLnBrk="1" hangingPunct="1"/>
            <a:r>
              <a:rPr lang="en-US" altLang="zh-TW" smtClean="0"/>
              <a:t>Convexity of Option Prices</a:t>
            </a:r>
          </a:p>
          <a:p>
            <a:pPr lvl="1" eaLnBrk="1" hangingPunct="1"/>
            <a:r>
              <a:rPr lang="en-US" altLang="zh-TW" smtClean="0"/>
              <a:t>Put-Call parity</a:t>
            </a:r>
          </a:p>
          <a:p>
            <a:pPr lvl="1" eaLnBrk="1" hangingPunct="1"/>
            <a:r>
              <a:rPr lang="en-US" altLang="zh-TW" smtClean="0"/>
              <a:t>Put-Call-Future parity</a:t>
            </a:r>
          </a:p>
          <a:p>
            <a:pPr eaLnBrk="1" hangingPunct="1"/>
            <a:endParaRPr lang="en-US" altLang="zh-TW"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zh-TW" altLang="en-US" smtClean="0"/>
              <a:t>選擇權實際需要</a:t>
            </a:r>
          </a:p>
        </p:txBody>
      </p:sp>
      <p:sp>
        <p:nvSpPr>
          <p:cNvPr id="20483" name="Rectangle 3"/>
          <p:cNvSpPr>
            <a:spLocks noGrp="1" noChangeArrowheads="1"/>
          </p:cNvSpPr>
          <p:nvPr>
            <p:ph type="body" idx="1"/>
          </p:nvPr>
        </p:nvSpPr>
        <p:spPr/>
        <p:txBody>
          <a:bodyPr/>
          <a:lstStyle/>
          <a:p>
            <a:pPr eaLnBrk="1" hangingPunct="1"/>
            <a:r>
              <a:rPr lang="zh-TW" altLang="en-US" dirty="0" smtClean="0"/>
              <a:t>以 </a:t>
            </a:r>
            <a:r>
              <a:rPr lang="en-US" altLang="zh-TW" dirty="0" smtClean="0"/>
              <a:t>2007</a:t>
            </a:r>
            <a:r>
              <a:rPr lang="zh-TW" altLang="en-US" dirty="0" smtClean="0"/>
              <a:t>年 </a:t>
            </a:r>
            <a:r>
              <a:rPr lang="en-US" altLang="zh-TW" dirty="0" smtClean="0"/>
              <a:t>1 </a:t>
            </a:r>
            <a:r>
              <a:rPr lang="zh-TW" altLang="en-US" dirty="0" smtClean="0"/>
              <a:t>月 </a:t>
            </a:r>
            <a:r>
              <a:rPr lang="en-US" altLang="zh-TW" dirty="0" smtClean="0"/>
              <a:t>2</a:t>
            </a:r>
            <a:r>
              <a:rPr lang="zh-TW" altLang="en-US" dirty="0" smtClean="0"/>
              <a:t>日為例</a:t>
            </a:r>
          </a:p>
          <a:p>
            <a:pPr lvl="1" eaLnBrk="1" hangingPunct="1"/>
            <a:r>
              <a:rPr lang="zh-TW" altLang="en-US" dirty="0" smtClean="0"/>
              <a:t>最低履約指數 </a:t>
            </a:r>
            <a:r>
              <a:rPr lang="en-US" altLang="zh-TW" dirty="0" smtClean="0"/>
              <a:t>5600 </a:t>
            </a:r>
            <a:r>
              <a:rPr lang="zh-TW" altLang="en-US" dirty="0" smtClean="0"/>
              <a:t>，最高履約指數 </a:t>
            </a:r>
            <a:r>
              <a:rPr lang="en-US" altLang="zh-TW" dirty="0" smtClean="0"/>
              <a:t>8800</a:t>
            </a:r>
            <a:r>
              <a:rPr lang="zh-TW" altLang="en-US" dirty="0" smtClean="0"/>
              <a:t>。</a:t>
            </a:r>
          </a:p>
          <a:p>
            <a:pPr lvl="1" eaLnBrk="1" hangingPunct="1"/>
            <a:r>
              <a:rPr lang="zh-TW" altLang="en-US" dirty="0" smtClean="0"/>
              <a:t>總共相差</a:t>
            </a:r>
            <a:r>
              <a:rPr lang="en-US" altLang="zh-TW" dirty="0" smtClean="0"/>
              <a:t>33</a:t>
            </a:r>
            <a:r>
              <a:rPr lang="zh-TW" altLang="en-US" dirty="0" smtClean="0"/>
              <a:t>個區間。</a:t>
            </a:r>
          </a:p>
          <a:p>
            <a:pPr lvl="1" eaLnBrk="1" hangingPunct="1"/>
            <a:r>
              <a:rPr lang="zh-TW" altLang="en-US" dirty="0" smtClean="0"/>
              <a:t>最佳五檔只須要</a:t>
            </a:r>
            <a:r>
              <a:rPr lang="zh-TW" altLang="en-US" u="sng" dirty="0" smtClean="0"/>
              <a:t>委托價</a:t>
            </a:r>
            <a:r>
              <a:rPr lang="zh-TW" altLang="en-US" dirty="0" smtClean="0"/>
              <a:t>及</a:t>
            </a:r>
            <a:r>
              <a:rPr lang="zh-TW" altLang="en-US" u="sng" dirty="0" smtClean="0"/>
              <a:t>委托量</a:t>
            </a:r>
            <a:r>
              <a:rPr lang="zh-TW" altLang="en-US" dirty="0" smtClean="0"/>
              <a:t>。</a:t>
            </a:r>
          </a:p>
        </p:txBody>
      </p:sp>
      <p:pic>
        <p:nvPicPr>
          <p:cNvPr id="20484" name="Picture 4" descr="最佳五檔"/>
          <p:cNvPicPr>
            <a:picLocks noChangeAspect="1" noChangeArrowheads="1"/>
          </p:cNvPicPr>
          <p:nvPr/>
        </p:nvPicPr>
        <p:blipFill>
          <a:blip r:embed="rId2" cstate="print"/>
          <a:srcRect/>
          <a:stretch>
            <a:fillRect/>
          </a:stretch>
        </p:blipFill>
        <p:spPr bwMode="auto">
          <a:xfrm>
            <a:off x="2411413" y="3711575"/>
            <a:ext cx="3832225" cy="31464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zh-TW" altLang="en-US" smtClean="0"/>
              <a:t>初始設定</a:t>
            </a:r>
            <a:r>
              <a:rPr lang="en-US" altLang="zh-TW" smtClean="0"/>
              <a:t>(</a:t>
            </a:r>
            <a:r>
              <a:rPr lang="zh-TW" altLang="en-US" smtClean="0"/>
              <a:t>以選擇權為例</a:t>
            </a:r>
            <a:r>
              <a:rPr lang="en-US" altLang="zh-TW" smtClean="0"/>
              <a:t>)</a:t>
            </a:r>
          </a:p>
        </p:txBody>
      </p:sp>
      <p:sp>
        <p:nvSpPr>
          <p:cNvPr id="21507" name="Rectangle 3"/>
          <p:cNvSpPr>
            <a:spLocks noGrp="1" noChangeArrowheads="1"/>
          </p:cNvSpPr>
          <p:nvPr>
            <p:ph type="body" idx="1"/>
          </p:nvPr>
        </p:nvSpPr>
        <p:spPr/>
        <p:txBody>
          <a:bodyPr/>
          <a:lstStyle/>
          <a:p>
            <a:pPr eaLnBrk="1" hangingPunct="1"/>
            <a:r>
              <a:rPr lang="zh-TW" altLang="en-US" sz="2800" smtClean="0"/>
              <a:t>總共有</a:t>
            </a:r>
            <a:r>
              <a:rPr lang="en-US" altLang="zh-TW" sz="2800" smtClean="0"/>
              <a:t>CMax</a:t>
            </a:r>
            <a:r>
              <a:rPr lang="zh-TW" altLang="en-US" sz="2800" smtClean="0"/>
              <a:t>指數檔位以及</a:t>
            </a:r>
            <a:r>
              <a:rPr lang="en-US" altLang="zh-TW" sz="2800" smtClean="0"/>
              <a:t>12</a:t>
            </a:r>
            <a:r>
              <a:rPr lang="zh-TW" altLang="en-US" sz="2800" smtClean="0"/>
              <a:t>個月份的買賣雙邊的選擇權檔。</a:t>
            </a:r>
          </a:p>
          <a:p>
            <a:pPr lvl="1" eaLnBrk="1" hangingPunct="1"/>
            <a:r>
              <a:rPr lang="zh-TW" altLang="en-US" sz="2400" smtClean="0"/>
              <a:t>陣列大小為 </a:t>
            </a:r>
            <a:r>
              <a:rPr lang="en-US" altLang="zh-TW" sz="2400" smtClean="0"/>
              <a:t>CMax * 12 * 2</a:t>
            </a:r>
          </a:p>
          <a:p>
            <a:pPr lvl="1" eaLnBrk="1" hangingPunct="1"/>
            <a:r>
              <a:rPr lang="en-US" altLang="zh-TW" sz="2400" smtClean="0"/>
              <a:t>Buy : 0 , Sell : 1</a:t>
            </a:r>
          </a:p>
          <a:p>
            <a:pPr lvl="1" eaLnBrk="1" hangingPunct="1"/>
            <a:r>
              <a:rPr lang="zh-TW" altLang="en-US" sz="2400" smtClean="0"/>
              <a:t>委託檔 </a:t>
            </a:r>
            <a:r>
              <a:rPr lang="en-US" altLang="zh-TW" sz="2400" smtClean="0"/>
              <a:t>idx = M</a:t>
            </a:r>
            <a:r>
              <a:rPr lang="en-US" altLang="zh-TW" sz="2400" noProof="1" smtClean="0"/>
              <a:t>onth * </a:t>
            </a:r>
            <a:r>
              <a:rPr lang="en-US" altLang="zh-TW" sz="2400" smtClean="0"/>
              <a:t>C</a:t>
            </a:r>
            <a:r>
              <a:rPr lang="en-US" altLang="zh-TW" sz="2400" noProof="1" smtClean="0"/>
              <a:t>MAX * 2</a:t>
            </a:r>
            <a:r>
              <a:rPr lang="en-US" altLang="zh-TW" sz="2400" smtClean="0"/>
              <a:t>  + C</a:t>
            </a:r>
            <a:r>
              <a:rPr lang="en-US" altLang="zh-TW" sz="2400" noProof="1" smtClean="0"/>
              <a:t>MAX * ((BS + 1) % 2) </a:t>
            </a:r>
            <a:r>
              <a:rPr lang="en-US" altLang="zh-TW" sz="2400" smtClean="0"/>
              <a:t>+ </a:t>
            </a:r>
            <a:r>
              <a:rPr lang="en-US" altLang="zh-TW" sz="2400" noProof="1" smtClean="0"/>
              <a:t>(</a:t>
            </a:r>
            <a:r>
              <a:rPr lang="en-US" altLang="zh-TW" sz="2400" smtClean="0"/>
              <a:t>S</a:t>
            </a:r>
            <a:r>
              <a:rPr lang="en-US" altLang="zh-TW" sz="2400" noProof="1" smtClean="0"/>
              <a:t>trike - minstrike)/100 </a:t>
            </a:r>
            <a:endParaRPr lang="en-US" altLang="zh-TW" sz="2400" smtClean="0"/>
          </a:p>
          <a:p>
            <a:pPr lvl="1" eaLnBrk="1" hangingPunct="1"/>
            <a:r>
              <a:rPr lang="zh-TW" altLang="en-US" sz="2400" smtClean="0"/>
              <a:t>成交檔 </a:t>
            </a:r>
            <a:r>
              <a:rPr lang="en-US" altLang="zh-TW" sz="2400" smtClean="0"/>
              <a:t>idx2 = M</a:t>
            </a:r>
            <a:r>
              <a:rPr lang="en-US" altLang="zh-TW" sz="2400" noProof="1" smtClean="0"/>
              <a:t>onth * </a:t>
            </a:r>
            <a:r>
              <a:rPr lang="en-US" altLang="zh-TW" sz="2400" smtClean="0"/>
              <a:t>C</a:t>
            </a:r>
            <a:r>
              <a:rPr lang="en-US" altLang="zh-TW" sz="2400" noProof="1" smtClean="0"/>
              <a:t>MAX * 2</a:t>
            </a:r>
            <a:r>
              <a:rPr lang="en-US" altLang="zh-TW" sz="2400" smtClean="0"/>
              <a:t>  + C</a:t>
            </a:r>
            <a:r>
              <a:rPr lang="en-US" altLang="zh-TW" sz="2400" noProof="1" smtClean="0"/>
              <a:t>MAX * BS</a:t>
            </a:r>
            <a:r>
              <a:rPr lang="en-US" altLang="zh-TW" sz="2400" smtClean="0"/>
              <a:t> </a:t>
            </a:r>
            <a:r>
              <a:rPr lang="en-US" altLang="zh-TW" sz="2400" noProof="1" smtClean="0"/>
              <a:t> </a:t>
            </a:r>
            <a:r>
              <a:rPr lang="en-US" altLang="zh-TW" sz="2400" smtClean="0"/>
              <a:t>+ </a:t>
            </a:r>
            <a:r>
              <a:rPr lang="en-US" altLang="zh-TW" sz="2400" noProof="1" smtClean="0"/>
              <a:t>(</a:t>
            </a:r>
            <a:r>
              <a:rPr lang="en-US" altLang="zh-TW" sz="2400" smtClean="0"/>
              <a:t>S</a:t>
            </a:r>
            <a:r>
              <a:rPr lang="en-US" altLang="zh-TW" sz="2400" noProof="1" smtClean="0"/>
              <a:t>trike - minstrike)/100 </a:t>
            </a:r>
            <a:endParaRPr lang="en-US" altLang="zh-TW" sz="2400" smtClean="0"/>
          </a:p>
          <a:p>
            <a:pPr eaLnBrk="1" hangingPunct="1"/>
            <a:endParaRPr lang="en-US" altLang="zh-TW" sz="2800" smtClean="0"/>
          </a:p>
          <a:p>
            <a:pPr eaLnBrk="1" hangingPunct="1"/>
            <a:r>
              <a:rPr lang="zh-TW" altLang="en-US" sz="2800" smtClean="0"/>
              <a:t>備住：以下例子都以</a:t>
            </a:r>
            <a:r>
              <a:rPr lang="en-US" altLang="zh-TW" sz="2800" smtClean="0"/>
              <a:t>Call</a:t>
            </a:r>
            <a:r>
              <a:rPr lang="zh-TW" altLang="en-US" sz="2800" smtClean="0"/>
              <a:t>的買單為例</a:t>
            </a:r>
          </a:p>
          <a:p>
            <a:pPr eaLnBrk="1" hangingPunct="1"/>
            <a:endParaRPr lang="en-US" altLang="zh-TW" sz="2800"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zh-TW" altLang="en-US" smtClean="0"/>
              <a:t>可能遇到狀況</a:t>
            </a:r>
          </a:p>
        </p:txBody>
      </p:sp>
      <p:sp>
        <p:nvSpPr>
          <p:cNvPr id="22531" name="Rectangle 3"/>
          <p:cNvSpPr>
            <a:spLocks noGrp="1" noChangeArrowheads="1"/>
          </p:cNvSpPr>
          <p:nvPr>
            <p:ph type="body" idx="1"/>
          </p:nvPr>
        </p:nvSpPr>
        <p:spPr/>
        <p:txBody>
          <a:bodyPr/>
          <a:lstStyle/>
          <a:p>
            <a:pPr eaLnBrk="1" hangingPunct="1"/>
            <a:r>
              <a:rPr lang="zh-TW" altLang="en-US" sz="2800" smtClean="0"/>
              <a:t>買價 </a:t>
            </a:r>
            <a:r>
              <a:rPr lang="en-US" altLang="zh-TW" sz="2800" smtClean="0"/>
              <a:t>&gt; </a:t>
            </a:r>
            <a:r>
              <a:rPr lang="zh-TW" altLang="en-US" sz="2800" smtClean="0"/>
              <a:t>委託賣價　</a:t>
            </a:r>
            <a:r>
              <a:rPr lang="en-US" altLang="zh-TW" sz="2800" smtClean="0"/>
              <a:t>(or</a:t>
            </a:r>
            <a:r>
              <a:rPr lang="zh-TW" altLang="en-US" sz="2800" smtClean="0"/>
              <a:t>賣價 </a:t>
            </a:r>
            <a:r>
              <a:rPr lang="en-US" altLang="zh-TW" sz="2800" smtClean="0"/>
              <a:t>&lt; </a:t>
            </a:r>
            <a:r>
              <a:rPr lang="zh-TW" altLang="en-US" sz="2800" smtClean="0"/>
              <a:t>委託買價</a:t>
            </a:r>
            <a:r>
              <a:rPr lang="en-US" altLang="zh-TW" sz="2800" smtClean="0"/>
              <a:t>) </a:t>
            </a:r>
            <a:r>
              <a:rPr lang="zh-TW" altLang="en-US" sz="2800" smtClean="0"/>
              <a:t>即成交</a:t>
            </a:r>
          </a:p>
          <a:p>
            <a:pPr lvl="1" eaLnBrk="1" hangingPunct="1"/>
            <a:r>
              <a:rPr lang="zh-TW" altLang="en-US" sz="2400" smtClean="0"/>
              <a:t>特殊狀況：已經沒有成交可能的單子，但是現價買進單的量未交易完</a:t>
            </a:r>
          </a:p>
          <a:p>
            <a:pPr lvl="1" eaLnBrk="1" hangingPunct="1"/>
            <a:r>
              <a:rPr lang="zh-TW" altLang="en-US" sz="2400" smtClean="0"/>
              <a:t>備註：為了更貼近實際狀況，會先跑一次前一交易日，以計算出實際漲跌幅取代預設的漲跌點</a:t>
            </a:r>
            <a:r>
              <a:rPr lang="en-US" altLang="zh-TW" sz="2400" smtClean="0"/>
              <a:t>(</a:t>
            </a:r>
            <a:r>
              <a:rPr lang="zh-TW" altLang="en-US" sz="2400" smtClean="0"/>
              <a:t>情況同先前並無此價位，將頭號單子若是買單</a:t>
            </a:r>
            <a:r>
              <a:rPr lang="zh-TW" altLang="zh-TW" sz="2400" smtClean="0"/>
              <a:t>，</a:t>
            </a:r>
            <a:r>
              <a:rPr lang="zh-TW" altLang="en-US" sz="2400" smtClean="0"/>
              <a:t>價格為</a:t>
            </a:r>
            <a:r>
              <a:rPr lang="en-US" altLang="zh-TW" sz="2400" smtClean="0"/>
              <a:t>9999</a:t>
            </a:r>
            <a:r>
              <a:rPr lang="zh-TW" altLang="en-US" sz="2400" smtClean="0"/>
              <a:t>；若是賣單</a:t>
            </a:r>
            <a:r>
              <a:rPr lang="zh-TW" altLang="zh-TW" sz="2400" smtClean="0"/>
              <a:t>，</a:t>
            </a:r>
            <a:r>
              <a:rPr lang="zh-TW" altLang="en-US" sz="2400" smtClean="0"/>
              <a:t>價格為</a:t>
            </a:r>
            <a:r>
              <a:rPr lang="en-US" altLang="zh-TW" sz="2400" smtClean="0"/>
              <a:t>0)</a:t>
            </a:r>
          </a:p>
          <a:p>
            <a:pPr eaLnBrk="1" hangingPunct="1"/>
            <a:r>
              <a:rPr lang="zh-TW" altLang="en-US" sz="2800" smtClean="0"/>
              <a:t>沒有價位</a:t>
            </a:r>
          </a:p>
          <a:p>
            <a:pPr eaLnBrk="1" hangingPunct="1"/>
            <a:r>
              <a:rPr lang="zh-TW" altLang="en-US" sz="2800" smtClean="0"/>
              <a:t>有相同價位買單</a:t>
            </a:r>
          </a:p>
          <a:p>
            <a:pPr eaLnBrk="1" hangingPunct="1"/>
            <a:r>
              <a:rPr lang="zh-TW" altLang="en-US" sz="2800" smtClean="0"/>
              <a:t>先前並無此價位</a:t>
            </a:r>
          </a:p>
          <a:p>
            <a:pPr eaLnBrk="1" hangingPunct="1"/>
            <a:endParaRPr lang="en-US" altLang="zh-TW" sz="2800"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zh-TW" altLang="en-US" smtClean="0"/>
              <a:t>虛擬交易所處理委託單方式</a:t>
            </a:r>
          </a:p>
        </p:txBody>
      </p:sp>
      <p:sp>
        <p:nvSpPr>
          <p:cNvPr id="26627" name="Rectangle 3"/>
          <p:cNvSpPr>
            <a:spLocks noGrp="1" noChangeArrowheads="1"/>
          </p:cNvSpPr>
          <p:nvPr>
            <p:ph type="body" idx="1"/>
          </p:nvPr>
        </p:nvSpPr>
        <p:spPr/>
        <p:txBody>
          <a:bodyPr/>
          <a:lstStyle/>
          <a:p>
            <a:pPr eaLnBrk="1" hangingPunct="1"/>
            <a:r>
              <a:rPr lang="zh-TW" altLang="en-US" smtClean="0"/>
              <a:t>委託單五種狀況</a:t>
            </a:r>
          </a:p>
          <a:p>
            <a:pPr lvl="1" eaLnBrk="1" hangingPunct="1"/>
            <a:r>
              <a:rPr lang="zh-TW" altLang="en-US" smtClean="0"/>
              <a:t>撮合成功</a:t>
            </a:r>
            <a:r>
              <a:rPr lang="en-US" altLang="zh-TW" smtClean="0"/>
              <a:t>(</a:t>
            </a:r>
            <a:r>
              <a:rPr lang="zh-TW" altLang="en-US" smtClean="0"/>
              <a:t>買價 </a:t>
            </a:r>
            <a:r>
              <a:rPr lang="en-US" altLang="zh-TW" smtClean="0"/>
              <a:t>&gt; </a:t>
            </a:r>
            <a:r>
              <a:rPr lang="zh-TW" altLang="en-US" smtClean="0"/>
              <a:t>委託賣價</a:t>
            </a:r>
            <a:r>
              <a:rPr lang="en-US" altLang="zh-TW" smtClean="0"/>
              <a:t>or</a:t>
            </a:r>
            <a:r>
              <a:rPr lang="zh-TW" altLang="en-US" smtClean="0"/>
              <a:t>賣價 </a:t>
            </a:r>
            <a:r>
              <a:rPr lang="en-US" altLang="zh-TW" smtClean="0"/>
              <a:t>&lt; </a:t>
            </a:r>
            <a:r>
              <a:rPr lang="zh-TW" altLang="en-US" smtClean="0"/>
              <a:t>委託買價</a:t>
            </a:r>
            <a:r>
              <a:rPr lang="en-US" altLang="zh-TW" smtClean="0"/>
              <a:t>)</a:t>
            </a:r>
          </a:p>
          <a:p>
            <a:pPr lvl="1" eaLnBrk="1" hangingPunct="1"/>
            <a:r>
              <a:rPr lang="zh-TW" altLang="en-US" smtClean="0"/>
              <a:t>未撮合，市場無委託單</a:t>
            </a:r>
          </a:p>
          <a:p>
            <a:pPr lvl="1" eaLnBrk="1" hangingPunct="1"/>
            <a:r>
              <a:rPr lang="zh-TW" altLang="en-US" smtClean="0"/>
              <a:t>未撮合，委買價大於市場上最高委買價</a:t>
            </a:r>
            <a:r>
              <a:rPr lang="en-US" altLang="zh-TW" smtClean="0"/>
              <a:t>(</a:t>
            </a:r>
            <a:r>
              <a:rPr lang="zh-TW" altLang="en-US" smtClean="0"/>
              <a:t>委賣價小於市場上最低委賣價</a:t>
            </a:r>
            <a:r>
              <a:rPr lang="en-US" altLang="zh-TW" smtClean="0"/>
              <a:t>)</a:t>
            </a:r>
          </a:p>
          <a:p>
            <a:pPr lvl="1" eaLnBrk="1" hangingPunct="1"/>
            <a:r>
              <a:rPr lang="zh-TW" altLang="en-US" smtClean="0"/>
              <a:t>未撮合，有相同價位委托單</a:t>
            </a:r>
          </a:p>
          <a:p>
            <a:pPr lvl="1" eaLnBrk="1" hangingPunct="1"/>
            <a:r>
              <a:rPr lang="zh-TW" altLang="en-US" smtClean="0"/>
              <a:t>未撮合，無相同價位委托單</a:t>
            </a:r>
          </a:p>
          <a:p>
            <a:pPr eaLnBrk="1" hangingPunct="1"/>
            <a:endParaRPr lang="en-US" altLang="zh-TW"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idx="4294967295"/>
          </p:nvPr>
        </p:nvSpPr>
        <p:spPr/>
        <p:txBody>
          <a:bodyPr/>
          <a:lstStyle/>
          <a:p>
            <a:pPr eaLnBrk="1" hangingPunct="1"/>
            <a:r>
              <a:rPr lang="zh-TW" altLang="en-US" smtClean="0"/>
              <a:t>撮合成功</a:t>
            </a:r>
          </a:p>
        </p:txBody>
      </p:sp>
      <p:sp>
        <p:nvSpPr>
          <p:cNvPr id="27651" name="Text Box 3"/>
          <p:cNvSpPr txBox="1">
            <a:spLocks noChangeArrowheads="1"/>
          </p:cNvSpPr>
          <p:nvPr/>
        </p:nvSpPr>
        <p:spPr bwMode="auto">
          <a:xfrm>
            <a:off x="1527175" y="1477963"/>
            <a:ext cx="1149350" cy="366712"/>
          </a:xfrm>
          <a:prstGeom prst="rect">
            <a:avLst/>
          </a:prstGeom>
          <a:noFill/>
          <a:ln w="9525">
            <a:noFill/>
            <a:miter lim="800000"/>
            <a:headEnd/>
            <a:tailEnd/>
          </a:ln>
        </p:spPr>
        <p:txBody>
          <a:bodyPr wrap="none">
            <a:spAutoFit/>
          </a:bodyPr>
          <a:lstStyle/>
          <a:p>
            <a:pPr algn="l"/>
            <a:r>
              <a:rPr lang="en-US" altLang="zh-TW"/>
              <a:t>5800 Buy</a:t>
            </a:r>
          </a:p>
        </p:txBody>
      </p:sp>
      <p:sp>
        <p:nvSpPr>
          <p:cNvPr id="27652" name="Rectangle 4"/>
          <p:cNvSpPr>
            <a:spLocks noChangeArrowheads="1"/>
          </p:cNvSpPr>
          <p:nvPr/>
        </p:nvSpPr>
        <p:spPr bwMode="auto">
          <a:xfrm>
            <a:off x="5492750" y="3500438"/>
            <a:ext cx="2089150" cy="792162"/>
          </a:xfrm>
          <a:prstGeom prst="rect">
            <a:avLst/>
          </a:prstGeom>
          <a:solidFill>
            <a:schemeClr val="bg1"/>
          </a:solidFill>
          <a:ln w="28575">
            <a:solidFill>
              <a:schemeClr val="tx1"/>
            </a:solidFill>
            <a:miter lim="800000"/>
            <a:headEnd/>
            <a:tailEnd/>
          </a:ln>
        </p:spPr>
        <p:txBody>
          <a:bodyPr wrap="none" anchor="ctr"/>
          <a:lstStyle/>
          <a:p>
            <a:pPr algn="l"/>
            <a:endParaRPr lang="zh-TW" altLang="zh-TW"/>
          </a:p>
        </p:txBody>
      </p:sp>
      <p:sp>
        <p:nvSpPr>
          <p:cNvPr id="27653" name="Text Box 5"/>
          <p:cNvSpPr txBox="1">
            <a:spLocks noChangeArrowheads="1"/>
          </p:cNvSpPr>
          <p:nvPr/>
        </p:nvSpPr>
        <p:spPr bwMode="auto">
          <a:xfrm>
            <a:off x="6932613" y="3824288"/>
            <a:ext cx="576262" cy="395287"/>
          </a:xfrm>
          <a:prstGeom prst="rect">
            <a:avLst/>
          </a:prstGeom>
          <a:noFill/>
          <a:ln w="28575">
            <a:solidFill>
              <a:schemeClr val="tx1"/>
            </a:solidFill>
            <a:miter lim="800000"/>
            <a:headEnd/>
            <a:tailEnd/>
          </a:ln>
        </p:spPr>
        <p:txBody>
          <a:bodyPr>
            <a:spAutoFit/>
          </a:bodyPr>
          <a:lstStyle/>
          <a:p>
            <a:pPr algn="l">
              <a:spcBef>
                <a:spcPct val="50000"/>
              </a:spcBef>
            </a:pPr>
            <a:r>
              <a:rPr lang="en-US" altLang="zh-TW"/>
              <a:t>Ptr</a:t>
            </a:r>
          </a:p>
        </p:txBody>
      </p:sp>
      <p:grpSp>
        <p:nvGrpSpPr>
          <p:cNvPr id="16" name="Group 6"/>
          <p:cNvGrpSpPr>
            <a:grpSpLocks/>
          </p:cNvGrpSpPr>
          <p:nvPr/>
        </p:nvGrpSpPr>
        <p:grpSpPr bwMode="auto">
          <a:xfrm>
            <a:off x="7437438" y="4003675"/>
            <a:ext cx="576262" cy="144463"/>
            <a:chOff x="1066" y="1253"/>
            <a:chExt cx="363" cy="91"/>
          </a:xfrm>
        </p:grpSpPr>
        <p:sp>
          <p:nvSpPr>
            <p:cNvPr id="2" name="Line 7"/>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3" name="Line 8"/>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4" name="Line 9"/>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5" name="Line 10"/>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sp>
        <p:nvSpPr>
          <p:cNvPr id="27655" name="Text Box 11"/>
          <p:cNvSpPr txBox="1">
            <a:spLocks noChangeArrowheads="1"/>
          </p:cNvSpPr>
          <p:nvPr/>
        </p:nvSpPr>
        <p:spPr bwMode="auto">
          <a:xfrm>
            <a:off x="5565775" y="3824288"/>
            <a:ext cx="720725" cy="395287"/>
          </a:xfrm>
          <a:prstGeom prst="rect">
            <a:avLst/>
          </a:prstGeom>
          <a:noFill/>
          <a:ln w="28575">
            <a:solidFill>
              <a:schemeClr val="tx1"/>
            </a:solidFill>
            <a:miter lim="800000"/>
            <a:headEnd/>
            <a:tailEnd/>
          </a:ln>
        </p:spPr>
        <p:txBody>
          <a:bodyPr wrap="none">
            <a:spAutoFit/>
          </a:bodyPr>
          <a:lstStyle/>
          <a:p>
            <a:pPr algn="l"/>
            <a:r>
              <a:rPr lang="en-US" altLang="zh-TW"/>
              <a:t>$370</a:t>
            </a:r>
          </a:p>
        </p:txBody>
      </p:sp>
      <p:sp>
        <p:nvSpPr>
          <p:cNvPr id="27656" name="Text Box 12"/>
          <p:cNvSpPr txBox="1">
            <a:spLocks noChangeArrowheads="1"/>
          </p:cNvSpPr>
          <p:nvPr/>
        </p:nvSpPr>
        <p:spPr bwMode="auto">
          <a:xfrm>
            <a:off x="6357938" y="3827463"/>
            <a:ext cx="446087" cy="395287"/>
          </a:xfrm>
          <a:prstGeom prst="rect">
            <a:avLst/>
          </a:prstGeom>
          <a:noFill/>
          <a:ln w="28575">
            <a:solidFill>
              <a:schemeClr val="tx1"/>
            </a:solidFill>
            <a:miter lim="800000"/>
            <a:headEnd/>
            <a:tailEnd/>
          </a:ln>
        </p:spPr>
        <p:txBody>
          <a:bodyPr>
            <a:spAutoFit/>
          </a:bodyPr>
          <a:lstStyle/>
          <a:p>
            <a:pPr algn="l"/>
            <a:endParaRPr lang="zh-TW" altLang="zh-TW"/>
          </a:p>
        </p:txBody>
      </p:sp>
      <p:sp>
        <p:nvSpPr>
          <p:cNvPr id="27657" name="Text Box 13"/>
          <p:cNvSpPr txBox="1">
            <a:spLocks noChangeArrowheads="1"/>
          </p:cNvSpPr>
          <p:nvPr/>
        </p:nvSpPr>
        <p:spPr bwMode="auto">
          <a:xfrm>
            <a:off x="5435600" y="3571875"/>
            <a:ext cx="641350" cy="274638"/>
          </a:xfrm>
          <a:prstGeom prst="rect">
            <a:avLst/>
          </a:prstGeom>
          <a:noFill/>
          <a:ln w="9525">
            <a:noFill/>
            <a:miter lim="800000"/>
            <a:headEnd/>
            <a:tailEnd/>
          </a:ln>
        </p:spPr>
        <p:txBody>
          <a:bodyPr wrap="none">
            <a:spAutoFit/>
          </a:bodyPr>
          <a:lstStyle/>
          <a:p>
            <a:pPr algn="l"/>
            <a:r>
              <a:rPr lang="zh-TW" altLang="en-US" sz="1200"/>
              <a:t>委托價</a:t>
            </a:r>
          </a:p>
        </p:txBody>
      </p:sp>
      <p:sp>
        <p:nvSpPr>
          <p:cNvPr id="27658" name="Text Box 14"/>
          <p:cNvSpPr txBox="1">
            <a:spLocks noChangeArrowheads="1"/>
          </p:cNvSpPr>
          <p:nvPr/>
        </p:nvSpPr>
        <p:spPr bwMode="auto">
          <a:xfrm>
            <a:off x="6142038" y="3571875"/>
            <a:ext cx="641350" cy="274638"/>
          </a:xfrm>
          <a:prstGeom prst="rect">
            <a:avLst/>
          </a:prstGeom>
          <a:noFill/>
          <a:ln w="9525">
            <a:noFill/>
            <a:miter lim="800000"/>
            <a:headEnd/>
            <a:tailEnd/>
          </a:ln>
        </p:spPr>
        <p:txBody>
          <a:bodyPr wrap="none">
            <a:spAutoFit/>
          </a:bodyPr>
          <a:lstStyle/>
          <a:p>
            <a:pPr algn="l"/>
            <a:r>
              <a:rPr lang="zh-TW" altLang="en-US" sz="1200"/>
              <a:t>委托量</a:t>
            </a:r>
          </a:p>
        </p:txBody>
      </p:sp>
      <p:grpSp>
        <p:nvGrpSpPr>
          <p:cNvPr id="19" name="Group 15"/>
          <p:cNvGrpSpPr>
            <a:grpSpLocks/>
          </p:cNvGrpSpPr>
          <p:nvPr/>
        </p:nvGrpSpPr>
        <p:grpSpPr bwMode="auto">
          <a:xfrm>
            <a:off x="3765550" y="2276475"/>
            <a:ext cx="576263" cy="144463"/>
            <a:chOff x="1066" y="1253"/>
            <a:chExt cx="363" cy="91"/>
          </a:xfrm>
        </p:grpSpPr>
        <p:sp>
          <p:nvSpPr>
            <p:cNvPr id="27723" name="Line 16"/>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27724" name="Line 17"/>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27725" name="Line 18"/>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6" name="Line 19"/>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sp>
        <p:nvSpPr>
          <p:cNvPr id="27660" name="Rectangle 20"/>
          <p:cNvSpPr>
            <a:spLocks noChangeArrowheads="1"/>
          </p:cNvSpPr>
          <p:nvPr/>
        </p:nvSpPr>
        <p:spPr bwMode="auto">
          <a:xfrm>
            <a:off x="1820863" y="1773238"/>
            <a:ext cx="2089150" cy="792162"/>
          </a:xfrm>
          <a:prstGeom prst="rect">
            <a:avLst/>
          </a:prstGeom>
          <a:solidFill>
            <a:schemeClr val="bg1"/>
          </a:solidFill>
          <a:ln w="28575">
            <a:solidFill>
              <a:schemeClr val="tx1"/>
            </a:solidFill>
            <a:miter lim="800000"/>
            <a:headEnd/>
            <a:tailEnd/>
          </a:ln>
        </p:spPr>
        <p:txBody>
          <a:bodyPr wrap="none" anchor="ctr"/>
          <a:lstStyle/>
          <a:p>
            <a:pPr algn="l"/>
            <a:endParaRPr lang="zh-TW" altLang="zh-TW"/>
          </a:p>
        </p:txBody>
      </p:sp>
      <p:sp>
        <p:nvSpPr>
          <p:cNvPr id="27661" name="Text Box 21"/>
          <p:cNvSpPr txBox="1">
            <a:spLocks noChangeArrowheads="1"/>
          </p:cNvSpPr>
          <p:nvPr/>
        </p:nvSpPr>
        <p:spPr bwMode="auto">
          <a:xfrm>
            <a:off x="3260725" y="2097088"/>
            <a:ext cx="576263" cy="395287"/>
          </a:xfrm>
          <a:prstGeom prst="rect">
            <a:avLst/>
          </a:prstGeom>
          <a:noFill/>
          <a:ln w="28575">
            <a:solidFill>
              <a:schemeClr val="tx1"/>
            </a:solidFill>
            <a:miter lim="800000"/>
            <a:headEnd/>
            <a:tailEnd/>
          </a:ln>
        </p:spPr>
        <p:txBody>
          <a:bodyPr>
            <a:spAutoFit/>
          </a:bodyPr>
          <a:lstStyle/>
          <a:p>
            <a:pPr algn="l">
              <a:spcBef>
                <a:spcPct val="50000"/>
              </a:spcBef>
            </a:pPr>
            <a:r>
              <a:rPr lang="en-US" altLang="zh-TW"/>
              <a:t>Ptr</a:t>
            </a:r>
          </a:p>
        </p:txBody>
      </p:sp>
      <p:sp>
        <p:nvSpPr>
          <p:cNvPr id="27662" name="Text Box 22"/>
          <p:cNvSpPr txBox="1">
            <a:spLocks noChangeArrowheads="1"/>
          </p:cNvSpPr>
          <p:nvPr/>
        </p:nvSpPr>
        <p:spPr bwMode="auto">
          <a:xfrm>
            <a:off x="1893888" y="2097088"/>
            <a:ext cx="720725" cy="395287"/>
          </a:xfrm>
          <a:prstGeom prst="rect">
            <a:avLst/>
          </a:prstGeom>
          <a:noFill/>
          <a:ln w="28575">
            <a:solidFill>
              <a:schemeClr val="tx1"/>
            </a:solidFill>
            <a:miter lim="800000"/>
            <a:headEnd/>
            <a:tailEnd/>
          </a:ln>
        </p:spPr>
        <p:txBody>
          <a:bodyPr wrap="none">
            <a:spAutoFit/>
          </a:bodyPr>
          <a:lstStyle/>
          <a:p>
            <a:pPr algn="l"/>
            <a:r>
              <a:rPr lang="en-US" altLang="zh-TW"/>
              <a:t>$380</a:t>
            </a:r>
          </a:p>
        </p:txBody>
      </p:sp>
      <p:sp>
        <p:nvSpPr>
          <p:cNvPr id="27663" name="Text Box 23"/>
          <p:cNvSpPr txBox="1">
            <a:spLocks noChangeArrowheads="1"/>
          </p:cNvSpPr>
          <p:nvPr/>
        </p:nvSpPr>
        <p:spPr bwMode="auto">
          <a:xfrm>
            <a:off x="2686050" y="2100263"/>
            <a:ext cx="446088" cy="395287"/>
          </a:xfrm>
          <a:prstGeom prst="rect">
            <a:avLst/>
          </a:prstGeom>
          <a:noFill/>
          <a:ln w="28575">
            <a:solidFill>
              <a:schemeClr val="tx1"/>
            </a:solidFill>
            <a:miter lim="800000"/>
            <a:headEnd/>
            <a:tailEnd/>
          </a:ln>
        </p:spPr>
        <p:txBody>
          <a:bodyPr>
            <a:spAutoFit/>
          </a:bodyPr>
          <a:lstStyle/>
          <a:p>
            <a:pPr algn="l"/>
            <a:endParaRPr lang="zh-TW" altLang="zh-TW"/>
          </a:p>
        </p:txBody>
      </p:sp>
      <p:sp>
        <p:nvSpPr>
          <p:cNvPr id="27664" name="Text Box 24"/>
          <p:cNvSpPr txBox="1">
            <a:spLocks noChangeArrowheads="1"/>
          </p:cNvSpPr>
          <p:nvPr/>
        </p:nvSpPr>
        <p:spPr bwMode="auto">
          <a:xfrm>
            <a:off x="1763713" y="1844675"/>
            <a:ext cx="641350" cy="274638"/>
          </a:xfrm>
          <a:prstGeom prst="rect">
            <a:avLst/>
          </a:prstGeom>
          <a:noFill/>
          <a:ln w="9525">
            <a:noFill/>
            <a:miter lim="800000"/>
            <a:headEnd/>
            <a:tailEnd/>
          </a:ln>
        </p:spPr>
        <p:txBody>
          <a:bodyPr wrap="none">
            <a:spAutoFit/>
          </a:bodyPr>
          <a:lstStyle/>
          <a:p>
            <a:pPr algn="l"/>
            <a:r>
              <a:rPr lang="zh-TW" altLang="en-US" sz="1200"/>
              <a:t>委托價</a:t>
            </a:r>
          </a:p>
        </p:txBody>
      </p:sp>
      <p:sp>
        <p:nvSpPr>
          <p:cNvPr id="27665" name="Text Box 25"/>
          <p:cNvSpPr txBox="1">
            <a:spLocks noChangeArrowheads="1"/>
          </p:cNvSpPr>
          <p:nvPr/>
        </p:nvSpPr>
        <p:spPr bwMode="auto">
          <a:xfrm>
            <a:off x="2470150" y="1844675"/>
            <a:ext cx="641350" cy="274638"/>
          </a:xfrm>
          <a:prstGeom prst="rect">
            <a:avLst/>
          </a:prstGeom>
          <a:noFill/>
          <a:ln w="9525">
            <a:noFill/>
            <a:miter lim="800000"/>
            <a:headEnd/>
            <a:tailEnd/>
          </a:ln>
        </p:spPr>
        <p:txBody>
          <a:bodyPr wrap="none">
            <a:spAutoFit/>
          </a:bodyPr>
          <a:lstStyle/>
          <a:p>
            <a:pPr algn="l"/>
            <a:r>
              <a:rPr lang="zh-TW" altLang="en-US" sz="1200"/>
              <a:t>委托量</a:t>
            </a:r>
          </a:p>
        </p:txBody>
      </p:sp>
      <p:sp>
        <p:nvSpPr>
          <p:cNvPr id="27674" name="Line 26"/>
          <p:cNvSpPr>
            <a:spLocks noChangeShapeType="1"/>
          </p:cNvSpPr>
          <p:nvPr/>
        </p:nvSpPr>
        <p:spPr bwMode="auto">
          <a:xfrm>
            <a:off x="5148263" y="3933825"/>
            <a:ext cx="431800" cy="0"/>
          </a:xfrm>
          <a:prstGeom prst="line">
            <a:avLst/>
          </a:prstGeom>
          <a:noFill/>
          <a:ln w="28575">
            <a:solidFill>
              <a:schemeClr val="tx1"/>
            </a:solidFill>
            <a:round/>
            <a:headEnd/>
            <a:tailEnd type="triangle" w="med" len="med"/>
          </a:ln>
        </p:spPr>
        <p:txBody>
          <a:bodyPr/>
          <a:lstStyle/>
          <a:p>
            <a:endParaRPr lang="zh-TW" altLang="en-US"/>
          </a:p>
        </p:txBody>
      </p:sp>
      <p:sp>
        <p:nvSpPr>
          <p:cNvPr id="27667" name="Text Box 27"/>
          <p:cNvSpPr txBox="1">
            <a:spLocks noChangeArrowheads="1"/>
          </p:cNvSpPr>
          <p:nvPr/>
        </p:nvSpPr>
        <p:spPr bwMode="auto">
          <a:xfrm>
            <a:off x="466725" y="3140075"/>
            <a:ext cx="576263" cy="395288"/>
          </a:xfrm>
          <a:prstGeom prst="rect">
            <a:avLst/>
          </a:prstGeom>
          <a:noFill/>
          <a:ln w="28575">
            <a:solidFill>
              <a:schemeClr val="tx1"/>
            </a:solidFill>
            <a:miter lim="800000"/>
            <a:headEnd/>
            <a:tailEnd/>
          </a:ln>
        </p:spPr>
        <p:txBody>
          <a:bodyPr>
            <a:spAutoFit/>
          </a:bodyPr>
          <a:lstStyle/>
          <a:p>
            <a:pPr algn="l">
              <a:spcBef>
                <a:spcPct val="50000"/>
              </a:spcBef>
            </a:pPr>
            <a:r>
              <a:rPr lang="en-US" altLang="zh-TW"/>
              <a:t>Ptr</a:t>
            </a:r>
          </a:p>
        </p:txBody>
      </p:sp>
      <p:sp>
        <p:nvSpPr>
          <p:cNvPr id="27676" name="Text Box 28"/>
          <p:cNvSpPr txBox="1">
            <a:spLocks noChangeArrowheads="1"/>
          </p:cNvSpPr>
          <p:nvPr/>
        </p:nvSpPr>
        <p:spPr bwMode="auto">
          <a:xfrm>
            <a:off x="250825" y="3644900"/>
            <a:ext cx="996950" cy="366713"/>
          </a:xfrm>
          <a:prstGeom prst="rect">
            <a:avLst/>
          </a:prstGeom>
          <a:noFill/>
          <a:ln w="9525">
            <a:noFill/>
            <a:miter lim="800000"/>
            <a:headEnd/>
            <a:tailEnd/>
          </a:ln>
        </p:spPr>
        <p:txBody>
          <a:bodyPr wrap="none">
            <a:spAutoFit/>
          </a:bodyPr>
          <a:lstStyle/>
          <a:p>
            <a:pPr algn="l"/>
            <a:r>
              <a:rPr lang="en-US" altLang="zh-TW"/>
              <a:t>Not Null</a:t>
            </a:r>
          </a:p>
        </p:txBody>
      </p:sp>
      <p:sp>
        <p:nvSpPr>
          <p:cNvPr id="27677" name="Text Box 29"/>
          <p:cNvSpPr txBox="1">
            <a:spLocks noChangeArrowheads="1"/>
          </p:cNvSpPr>
          <p:nvPr/>
        </p:nvSpPr>
        <p:spPr bwMode="auto">
          <a:xfrm>
            <a:off x="107950" y="2420938"/>
            <a:ext cx="1279525" cy="395287"/>
          </a:xfrm>
          <a:prstGeom prst="rect">
            <a:avLst/>
          </a:prstGeom>
          <a:noFill/>
          <a:ln w="28575">
            <a:solidFill>
              <a:schemeClr val="tx1"/>
            </a:solidFill>
            <a:miter lim="800000"/>
            <a:headEnd/>
            <a:tailEnd/>
          </a:ln>
        </p:spPr>
        <p:txBody>
          <a:bodyPr wrap="none">
            <a:spAutoFit/>
          </a:bodyPr>
          <a:lstStyle/>
          <a:p>
            <a:pPr algn="l"/>
            <a:r>
              <a:rPr lang="en-US" altLang="zh-TW"/>
              <a:t>Check_Ptr</a:t>
            </a:r>
          </a:p>
        </p:txBody>
      </p:sp>
      <p:grpSp>
        <p:nvGrpSpPr>
          <p:cNvPr id="20" name="Group 30"/>
          <p:cNvGrpSpPr>
            <a:grpSpLocks/>
          </p:cNvGrpSpPr>
          <p:nvPr/>
        </p:nvGrpSpPr>
        <p:grpSpPr bwMode="auto">
          <a:xfrm>
            <a:off x="1346200" y="2924175"/>
            <a:ext cx="1165225" cy="1979613"/>
            <a:chOff x="385" y="1117"/>
            <a:chExt cx="734" cy="1247"/>
          </a:xfrm>
        </p:grpSpPr>
        <p:sp>
          <p:nvSpPr>
            <p:cNvPr id="27718" name="Text Box 31"/>
            <p:cNvSpPr txBox="1">
              <a:spLocks noChangeArrowheads="1"/>
            </p:cNvSpPr>
            <p:nvPr/>
          </p:nvSpPr>
          <p:spPr bwMode="auto">
            <a:xfrm>
              <a:off x="385" y="1117"/>
              <a:ext cx="734" cy="249"/>
            </a:xfrm>
            <a:prstGeom prst="rect">
              <a:avLst/>
            </a:prstGeom>
            <a:noFill/>
            <a:ln w="28575">
              <a:solidFill>
                <a:schemeClr val="tx1"/>
              </a:solidFill>
              <a:miter lim="800000"/>
              <a:headEnd/>
              <a:tailEnd/>
            </a:ln>
          </p:spPr>
          <p:txBody>
            <a:bodyPr wrap="none">
              <a:spAutoFit/>
            </a:bodyPr>
            <a:lstStyle/>
            <a:p>
              <a:pPr algn="l"/>
              <a:r>
                <a:rPr lang="en-US" altLang="zh-TW"/>
                <a:t>5600 Sell</a:t>
              </a:r>
            </a:p>
          </p:txBody>
        </p:sp>
        <p:sp>
          <p:nvSpPr>
            <p:cNvPr id="27719" name="Text Box 32"/>
            <p:cNvSpPr txBox="1">
              <a:spLocks noChangeArrowheads="1"/>
            </p:cNvSpPr>
            <p:nvPr/>
          </p:nvSpPr>
          <p:spPr bwMode="auto">
            <a:xfrm>
              <a:off x="385" y="1367"/>
              <a:ext cx="734" cy="249"/>
            </a:xfrm>
            <a:prstGeom prst="rect">
              <a:avLst/>
            </a:prstGeom>
            <a:noFill/>
            <a:ln w="28575">
              <a:solidFill>
                <a:schemeClr val="tx1"/>
              </a:solidFill>
              <a:miter lim="800000"/>
              <a:headEnd/>
              <a:tailEnd/>
            </a:ln>
          </p:spPr>
          <p:txBody>
            <a:bodyPr wrap="none">
              <a:spAutoFit/>
            </a:bodyPr>
            <a:lstStyle/>
            <a:p>
              <a:pPr algn="l"/>
              <a:r>
                <a:rPr lang="en-US" altLang="zh-TW"/>
                <a:t>5700 Sell</a:t>
              </a:r>
            </a:p>
          </p:txBody>
        </p:sp>
        <p:sp>
          <p:nvSpPr>
            <p:cNvPr id="27720" name="Text Box 33"/>
            <p:cNvSpPr txBox="1">
              <a:spLocks noChangeArrowheads="1"/>
            </p:cNvSpPr>
            <p:nvPr/>
          </p:nvSpPr>
          <p:spPr bwMode="auto">
            <a:xfrm>
              <a:off x="385" y="1616"/>
              <a:ext cx="734" cy="249"/>
            </a:xfrm>
            <a:prstGeom prst="rect">
              <a:avLst/>
            </a:prstGeom>
            <a:noFill/>
            <a:ln w="28575">
              <a:solidFill>
                <a:schemeClr val="tx1"/>
              </a:solidFill>
              <a:miter lim="800000"/>
              <a:headEnd/>
              <a:tailEnd/>
            </a:ln>
          </p:spPr>
          <p:txBody>
            <a:bodyPr wrap="none">
              <a:spAutoFit/>
            </a:bodyPr>
            <a:lstStyle/>
            <a:p>
              <a:pPr algn="l"/>
              <a:r>
                <a:rPr lang="en-US" altLang="zh-TW"/>
                <a:t>5800 Sell</a:t>
              </a:r>
            </a:p>
          </p:txBody>
        </p:sp>
        <p:sp>
          <p:nvSpPr>
            <p:cNvPr id="27721" name="Text Box 34"/>
            <p:cNvSpPr txBox="1">
              <a:spLocks noChangeArrowheads="1"/>
            </p:cNvSpPr>
            <p:nvPr/>
          </p:nvSpPr>
          <p:spPr bwMode="auto">
            <a:xfrm>
              <a:off x="385" y="1866"/>
              <a:ext cx="734" cy="249"/>
            </a:xfrm>
            <a:prstGeom prst="rect">
              <a:avLst/>
            </a:prstGeom>
            <a:noFill/>
            <a:ln w="28575">
              <a:solidFill>
                <a:schemeClr val="tx1"/>
              </a:solidFill>
              <a:miter lim="800000"/>
              <a:headEnd/>
              <a:tailEnd/>
            </a:ln>
          </p:spPr>
          <p:txBody>
            <a:bodyPr wrap="none">
              <a:spAutoFit/>
            </a:bodyPr>
            <a:lstStyle/>
            <a:p>
              <a:pPr algn="l"/>
              <a:r>
                <a:rPr lang="en-US" altLang="zh-TW"/>
                <a:t>5900 Sell</a:t>
              </a:r>
            </a:p>
          </p:txBody>
        </p:sp>
        <p:sp>
          <p:nvSpPr>
            <p:cNvPr id="27722" name="Text Box 35"/>
            <p:cNvSpPr txBox="1">
              <a:spLocks noChangeArrowheads="1"/>
            </p:cNvSpPr>
            <p:nvPr/>
          </p:nvSpPr>
          <p:spPr bwMode="auto">
            <a:xfrm>
              <a:off x="385" y="2115"/>
              <a:ext cx="734" cy="249"/>
            </a:xfrm>
            <a:prstGeom prst="rect">
              <a:avLst/>
            </a:prstGeom>
            <a:noFill/>
            <a:ln w="28575">
              <a:solidFill>
                <a:schemeClr val="tx1"/>
              </a:solidFill>
              <a:miter lim="800000"/>
              <a:headEnd/>
              <a:tailEnd/>
            </a:ln>
          </p:spPr>
          <p:txBody>
            <a:bodyPr wrap="none">
              <a:spAutoFit/>
            </a:bodyPr>
            <a:lstStyle/>
            <a:p>
              <a:pPr algn="l"/>
              <a:r>
                <a:rPr lang="en-US" altLang="zh-TW"/>
                <a:t>6000 Sell</a:t>
              </a:r>
            </a:p>
          </p:txBody>
        </p:sp>
      </p:grpSp>
      <p:grpSp>
        <p:nvGrpSpPr>
          <p:cNvPr id="21" name="Group 36"/>
          <p:cNvGrpSpPr>
            <a:grpSpLocks/>
          </p:cNvGrpSpPr>
          <p:nvPr/>
        </p:nvGrpSpPr>
        <p:grpSpPr bwMode="auto">
          <a:xfrm>
            <a:off x="2427288" y="3140075"/>
            <a:ext cx="576262" cy="144463"/>
            <a:chOff x="1066" y="1253"/>
            <a:chExt cx="363" cy="91"/>
          </a:xfrm>
        </p:grpSpPr>
        <p:sp>
          <p:nvSpPr>
            <p:cNvPr id="7" name="Line 37"/>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27715" name="Line 38"/>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27716" name="Line 39"/>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27717" name="Line 40"/>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grpSp>
        <p:nvGrpSpPr>
          <p:cNvPr id="22" name="Group 41"/>
          <p:cNvGrpSpPr>
            <a:grpSpLocks/>
          </p:cNvGrpSpPr>
          <p:nvPr/>
        </p:nvGrpSpPr>
        <p:grpSpPr bwMode="auto">
          <a:xfrm>
            <a:off x="2427288" y="3500438"/>
            <a:ext cx="576262" cy="144462"/>
            <a:chOff x="1066" y="1253"/>
            <a:chExt cx="363" cy="91"/>
          </a:xfrm>
        </p:grpSpPr>
        <p:sp>
          <p:nvSpPr>
            <p:cNvPr id="8" name="Line 42"/>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9" name="Line 43"/>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10" name="Line 44"/>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11" name="Line 45"/>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grpSp>
        <p:nvGrpSpPr>
          <p:cNvPr id="23" name="Group 46"/>
          <p:cNvGrpSpPr>
            <a:grpSpLocks/>
          </p:cNvGrpSpPr>
          <p:nvPr/>
        </p:nvGrpSpPr>
        <p:grpSpPr bwMode="auto">
          <a:xfrm>
            <a:off x="2427288" y="4292600"/>
            <a:ext cx="576262" cy="144463"/>
            <a:chOff x="1066" y="1253"/>
            <a:chExt cx="363" cy="91"/>
          </a:xfrm>
        </p:grpSpPr>
        <p:sp>
          <p:nvSpPr>
            <p:cNvPr id="12" name="Line 47"/>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13" name="Line 48"/>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14" name="Line 49"/>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15" name="Line 50"/>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grpSp>
        <p:nvGrpSpPr>
          <p:cNvPr id="24" name="Group 51"/>
          <p:cNvGrpSpPr>
            <a:grpSpLocks/>
          </p:cNvGrpSpPr>
          <p:nvPr/>
        </p:nvGrpSpPr>
        <p:grpSpPr bwMode="auto">
          <a:xfrm>
            <a:off x="2427288" y="4722813"/>
            <a:ext cx="576262" cy="144462"/>
            <a:chOff x="1066" y="1253"/>
            <a:chExt cx="363" cy="91"/>
          </a:xfrm>
        </p:grpSpPr>
        <p:sp>
          <p:nvSpPr>
            <p:cNvPr id="27702" name="Line 52"/>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27703" name="Line 53"/>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17" name="Line 54"/>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18" name="Line 55"/>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sp>
        <p:nvSpPr>
          <p:cNvPr id="27704" name="Line 56"/>
          <p:cNvSpPr>
            <a:spLocks noChangeShapeType="1"/>
          </p:cNvSpPr>
          <p:nvPr/>
        </p:nvSpPr>
        <p:spPr bwMode="auto">
          <a:xfrm>
            <a:off x="2498725" y="3933825"/>
            <a:ext cx="647700" cy="0"/>
          </a:xfrm>
          <a:prstGeom prst="line">
            <a:avLst/>
          </a:prstGeom>
          <a:noFill/>
          <a:ln w="28575">
            <a:solidFill>
              <a:schemeClr val="tx1"/>
            </a:solidFill>
            <a:round/>
            <a:headEnd/>
            <a:tailEnd type="triangle" w="med" len="med"/>
          </a:ln>
        </p:spPr>
        <p:txBody>
          <a:bodyPr/>
          <a:lstStyle/>
          <a:p>
            <a:endParaRPr lang="zh-TW" altLang="en-US"/>
          </a:p>
        </p:txBody>
      </p:sp>
      <p:sp>
        <p:nvSpPr>
          <p:cNvPr id="27705" name="Rectangle 57"/>
          <p:cNvSpPr>
            <a:spLocks noChangeArrowheads="1"/>
          </p:cNvSpPr>
          <p:nvPr/>
        </p:nvSpPr>
        <p:spPr bwMode="auto">
          <a:xfrm>
            <a:off x="3059113" y="3500438"/>
            <a:ext cx="2089150" cy="792162"/>
          </a:xfrm>
          <a:prstGeom prst="rect">
            <a:avLst/>
          </a:prstGeom>
          <a:solidFill>
            <a:schemeClr val="bg1"/>
          </a:solidFill>
          <a:ln w="28575">
            <a:solidFill>
              <a:schemeClr val="tx1"/>
            </a:solidFill>
            <a:miter lim="800000"/>
            <a:headEnd/>
            <a:tailEnd/>
          </a:ln>
        </p:spPr>
        <p:txBody>
          <a:bodyPr wrap="none" anchor="ctr"/>
          <a:lstStyle/>
          <a:p>
            <a:pPr algn="l"/>
            <a:endParaRPr lang="zh-TW" altLang="zh-TW"/>
          </a:p>
        </p:txBody>
      </p:sp>
      <p:sp>
        <p:nvSpPr>
          <p:cNvPr id="27706" name="Text Box 58"/>
          <p:cNvSpPr txBox="1">
            <a:spLocks noChangeArrowheads="1"/>
          </p:cNvSpPr>
          <p:nvPr/>
        </p:nvSpPr>
        <p:spPr bwMode="auto">
          <a:xfrm>
            <a:off x="4498975" y="3824288"/>
            <a:ext cx="576263" cy="395287"/>
          </a:xfrm>
          <a:prstGeom prst="rect">
            <a:avLst/>
          </a:prstGeom>
          <a:noFill/>
          <a:ln w="28575">
            <a:solidFill>
              <a:schemeClr val="tx1"/>
            </a:solidFill>
            <a:miter lim="800000"/>
            <a:headEnd/>
            <a:tailEnd/>
          </a:ln>
        </p:spPr>
        <p:txBody>
          <a:bodyPr>
            <a:spAutoFit/>
          </a:bodyPr>
          <a:lstStyle/>
          <a:p>
            <a:pPr algn="l">
              <a:spcBef>
                <a:spcPct val="50000"/>
              </a:spcBef>
            </a:pPr>
            <a:r>
              <a:rPr lang="en-US" altLang="zh-TW"/>
              <a:t>Ptr</a:t>
            </a:r>
          </a:p>
        </p:txBody>
      </p:sp>
      <p:sp>
        <p:nvSpPr>
          <p:cNvPr id="27707" name="Text Box 59"/>
          <p:cNvSpPr txBox="1">
            <a:spLocks noChangeArrowheads="1"/>
          </p:cNvSpPr>
          <p:nvPr/>
        </p:nvSpPr>
        <p:spPr bwMode="auto">
          <a:xfrm>
            <a:off x="3132138" y="3824288"/>
            <a:ext cx="720725" cy="395287"/>
          </a:xfrm>
          <a:prstGeom prst="rect">
            <a:avLst/>
          </a:prstGeom>
          <a:noFill/>
          <a:ln w="28575">
            <a:solidFill>
              <a:schemeClr val="tx1"/>
            </a:solidFill>
            <a:miter lim="800000"/>
            <a:headEnd/>
            <a:tailEnd/>
          </a:ln>
        </p:spPr>
        <p:txBody>
          <a:bodyPr wrap="none">
            <a:spAutoFit/>
          </a:bodyPr>
          <a:lstStyle/>
          <a:p>
            <a:pPr algn="l"/>
            <a:r>
              <a:rPr lang="en-US" altLang="zh-TW"/>
              <a:t>$360</a:t>
            </a:r>
          </a:p>
        </p:txBody>
      </p:sp>
      <p:sp>
        <p:nvSpPr>
          <p:cNvPr id="27708" name="Text Box 60"/>
          <p:cNvSpPr txBox="1">
            <a:spLocks noChangeArrowheads="1"/>
          </p:cNvSpPr>
          <p:nvPr/>
        </p:nvSpPr>
        <p:spPr bwMode="auto">
          <a:xfrm>
            <a:off x="3924300" y="3825875"/>
            <a:ext cx="503238" cy="395288"/>
          </a:xfrm>
          <a:prstGeom prst="rect">
            <a:avLst/>
          </a:prstGeom>
          <a:noFill/>
          <a:ln w="28575">
            <a:solidFill>
              <a:schemeClr val="tx1"/>
            </a:solidFill>
            <a:miter lim="800000"/>
            <a:headEnd/>
            <a:tailEnd/>
          </a:ln>
        </p:spPr>
        <p:txBody>
          <a:bodyPr>
            <a:spAutoFit/>
          </a:bodyPr>
          <a:lstStyle/>
          <a:p>
            <a:pPr algn="l"/>
            <a:r>
              <a:rPr lang="en-US" altLang="zh-TW"/>
              <a:t>10</a:t>
            </a:r>
          </a:p>
        </p:txBody>
      </p:sp>
      <p:sp>
        <p:nvSpPr>
          <p:cNvPr id="27709" name="Text Box 61"/>
          <p:cNvSpPr txBox="1">
            <a:spLocks noChangeArrowheads="1"/>
          </p:cNvSpPr>
          <p:nvPr/>
        </p:nvSpPr>
        <p:spPr bwMode="auto">
          <a:xfrm>
            <a:off x="3001963" y="3571875"/>
            <a:ext cx="641350" cy="274638"/>
          </a:xfrm>
          <a:prstGeom prst="rect">
            <a:avLst/>
          </a:prstGeom>
          <a:noFill/>
          <a:ln w="9525">
            <a:noFill/>
            <a:miter lim="800000"/>
            <a:headEnd/>
            <a:tailEnd/>
          </a:ln>
        </p:spPr>
        <p:txBody>
          <a:bodyPr wrap="none">
            <a:spAutoFit/>
          </a:bodyPr>
          <a:lstStyle/>
          <a:p>
            <a:pPr algn="l"/>
            <a:r>
              <a:rPr lang="zh-TW" altLang="en-US" sz="1200"/>
              <a:t>委托價</a:t>
            </a:r>
          </a:p>
        </p:txBody>
      </p:sp>
      <p:sp>
        <p:nvSpPr>
          <p:cNvPr id="27710" name="Text Box 62"/>
          <p:cNvSpPr txBox="1">
            <a:spLocks noChangeArrowheads="1"/>
          </p:cNvSpPr>
          <p:nvPr/>
        </p:nvSpPr>
        <p:spPr bwMode="auto">
          <a:xfrm>
            <a:off x="3708400" y="3573463"/>
            <a:ext cx="641350" cy="274637"/>
          </a:xfrm>
          <a:prstGeom prst="rect">
            <a:avLst/>
          </a:prstGeom>
          <a:noFill/>
          <a:ln w="9525">
            <a:noFill/>
            <a:miter lim="800000"/>
            <a:headEnd/>
            <a:tailEnd/>
          </a:ln>
        </p:spPr>
        <p:txBody>
          <a:bodyPr wrap="none">
            <a:spAutoFit/>
          </a:bodyPr>
          <a:lstStyle/>
          <a:p>
            <a:pPr algn="l"/>
            <a:r>
              <a:rPr lang="zh-TW" altLang="en-US" sz="1200"/>
              <a:t>委托量</a:t>
            </a:r>
          </a:p>
        </p:txBody>
      </p:sp>
      <p:sp>
        <p:nvSpPr>
          <p:cNvPr id="27711" name="Line 63"/>
          <p:cNvSpPr>
            <a:spLocks noChangeShapeType="1"/>
          </p:cNvSpPr>
          <p:nvPr/>
        </p:nvSpPr>
        <p:spPr bwMode="auto">
          <a:xfrm>
            <a:off x="1331913" y="2636838"/>
            <a:ext cx="71437" cy="1296987"/>
          </a:xfrm>
          <a:prstGeom prst="line">
            <a:avLst/>
          </a:prstGeom>
          <a:noFill/>
          <a:ln w="28575">
            <a:solidFill>
              <a:schemeClr val="tx1"/>
            </a:solidFill>
            <a:round/>
            <a:headEnd/>
            <a:tailEnd type="triangle" w="med" len="med"/>
          </a:ln>
        </p:spPr>
        <p:txBody>
          <a:bodyPr/>
          <a:lstStyle/>
          <a:p>
            <a:endParaRPr lang="zh-TW" altLang="en-US"/>
          </a:p>
        </p:txBody>
      </p:sp>
      <p:sp>
        <p:nvSpPr>
          <p:cNvPr id="27712" name="Line 64"/>
          <p:cNvSpPr>
            <a:spLocks noChangeShapeType="1"/>
          </p:cNvSpPr>
          <p:nvPr/>
        </p:nvSpPr>
        <p:spPr bwMode="auto">
          <a:xfrm>
            <a:off x="971550" y="3357563"/>
            <a:ext cx="431800" cy="576262"/>
          </a:xfrm>
          <a:prstGeom prst="line">
            <a:avLst/>
          </a:prstGeom>
          <a:noFill/>
          <a:ln w="28575">
            <a:solidFill>
              <a:schemeClr val="tx1"/>
            </a:solidFill>
            <a:round/>
            <a:headEnd/>
            <a:tailEnd type="triangle" w="med" len="med"/>
          </a:ln>
        </p:spPr>
        <p:txBody>
          <a:bodyPr/>
          <a:lstStyle/>
          <a:p>
            <a:endParaRPr lang="zh-TW" altLang="en-US"/>
          </a:p>
        </p:txBody>
      </p:sp>
      <p:sp>
        <p:nvSpPr>
          <p:cNvPr id="27713" name="Text Box 65"/>
          <p:cNvSpPr txBox="1">
            <a:spLocks noChangeArrowheads="1"/>
          </p:cNvSpPr>
          <p:nvPr/>
        </p:nvSpPr>
        <p:spPr bwMode="auto">
          <a:xfrm>
            <a:off x="1044575" y="5516563"/>
            <a:ext cx="2447925" cy="366712"/>
          </a:xfrm>
          <a:prstGeom prst="rect">
            <a:avLst/>
          </a:prstGeom>
          <a:noFill/>
          <a:ln w="9525">
            <a:noFill/>
            <a:miter lim="800000"/>
            <a:headEnd/>
            <a:tailEnd/>
          </a:ln>
        </p:spPr>
        <p:txBody>
          <a:bodyPr>
            <a:spAutoFit/>
          </a:bodyPr>
          <a:lstStyle/>
          <a:p>
            <a:pPr algn="l"/>
            <a:r>
              <a:rPr lang="en-US" altLang="zh-TW"/>
              <a:t>380 &gt; 360 &amp;&amp; 10 &lt; 20</a:t>
            </a:r>
          </a:p>
        </p:txBody>
      </p:sp>
      <p:sp>
        <p:nvSpPr>
          <p:cNvPr id="27714" name="Text Box 66"/>
          <p:cNvSpPr txBox="1">
            <a:spLocks noChangeArrowheads="1"/>
          </p:cNvSpPr>
          <p:nvPr/>
        </p:nvSpPr>
        <p:spPr bwMode="auto">
          <a:xfrm>
            <a:off x="6365875" y="3854450"/>
            <a:ext cx="438150" cy="366713"/>
          </a:xfrm>
          <a:prstGeom prst="rect">
            <a:avLst/>
          </a:prstGeom>
          <a:noFill/>
          <a:ln w="9525">
            <a:noFill/>
            <a:miter lim="800000"/>
            <a:headEnd/>
            <a:tailEnd/>
          </a:ln>
        </p:spPr>
        <p:txBody>
          <a:bodyPr wrap="none">
            <a:spAutoFit/>
          </a:bodyPr>
          <a:lstStyle/>
          <a:p>
            <a:pPr algn="l"/>
            <a:r>
              <a:rPr lang="en-US" altLang="zh-TW"/>
              <a:t>20</a:t>
            </a:r>
          </a:p>
        </p:txBody>
      </p:sp>
      <p:grpSp>
        <p:nvGrpSpPr>
          <p:cNvPr id="25" name="Group 67"/>
          <p:cNvGrpSpPr>
            <a:grpSpLocks/>
          </p:cNvGrpSpPr>
          <p:nvPr/>
        </p:nvGrpSpPr>
        <p:grpSpPr bwMode="auto">
          <a:xfrm>
            <a:off x="971550" y="3357563"/>
            <a:ext cx="4968875" cy="2016125"/>
            <a:chOff x="612" y="2387"/>
            <a:chExt cx="3130" cy="1270"/>
          </a:xfrm>
        </p:grpSpPr>
        <p:sp>
          <p:nvSpPr>
            <p:cNvPr id="27699" name="Line 68"/>
            <p:cNvSpPr>
              <a:spLocks noChangeShapeType="1"/>
            </p:cNvSpPr>
            <p:nvPr/>
          </p:nvSpPr>
          <p:spPr bwMode="auto">
            <a:xfrm>
              <a:off x="612" y="2387"/>
              <a:ext cx="0" cy="1270"/>
            </a:xfrm>
            <a:prstGeom prst="line">
              <a:avLst/>
            </a:prstGeom>
            <a:noFill/>
            <a:ln w="28575">
              <a:solidFill>
                <a:schemeClr val="tx1"/>
              </a:solidFill>
              <a:round/>
              <a:headEnd/>
              <a:tailEnd/>
            </a:ln>
          </p:spPr>
          <p:txBody>
            <a:bodyPr/>
            <a:lstStyle/>
            <a:p>
              <a:endParaRPr lang="zh-TW" altLang="en-US"/>
            </a:p>
          </p:txBody>
        </p:sp>
        <p:sp>
          <p:nvSpPr>
            <p:cNvPr id="27700" name="Line 69"/>
            <p:cNvSpPr>
              <a:spLocks noChangeShapeType="1"/>
            </p:cNvSpPr>
            <p:nvPr/>
          </p:nvSpPr>
          <p:spPr bwMode="auto">
            <a:xfrm>
              <a:off x="612" y="3657"/>
              <a:ext cx="3130" cy="0"/>
            </a:xfrm>
            <a:prstGeom prst="line">
              <a:avLst/>
            </a:prstGeom>
            <a:noFill/>
            <a:ln w="28575">
              <a:solidFill>
                <a:schemeClr val="tx1"/>
              </a:solidFill>
              <a:round/>
              <a:headEnd/>
              <a:tailEnd/>
            </a:ln>
          </p:spPr>
          <p:txBody>
            <a:bodyPr/>
            <a:lstStyle/>
            <a:p>
              <a:endParaRPr lang="zh-TW" altLang="en-US"/>
            </a:p>
          </p:txBody>
        </p:sp>
        <p:sp>
          <p:nvSpPr>
            <p:cNvPr id="27701" name="Line 70"/>
            <p:cNvSpPr>
              <a:spLocks noChangeShapeType="1"/>
            </p:cNvSpPr>
            <p:nvPr/>
          </p:nvSpPr>
          <p:spPr bwMode="auto">
            <a:xfrm flipV="1">
              <a:off x="3742" y="2886"/>
              <a:ext cx="0" cy="771"/>
            </a:xfrm>
            <a:prstGeom prst="line">
              <a:avLst/>
            </a:prstGeom>
            <a:noFill/>
            <a:ln w="28575">
              <a:solidFill>
                <a:schemeClr val="tx1"/>
              </a:solidFill>
              <a:round/>
              <a:headEnd/>
              <a:tailEnd type="triangle" w="med" len="med"/>
            </a:ln>
          </p:spPr>
          <p:txBody>
            <a:bodyPr/>
            <a:lstStyle/>
            <a:p>
              <a:endParaRPr lang="zh-TW" altLang="en-US"/>
            </a:p>
          </p:txBody>
        </p:sp>
      </p:grpSp>
      <p:grpSp>
        <p:nvGrpSpPr>
          <p:cNvPr id="26" name="Group 71"/>
          <p:cNvGrpSpPr>
            <a:grpSpLocks/>
          </p:cNvGrpSpPr>
          <p:nvPr/>
        </p:nvGrpSpPr>
        <p:grpSpPr bwMode="auto">
          <a:xfrm>
            <a:off x="971550" y="3357563"/>
            <a:ext cx="2592388" cy="2016125"/>
            <a:chOff x="612" y="2115"/>
            <a:chExt cx="1633" cy="1270"/>
          </a:xfrm>
        </p:grpSpPr>
        <p:sp>
          <p:nvSpPr>
            <p:cNvPr id="27696" name="Line 72"/>
            <p:cNvSpPr>
              <a:spLocks noChangeShapeType="1"/>
            </p:cNvSpPr>
            <p:nvPr/>
          </p:nvSpPr>
          <p:spPr bwMode="auto">
            <a:xfrm>
              <a:off x="612" y="2115"/>
              <a:ext cx="0" cy="1270"/>
            </a:xfrm>
            <a:prstGeom prst="line">
              <a:avLst/>
            </a:prstGeom>
            <a:noFill/>
            <a:ln w="28575">
              <a:solidFill>
                <a:schemeClr val="tx1"/>
              </a:solidFill>
              <a:round/>
              <a:headEnd/>
              <a:tailEnd/>
            </a:ln>
          </p:spPr>
          <p:txBody>
            <a:bodyPr/>
            <a:lstStyle/>
            <a:p>
              <a:endParaRPr lang="zh-TW" altLang="en-US"/>
            </a:p>
          </p:txBody>
        </p:sp>
        <p:sp>
          <p:nvSpPr>
            <p:cNvPr id="27697" name="Line 73"/>
            <p:cNvSpPr>
              <a:spLocks noChangeShapeType="1"/>
            </p:cNvSpPr>
            <p:nvPr/>
          </p:nvSpPr>
          <p:spPr bwMode="auto">
            <a:xfrm>
              <a:off x="612" y="3385"/>
              <a:ext cx="1633" cy="0"/>
            </a:xfrm>
            <a:prstGeom prst="line">
              <a:avLst/>
            </a:prstGeom>
            <a:noFill/>
            <a:ln w="28575">
              <a:solidFill>
                <a:schemeClr val="tx1"/>
              </a:solidFill>
              <a:round/>
              <a:headEnd/>
              <a:tailEnd/>
            </a:ln>
          </p:spPr>
          <p:txBody>
            <a:bodyPr/>
            <a:lstStyle/>
            <a:p>
              <a:endParaRPr lang="zh-TW" altLang="en-US"/>
            </a:p>
          </p:txBody>
        </p:sp>
        <p:sp>
          <p:nvSpPr>
            <p:cNvPr id="27698" name="Line 74"/>
            <p:cNvSpPr>
              <a:spLocks noChangeShapeType="1"/>
            </p:cNvSpPr>
            <p:nvPr/>
          </p:nvSpPr>
          <p:spPr bwMode="auto">
            <a:xfrm flipV="1">
              <a:off x="2245" y="2614"/>
              <a:ext cx="0" cy="771"/>
            </a:xfrm>
            <a:prstGeom prst="line">
              <a:avLst/>
            </a:prstGeom>
            <a:noFill/>
            <a:ln w="28575">
              <a:solidFill>
                <a:schemeClr val="tx1"/>
              </a:solidFill>
              <a:round/>
              <a:headEnd/>
              <a:tailEnd type="triangle" w="med" len="med"/>
            </a:ln>
          </p:spPr>
          <p:txBody>
            <a:bodyPr/>
            <a:lstStyle/>
            <a:p>
              <a:endParaRPr lang="zh-TW" altLang="en-US"/>
            </a:p>
          </p:txBody>
        </p:sp>
      </p:grpSp>
      <p:grpSp>
        <p:nvGrpSpPr>
          <p:cNvPr id="27" name="Group 75"/>
          <p:cNvGrpSpPr>
            <a:grpSpLocks/>
          </p:cNvGrpSpPr>
          <p:nvPr/>
        </p:nvGrpSpPr>
        <p:grpSpPr bwMode="auto">
          <a:xfrm>
            <a:off x="1331913" y="2636838"/>
            <a:ext cx="2447925" cy="936625"/>
            <a:chOff x="839" y="1661"/>
            <a:chExt cx="1542" cy="590"/>
          </a:xfrm>
        </p:grpSpPr>
        <p:sp>
          <p:nvSpPr>
            <p:cNvPr id="27694" name="Line 76"/>
            <p:cNvSpPr>
              <a:spLocks noChangeShapeType="1"/>
            </p:cNvSpPr>
            <p:nvPr/>
          </p:nvSpPr>
          <p:spPr bwMode="auto">
            <a:xfrm>
              <a:off x="839" y="1661"/>
              <a:ext cx="1542" cy="0"/>
            </a:xfrm>
            <a:prstGeom prst="line">
              <a:avLst/>
            </a:prstGeom>
            <a:noFill/>
            <a:ln w="28575">
              <a:solidFill>
                <a:schemeClr val="tx1"/>
              </a:solidFill>
              <a:round/>
              <a:headEnd/>
              <a:tailEnd/>
            </a:ln>
          </p:spPr>
          <p:txBody>
            <a:bodyPr/>
            <a:lstStyle/>
            <a:p>
              <a:endParaRPr lang="zh-TW" altLang="en-US"/>
            </a:p>
          </p:txBody>
        </p:sp>
        <p:sp>
          <p:nvSpPr>
            <p:cNvPr id="27695" name="Line 77"/>
            <p:cNvSpPr>
              <a:spLocks noChangeShapeType="1"/>
            </p:cNvSpPr>
            <p:nvPr/>
          </p:nvSpPr>
          <p:spPr bwMode="auto">
            <a:xfrm>
              <a:off x="2381" y="1661"/>
              <a:ext cx="0" cy="590"/>
            </a:xfrm>
            <a:prstGeom prst="line">
              <a:avLst/>
            </a:prstGeom>
            <a:noFill/>
            <a:ln w="28575">
              <a:solidFill>
                <a:schemeClr val="tx1"/>
              </a:solidFill>
              <a:round/>
              <a:headEnd/>
              <a:tailEnd type="triangle" w="med" len="med"/>
            </a:ln>
          </p:spPr>
          <p:txBody>
            <a:bodyPr/>
            <a:lstStyle/>
            <a:p>
              <a:endParaRPr lang="zh-TW" altLang="en-US"/>
            </a:p>
          </p:txBody>
        </p:sp>
      </p:grpSp>
      <p:sp>
        <p:nvSpPr>
          <p:cNvPr id="27726" name="Text Box 78"/>
          <p:cNvSpPr txBox="1">
            <a:spLocks noChangeArrowheads="1"/>
          </p:cNvSpPr>
          <p:nvPr/>
        </p:nvSpPr>
        <p:spPr bwMode="auto">
          <a:xfrm>
            <a:off x="6365875" y="3860800"/>
            <a:ext cx="438150" cy="366713"/>
          </a:xfrm>
          <a:prstGeom prst="rect">
            <a:avLst/>
          </a:prstGeom>
          <a:noFill/>
          <a:ln w="9525">
            <a:noFill/>
            <a:miter lim="800000"/>
            <a:headEnd/>
            <a:tailEnd/>
          </a:ln>
        </p:spPr>
        <p:txBody>
          <a:bodyPr wrap="none">
            <a:spAutoFit/>
          </a:bodyPr>
          <a:lstStyle/>
          <a:p>
            <a:pPr algn="l"/>
            <a:r>
              <a:rPr lang="en-US" altLang="zh-TW"/>
              <a:t>10</a:t>
            </a:r>
          </a:p>
        </p:txBody>
      </p:sp>
      <p:sp>
        <p:nvSpPr>
          <p:cNvPr id="27727" name="Text Box 79"/>
          <p:cNvSpPr txBox="1">
            <a:spLocks noChangeArrowheads="1"/>
          </p:cNvSpPr>
          <p:nvPr/>
        </p:nvSpPr>
        <p:spPr bwMode="auto">
          <a:xfrm>
            <a:off x="2700338" y="2125663"/>
            <a:ext cx="438150" cy="366712"/>
          </a:xfrm>
          <a:prstGeom prst="rect">
            <a:avLst/>
          </a:prstGeom>
          <a:noFill/>
          <a:ln w="9525">
            <a:noFill/>
            <a:miter lim="800000"/>
            <a:headEnd/>
            <a:tailEnd/>
          </a:ln>
        </p:spPr>
        <p:txBody>
          <a:bodyPr wrap="none">
            <a:spAutoFit/>
          </a:bodyPr>
          <a:lstStyle/>
          <a:p>
            <a:pPr algn="l"/>
            <a:r>
              <a:rPr lang="en-US" altLang="zh-TW"/>
              <a:t>20</a:t>
            </a:r>
          </a:p>
        </p:txBody>
      </p:sp>
      <p:sp>
        <p:nvSpPr>
          <p:cNvPr id="27728" name="Text Box 80"/>
          <p:cNvSpPr txBox="1">
            <a:spLocks noChangeArrowheads="1"/>
          </p:cNvSpPr>
          <p:nvPr/>
        </p:nvSpPr>
        <p:spPr bwMode="auto">
          <a:xfrm>
            <a:off x="2679700" y="2125663"/>
            <a:ext cx="438150" cy="366712"/>
          </a:xfrm>
          <a:prstGeom prst="rect">
            <a:avLst/>
          </a:prstGeom>
          <a:noFill/>
          <a:ln w="9525">
            <a:noFill/>
            <a:miter lim="800000"/>
            <a:headEnd/>
            <a:tailEnd/>
          </a:ln>
        </p:spPr>
        <p:txBody>
          <a:bodyPr wrap="none">
            <a:spAutoFit/>
          </a:bodyPr>
          <a:lstStyle/>
          <a:p>
            <a:pPr algn="l"/>
            <a:r>
              <a:rPr lang="en-US" altLang="zh-TW"/>
              <a:t>10</a:t>
            </a:r>
          </a:p>
        </p:txBody>
      </p:sp>
      <p:sp>
        <p:nvSpPr>
          <p:cNvPr id="27729" name="Line 81"/>
          <p:cNvSpPr>
            <a:spLocks noChangeShapeType="1"/>
          </p:cNvSpPr>
          <p:nvPr/>
        </p:nvSpPr>
        <p:spPr bwMode="auto">
          <a:xfrm>
            <a:off x="2484438" y="3933825"/>
            <a:ext cx="3095625" cy="0"/>
          </a:xfrm>
          <a:prstGeom prst="line">
            <a:avLst/>
          </a:prstGeom>
          <a:noFill/>
          <a:ln w="28575">
            <a:solidFill>
              <a:schemeClr val="tx1"/>
            </a:solidFill>
            <a:round/>
            <a:headEnd/>
            <a:tailEnd type="triangle" w="med" len="med"/>
          </a:ln>
        </p:spPr>
        <p:txBody>
          <a:bodyPr/>
          <a:lstStyle/>
          <a:p>
            <a:endParaRPr lang="zh-TW" altLang="en-US"/>
          </a:p>
        </p:txBody>
      </p:sp>
      <p:sp>
        <p:nvSpPr>
          <p:cNvPr id="27730" name="Text Box 82"/>
          <p:cNvSpPr txBox="1">
            <a:spLocks noChangeArrowheads="1"/>
          </p:cNvSpPr>
          <p:nvPr/>
        </p:nvSpPr>
        <p:spPr bwMode="auto">
          <a:xfrm>
            <a:off x="2411413" y="5516563"/>
            <a:ext cx="2355850" cy="366712"/>
          </a:xfrm>
          <a:prstGeom prst="rect">
            <a:avLst/>
          </a:prstGeom>
          <a:noFill/>
          <a:ln w="9525">
            <a:noFill/>
            <a:miter lim="800000"/>
            <a:headEnd/>
            <a:tailEnd/>
          </a:ln>
        </p:spPr>
        <p:txBody>
          <a:bodyPr wrap="none">
            <a:spAutoFit/>
          </a:bodyPr>
          <a:lstStyle/>
          <a:p>
            <a:pPr algn="l"/>
            <a:r>
              <a:rPr lang="en-US" altLang="zh-TW"/>
              <a:t>380 &gt; 370 but 20 &gt;10</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7712"/>
                                        </p:tgtEl>
                                        <p:attrNameLst>
                                          <p:attrName>style.visibility</p:attrName>
                                        </p:attrNameLst>
                                      </p:cBhvr>
                                      <p:to>
                                        <p:strVal val="visible"/>
                                      </p:to>
                                    </p:set>
                                    <p:animEffect transition="in" filter="checkerboard(across)">
                                      <p:cBhvr>
                                        <p:cTn id="7" dur="500"/>
                                        <p:tgtEl>
                                          <p:spTgt spid="27712"/>
                                        </p:tgtEl>
                                      </p:cBhvr>
                                    </p:animEffect>
                                  </p:childTnLst>
                                </p:cTn>
                              </p:par>
                            </p:childTnLst>
                          </p:cTn>
                        </p:par>
                        <p:par>
                          <p:cTn id="8" fill="hold" nodeType="afterGroup">
                            <p:stCondLst>
                              <p:cond delay="500"/>
                            </p:stCondLst>
                            <p:childTnLst>
                              <p:par>
                                <p:cTn id="9" presetID="8" presetClass="entr" presetSubtype="16" fill="hold" grpId="0" nodeType="afterEffect">
                                  <p:stCondLst>
                                    <p:cond delay="0"/>
                                  </p:stCondLst>
                                  <p:childTnLst>
                                    <p:set>
                                      <p:cBhvr>
                                        <p:cTn id="10" dur="1" fill="hold">
                                          <p:stCondLst>
                                            <p:cond delay="0"/>
                                          </p:stCondLst>
                                        </p:cTn>
                                        <p:tgtEl>
                                          <p:spTgt spid="27676"/>
                                        </p:tgtEl>
                                        <p:attrNameLst>
                                          <p:attrName>style.visibility</p:attrName>
                                        </p:attrNameLst>
                                      </p:cBhvr>
                                      <p:to>
                                        <p:strVal val="visible"/>
                                      </p:to>
                                    </p:set>
                                    <p:animEffect transition="in" filter="diamond(in)">
                                      <p:cBhvr>
                                        <p:cTn id="11" dur="2000"/>
                                        <p:tgtEl>
                                          <p:spTgt spid="27676"/>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0" presetClass="exit" presetSubtype="0" fill="hold" grpId="1" nodeType="clickEffect">
                                  <p:stCondLst>
                                    <p:cond delay="0"/>
                                  </p:stCondLst>
                                  <p:childTnLst>
                                    <p:animEffect transition="out" filter="fade">
                                      <p:cBhvr>
                                        <p:cTn id="15" dur="1000"/>
                                        <p:tgtEl>
                                          <p:spTgt spid="27676"/>
                                        </p:tgtEl>
                                      </p:cBhvr>
                                    </p:animEffect>
                                    <p:set>
                                      <p:cBhvr>
                                        <p:cTn id="16" dur="1" fill="hold">
                                          <p:stCondLst>
                                            <p:cond delay="999"/>
                                          </p:stCondLst>
                                        </p:cTn>
                                        <p:tgtEl>
                                          <p:spTgt spid="27676"/>
                                        </p:tgtEl>
                                        <p:attrNameLst>
                                          <p:attrName>style.visibility</p:attrName>
                                        </p:attrNameLst>
                                      </p:cBhvr>
                                      <p:to>
                                        <p:strVal val="hidden"/>
                                      </p:to>
                                    </p:set>
                                  </p:childTnLst>
                                </p:cTn>
                              </p:par>
                              <p:par>
                                <p:cTn id="17" presetID="10" presetClass="exit" presetSubtype="0" fill="hold" grpId="1" nodeType="withEffect">
                                  <p:stCondLst>
                                    <p:cond delay="0"/>
                                  </p:stCondLst>
                                  <p:childTnLst>
                                    <p:animEffect transition="out" filter="fade">
                                      <p:cBhvr>
                                        <p:cTn id="18" dur="1000"/>
                                        <p:tgtEl>
                                          <p:spTgt spid="27712"/>
                                        </p:tgtEl>
                                      </p:cBhvr>
                                    </p:animEffect>
                                    <p:set>
                                      <p:cBhvr>
                                        <p:cTn id="19" dur="1" fill="hold">
                                          <p:stCondLst>
                                            <p:cond delay="999"/>
                                          </p:stCondLst>
                                        </p:cTn>
                                        <p:tgtEl>
                                          <p:spTgt spid="27712"/>
                                        </p:tgtEl>
                                        <p:attrNameLst>
                                          <p:attrName>style.visibility</p:attrName>
                                        </p:attrNameLst>
                                      </p:cBhvr>
                                      <p:to>
                                        <p:strVal val="hidden"/>
                                      </p:to>
                                    </p:set>
                                  </p:childTnLst>
                                </p:cTn>
                              </p:par>
                              <p:par>
                                <p:cTn id="20" presetID="5" presetClass="entr" presetSubtype="10" fill="hold" grpId="0" nodeType="withEffect">
                                  <p:stCondLst>
                                    <p:cond delay="0"/>
                                  </p:stCondLst>
                                  <p:childTnLst>
                                    <p:set>
                                      <p:cBhvr>
                                        <p:cTn id="21" dur="1" fill="hold">
                                          <p:stCondLst>
                                            <p:cond delay="0"/>
                                          </p:stCondLst>
                                        </p:cTn>
                                        <p:tgtEl>
                                          <p:spTgt spid="27711"/>
                                        </p:tgtEl>
                                        <p:attrNameLst>
                                          <p:attrName>style.visibility</p:attrName>
                                        </p:attrNameLst>
                                      </p:cBhvr>
                                      <p:to>
                                        <p:strVal val="visible"/>
                                      </p:to>
                                    </p:set>
                                    <p:animEffect transition="in" filter="checkerboard(across)">
                                      <p:cBhvr>
                                        <p:cTn id="22" dur="500"/>
                                        <p:tgtEl>
                                          <p:spTgt spid="27711"/>
                                        </p:tgtEl>
                                      </p:cBhvr>
                                    </p:animEffect>
                                  </p:childTnLst>
                                </p:cTn>
                              </p:par>
                            </p:childTnLst>
                          </p:cTn>
                        </p:par>
                        <p:par>
                          <p:cTn id="23" fill="hold" nodeType="afterGroup">
                            <p:stCondLst>
                              <p:cond delay="1000"/>
                            </p:stCondLst>
                            <p:childTnLst>
                              <p:par>
                                <p:cTn id="24" presetID="5" presetClass="entr" presetSubtype="10"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checkerboard(across)">
                                      <p:cBhvr>
                                        <p:cTn id="26" dur="500"/>
                                        <p:tgtEl>
                                          <p:spTgt spid="26"/>
                                        </p:tgtEl>
                                      </p:cBhvr>
                                    </p:animEffect>
                                  </p:childTnLst>
                                </p:cTn>
                              </p:par>
                            </p:childTnLst>
                          </p:cTn>
                        </p:par>
                        <p:par>
                          <p:cTn id="27" fill="hold" nodeType="afterGroup">
                            <p:stCondLst>
                              <p:cond delay="1500"/>
                            </p:stCondLst>
                            <p:childTnLst>
                              <p:par>
                                <p:cTn id="28" presetID="8" presetClass="entr" presetSubtype="16" fill="hold" grpId="0" nodeType="afterEffect">
                                  <p:stCondLst>
                                    <p:cond delay="0"/>
                                  </p:stCondLst>
                                  <p:childTnLst>
                                    <p:set>
                                      <p:cBhvr>
                                        <p:cTn id="29" dur="1" fill="hold">
                                          <p:stCondLst>
                                            <p:cond delay="0"/>
                                          </p:stCondLst>
                                        </p:cTn>
                                        <p:tgtEl>
                                          <p:spTgt spid="27713"/>
                                        </p:tgtEl>
                                        <p:attrNameLst>
                                          <p:attrName>style.visibility</p:attrName>
                                        </p:attrNameLst>
                                      </p:cBhvr>
                                      <p:to>
                                        <p:strVal val="visible"/>
                                      </p:to>
                                    </p:set>
                                    <p:animEffect transition="in" filter="diamond(in)">
                                      <p:cBhvr>
                                        <p:cTn id="30" dur="2000"/>
                                        <p:tgtEl>
                                          <p:spTgt spid="27713"/>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0" presetClass="exit" presetSubtype="0" fill="hold" nodeType="clickEffect">
                                  <p:stCondLst>
                                    <p:cond delay="0"/>
                                  </p:stCondLst>
                                  <p:childTnLst>
                                    <p:animEffect transition="out" filter="fade">
                                      <p:cBhvr>
                                        <p:cTn id="34" dur="1000"/>
                                        <p:tgtEl>
                                          <p:spTgt spid="26"/>
                                        </p:tgtEl>
                                      </p:cBhvr>
                                    </p:animEffect>
                                    <p:set>
                                      <p:cBhvr>
                                        <p:cTn id="35" dur="1" fill="hold">
                                          <p:stCondLst>
                                            <p:cond delay="999"/>
                                          </p:stCondLst>
                                        </p:cTn>
                                        <p:tgtEl>
                                          <p:spTgt spid="26"/>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1000"/>
                                        <p:tgtEl>
                                          <p:spTgt spid="27711"/>
                                        </p:tgtEl>
                                      </p:cBhvr>
                                    </p:animEffect>
                                    <p:set>
                                      <p:cBhvr>
                                        <p:cTn id="38" dur="1" fill="hold">
                                          <p:stCondLst>
                                            <p:cond delay="999"/>
                                          </p:stCondLst>
                                        </p:cTn>
                                        <p:tgtEl>
                                          <p:spTgt spid="27711"/>
                                        </p:tgtEl>
                                        <p:attrNameLst>
                                          <p:attrName>style.visibility</p:attrName>
                                        </p:attrNameLst>
                                      </p:cBhvr>
                                      <p:to>
                                        <p:strVal val="hidden"/>
                                      </p:to>
                                    </p:set>
                                  </p:childTnLst>
                                </p:cTn>
                              </p:par>
                            </p:childTnLst>
                          </p:cTn>
                        </p:par>
                        <p:par>
                          <p:cTn id="39" fill="hold" nodeType="afterGroup">
                            <p:stCondLst>
                              <p:cond delay="1000"/>
                            </p:stCondLst>
                            <p:childTnLst>
                              <p:par>
                                <p:cTn id="40" presetID="10" presetClass="exit" presetSubtype="0" fill="hold" grpId="1" nodeType="afterEffect">
                                  <p:stCondLst>
                                    <p:cond delay="0"/>
                                  </p:stCondLst>
                                  <p:childTnLst>
                                    <p:animEffect transition="out" filter="fade">
                                      <p:cBhvr>
                                        <p:cTn id="41" dur="2000"/>
                                        <p:tgtEl>
                                          <p:spTgt spid="27713"/>
                                        </p:tgtEl>
                                      </p:cBhvr>
                                    </p:animEffect>
                                    <p:set>
                                      <p:cBhvr>
                                        <p:cTn id="42" dur="1" fill="hold">
                                          <p:stCondLst>
                                            <p:cond delay="1999"/>
                                          </p:stCondLst>
                                        </p:cTn>
                                        <p:tgtEl>
                                          <p:spTgt spid="27713"/>
                                        </p:tgtEl>
                                        <p:attrNameLst>
                                          <p:attrName>style.visibility</p:attrName>
                                        </p:attrNameLst>
                                      </p:cBhvr>
                                      <p:to>
                                        <p:strVal val="hidden"/>
                                      </p:to>
                                    </p:set>
                                  </p:childTnLst>
                                </p:cTn>
                              </p:par>
                              <p:par>
                                <p:cTn id="43" presetID="5" presetClass="entr" presetSubtype="10" fill="hold" nodeType="with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checkerboard(across)">
                                      <p:cBhvr>
                                        <p:cTn id="45" dur="500"/>
                                        <p:tgtEl>
                                          <p:spTgt spid="25"/>
                                        </p:tgtEl>
                                      </p:cBhvr>
                                    </p:animEffect>
                                  </p:childTnLst>
                                </p:cTn>
                              </p:par>
                              <p:par>
                                <p:cTn id="46" presetID="5" presetClass="entr" presetSubtype="10" fill="hold" nodeType="with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checkerboard(across)">
                                      <p:cBhvr>
                                        <p:cTn id="48" dur="500"/>
                                        <p:tgtEl>
                                          <p:spTgt spid="27"/>
                                        </p:tgtEl>
                                      </p:cBhvr>
                                    </p:animEffect>
                                  </p:childTnLst>
                                </p:cTn>
                              </p:par>
                            </p:childTnLst>
                          </p:cTn>
                        </p:par>
                        <p:par>
                          <p:cTn id="49" fill="hold" nodeType="afterGroup">
                            <p:stCondLst>
                              <p:cond delay="3000"/>
                            </p:stCondLst>
                            <p:childTnLst>
                              <p:par>
                                <p:cTn id="50" presetID="8" presetClass="entr" presetSubtype="16" fill="hold" grpId="0" nodeType="afterEffect">
                                  <p:stCondLst>
                                    <p:cond delay="0"/>
                                  </p:stCondLst>
                                  <p:childTnLst>
                                    <p:set>
                                      <p:cBhvr>
                                        <p:cTn id="51" dur="1" fill="hold">
                                          <p:stCondLst>
                                            <p:cond delay="0"/>
                                          </p:stCondLst>
                                        </p:cTn>
                                        <p:tgtEl>
                                          <p:spTgt spid="27730"/>
                                        </p:tgtEl>
                                        <p:attrNameLst>
                                          <p:attrName>style.visibility</p:attrName>
                                        </p:attrNameLst>
                                      </p:cBhvr>
                                      <p:to>
                                        <p:strVal val="visible"/>
                                      </p:to>
                                    </p:set>
                                    <p:animEffect transition="in" filter="diamond(in)">
                                      <p:cBhvr>
                                        <p:cTn id="52" dur="2000"/>
                                        <p:tgtEl>
                                          <p:spTgt spid="27730"/>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0" presetClass="path" presetSubtype="0" accel="50000" decel="50000" fill="hold" grpId="0" nodeType="clickEffect">
                                  <p:stCondLst>
                                    <p:cond delay="0"/>
                                  </p:stCondLst>
                                  <p:childTnLst>
                                    <p:animMotion origin="layout" path="M 0 0 L 0.29132 -0.25191 " pathEditMode="relative" ptsTypes="AA">
                                      <p:cBhvr>
                                        <p:cTn id="56" dur="2000" fill="hold"/>
                                        <p:tgtEl>
                                          <p:spTgt spid="27677"/>
                                        </p:tgtEl>
                                        <p:attrNameLst>
                                          <p:attrName>ppt_x</p:attrName>
                                          <p:attrName>ppt_y</p:attrName>
                                        </p:attrNameLst>
                                      </p:cBhvr>
                                    </p:animMotion>
                                  </p:childTnLst>
                                </p:cTn>
                              </p:par>
                              <p:par>
                                <p:cTn id="57" presetID="0" presetClass="path" presetSubtype="0" accel="50000" decel="50000" fill="hold" nodeType="withEffect">
                                  <p:stCondLst>
                                    <p:cond delay="0"/>
                                  </p:stCondLst>
                                  <p:childTnLst>
                                    <p:animMotion origin="layout" path="M 0 0 L 0.29132 -0.25191 " pathEditMode="relative" ptsTypes="AA">
                                      <p:cBhvr>
                                        <p:cTn id="58" dur="2000" fill="hold"/>
                                        <p:tgtEl>
                                          <p:spTgt spid="27"/>
                                        </p:tgtEl>
                                        <p:attrNameLst>
                                          <p:attrName>ppt_x</p:attrName>
                                          <p:attrName>ppt_y</p:attrName>
                                        </p:attrNameLst>
                                      </p:cBhvr>
                                    </p:animMotion>
                                  </p:childTnLst>
                                </p:cTn>
                              </p:par>
                              <p:par>
                                <p:cTn id="59" presetID="0" presetClass="path" presetSubtype="0" accel="50000" decel="50000" fill="hold" grpId="0" nodeType="withEffect">
                                  <p:stCondLst>
                                    <p:cond delay="0"/>
                                  </p:stCondLst>
                                  <p:childTnLst>
                                    <p:animMotion origin="layout" path="M 0 0 L 0.29132 -0.25191 " pathEditMode="relative" ptsTypes="AA">
                                      <p:cBhvr>
                                        <p:cTn id="60" dur="2000" fill="hold"/>
                                        <p:tgtEl>
                                          <p:spTgt spid="27709"/>
                                        </p:tgtEl>
                                        <p:attrNameLst>
                                          <p:attrName>ppt_x</p:attrName>
                                          <p:attrName>ppt_y</p:attrName>
                                        </p:attrNameLst>
                                      </p:cBhvr>
                                    </p:animMotion>
                                  </p:childTnLst>
                                </p:cTn>
                              </p:par>
                              <p:par>
                                <p:cTn id="61" presetID="0" presetClass="path" presetSubtype="0" accel="50000" decel="50000" fill="hold" grpId="0" nodeType="withEffect">
                                  <p:stCondLst>
                                    <p:cond delay="0"/>
                                  </p:stCondLst>
                                  <p:childTnLst>
                                    <p:animMotion origin="layout" path="M 0 0 L 0.29132 -0.25191 " pathEditMode="relative" ptsTypes="AA">
                                      <p:cBhvr>
                                        <p:cTn id="62" dur="2000" fill="hold"/>
                                        <p:tgtEl>
                                          <p:spTgt spid="27710"/>
                                        </p:tgtEl>
                                        <p:attrNameLst>
                                          <p:attrName>ppt_x</p:attrName>
                                          <p:attrName>ppt_y</p:attrName>
                                        </p:attrNameLst>
                                      </p:cBhvr>
                                    </p:animMotion>
                                  </p:childTnLst>
                                </p:cTn>
                              </p:par>
                              <p:par>
                                <p:cTn id="63" presetID="0" presetClass="path" presetSubtype="0" accel="50000" decel="50000" fill="hold" grpId="0" nodeType="withEffect">
                                  <p:stCondLst>
                                    <p:cond delay="0"/>
                                  </p:stCondLst>
                                  <p:childTnLst>
                                    <p:animMotion origin="layout" path="M 0 0 L 0.29132 -0.25191 " pathEditMode="relative" ptsTypes="AA">
                                      <p:cBhvr>
                                        <p:cTn id="64" dur="2000" fill="hold"/>
                                        <p:tgtEl>
                                          <p:spTgt spid="27707"/>
                                        </p:tgtEl>
                                        <p:attrNameLst>
                                          <p:attrName>ppt_x</p:attrName>
                                          <p:attrName>ppt_y</p:attrName>
                                        </p:attrNameLst>
                                      </p:cBhvr>
                                    </p:animMotion>
                                  </p:childTnLst>
                                </p:cTn>
                              </p:par>
                              <p:par>
                                <p:cTn id="65" presetID="0" presetClass="path" presetSubtype="0" accel="50000" decel="50000" fill="hold" grpId="0" nodeType="withEffect">
                                  <p:stCondLst>
                                    <p:cond delay="0"/>
                                  </p:stCondLst>
                                  <p:childTnLst>
                                    <p:animMotion origin="layout" path="M 0 0 L 0.29132 -0.25191 " pathEditMode="relative" ptsTypes="AA">
                                      <p:cBhvr>
                                        <p:cTn id="66" dur="2000" fill="hold"/>
                                        <p:tgtEl>
                                          <p:spTgt spid="27708"/>
                                        </p:tgtEl>
                                        <p:attrNameLst>
                                          <p:attrName>ppt_x</p:attrName>
                                          <p:attrName>ppt_y</p:attrName>
                                        </p:attrNameLst>
                                      </p:cBhvr>
                                    </p:animMotion>
                                  </p:childTnLst>
                                </p:cTn>
                              </p:par>
                              <p:par>
                                <p:cTn id="67" presetID="0" presetClass="path" presetSubtype="0" accel="50000" decel="50000" fill="hold" grpId="0" nodeType="withEffect">
                                  <p:stCondLst>
                                    <p:cond delay="0"/>
                                  </p:stCondLst>
                                  <p:childTnLst>
                                    <p:animMotion origin="layout" path="M 0 0 L 0.29132 -0.25191 " pathEditMode="relative" ptsTypes="AA">
                                      <p:cBhvr>
                                        <p:cTn id="68" dur="2000" fill="hold"/>
                                        <p:tgtEl>
                                          <p:spTgt spid="27706"/>
                                        </p:tgtEl>
                                        <p:attrNameLst>
                                          <p:attrName>ppt_x</p:attrName>
                                          <p:attrName>ppt_y</p:attrName>
                                        </p:attrNameLst>
                                      </p:cBhvr>
                                    </p:animMotion>
                                  </p:childTnLst>
                                </p:cTn>
                              </p:par>
                              <p:par>
                                <p:cTn id="69" presetID="0" presetClass="path" presetSubtype="0" accel="50000" decel="50000" fill="hold" grpId="0" nodeType="withEffect">
                                  <p:stCondLst>
                                    <p:cond delay="0"/>
                                  </p:stCondLst>
                                  <p:childTnLst>
                                    <p:animMotion origin="layout" path="M 0 0 L 0.29132 -0.25191 " pathEditMode="relative" ptsTypes="AA">
                                      <p:cBhvr>
                                        <p:cTn id="70" dur="2000" fill="hold"/>
                                        <p:tgtEl>
                                          <p:spTgt spid="27705"/>
                                        </p:tgtEl>
                                        <p:attrNameLst>
                                          <p:attrName>ppt_x</p:attrName>
                                          <p:attrName>ppt_y</p:attrName>
                                        </p:attrNameLst>
                                      </p:cBhvr>
                                    </p:animMotion>
                                  </p:childTnLst>
                                </p:cTn>
                              </p:par>
                            </p:childTnLst>
                          </p:cTn>
                        </p:par>
                        <p:par>
                          <p:cTn id="71" fill="hold" nodeType="afterGroup">
                            <p:stCondLst>
                              <p:cond delay="2000"/>
                            </p:stCondLst>
                            <p:childTnLst>
                              <p:par>
                                <p:cTn id="72" presetID="10" presetClass="exit" presetSubtype="0" fill="hold" grpId="0" nodeType="afterEffect">
                                  <p:stCondLst>
                                    <p:cond delay="0"/>
                                  </p:stCondLst>
                                  <p:childTnLst>
                                    <p:animEffect transition="out" filter="fade">
                                      <p:cBhvr>
                                        <p:cTn id="73" dur="1000"/>
                                        <p:tgtEl>
                                          <p:spTgt spid="27674"/>
                                        </p:tgtEl>
                                      </p:cBhvr>
                                    </p:animEffect>
                                    <p:set>
                                      <p:cBhvr>
                                        <p:cTn id="74" dur="1" fill="hold">
                                          <p:stCondLst>
                                            <p:cond delay="999"/>
                                          </p:stCondLst>
                                        </p:cTn>
                                        <p:tgtEl>
                                          <p:spTgt spid="27674"/>
                                        </p:tgtEl>
                                        <p:attrNameLst>
                                          <p:attrName>style.visibility</p:attrName>
                                        </p:attrNameLst>
                                      </p:cBhvr>
                                      <p:to>
                                        <p:strVal val="hidden"/>
                                      </p:to>
                                    </p:set>
                                  </p:childTnLst>
                                </p:cTn>
                              </p:par>
                              <p:par>
                                <p:cTn id="75" presetID="10" presetClass="exit" presetSubtype="0" fill="hold" grpId="0" nodeType="withEffect">
                                  <p:stCondLst>
                                    <p:cond delay="0"/>
                                  </p:stCondLst>
                                  <p:childTnLst>
                                    <p:animEffect transition="out" filter="fade">
                                      <p:cBhvr>
                                        <p:cTn id="76" dur="1000"/>
                                        <p:tgtEl>
                                          <p:spTgt spid="27704"/>
                                        </p:tgtEl>
                                      </p:cBhvr>
                                    </p:animEffect>
                                    <p:set>
                                      <p:cBhvr>
                                        <p:cTn id="77" dur="1" fill="hold">
                                          <p:stCondLst>
                                            <p:cond delay="999"/>
                                          </p:stCondLst>
                                        </p:cTn>
                                        <p:tgtEl>
                                          <p:spTgt spid="27704"/>
                                        </p:tgtEl>
                                        <p:attrNameLst>
                                          <p:attrName>style.visibility</p:attrName>
                                        </p:attrNameLst>
                                      </p:cBhvr>
                                      <p:to>
                                        <p:strVal val="hidden"/>
                                      </p:to>
                                    </p:set>
                                  </p:childTnLst>
                                </p:cTn>
                              </p:par>
                            </p:childTnLst>
                          </p:cTn>
                        </p:par>
                        <p:par>
                          <p:cTn id="78" fill="hold" nodeType="afterGroup">
                            <p:stCondLst>
                              <p:cond delay="3000"/>
                            </p:stCondLst>
                            <p:childTnLst>
                              <p:par>
                                <p:cTn id="79" presetID="5" presetClass="entr" presetSubtype="10" fill="hold" grpId="0" nodeType="afterEffect">
                                  <p:stCondLst>
                                    <p:cond delay="0"/>
                                  </p:stCondLst>
                                  <p:childTnLst>
                                    <p:set>
                                      <p:cBhvr>
                                        <p:cTn id="80" dur="1" fill="hold">
                                          <p:stCondLst>
                                            <p:cond delay="0"/>
                                          </p:stCondLst>
                                        </p:cTn>
                                        <p:tgtEl>
                                          <p:spTgt spid="27729"/>
                                        </p:tgtEl>
                                        <p:attrNameLst>
                                          <p:attrName>style.visibility</p:attrName>
                                        </p:attrNameLst>
                                      </p:cBhvr>
                                      <p:to>
                                        <p:strVal val="visible"/>
                                      </p:to>
                                    </p:set>
                                    <p:animEffect transition="in" filter="checkerboard(across)">
                                      <p:cBhvr>
                                        <p:cTn id="81" dur="500"/>
                                        <p:tgtEl>
                                          <p:spTgt spid="27729"/>
                                        </p:tgtEl>
                                      </p:cBhvr>
                                    </p:animEffect>
                                  </p:childTnLst>
                                </p:cTn>
                              </p:par>
                            </p:childTnLst>
                          </p:cTn>
                        </p:par>
                        <p:par>
                          <p:cTn id="82" fill="hold" nodeType="afterGroup">
                            <p:stCondLst>
                              <p:cond delay="3500"/>
                            </p:stCondLst>
                            <p:childTnLst>
                              <p:par>
                                <p:cTn id="83" presetID="10" presetClass="exit" presetSubtype="0" fill="hold" grpId="0" nodeType="afterEffect">
                                  <p:stCondLst>
                                    <p:cond delay="0"/>
                                  </p:stCondLst>
                                  <p:childTnLst>
                                    <p:animEffect transition="out" filter="fade">
                                      <p:cBhvr>
                                        <p:cTn id="84" dur="1000"/>
                                        <p:tgtEl>
                                          <p:spTgt spid="27727"/>
                                        </p:tgtEl>
                                      </p:cBhvr>
                                    </p:animEffect>
                                    <p:set>
                                      <p:cBhvr>
                                        <p:cTn id="85" dur="1" fill="hold">
                                          <p:stCondLst>
                                            <p:cond delay="999"/>
                                          </p:stCondLst>
                                        </p:cTn>
                                        <p:tgtEl>
                                          <p:spTgt spid="27727"/>
                                        </p:tgtEl>
                                        <p:attrNameLst>
                                          <p:attrName>style.visibility</p:attrName>
                                        </p:attrNameLst>
                                      </p:cBhvr>
                                      <p:to>
                                        <p:strVal val="hidden"/>
                                      </p:to>
                                    </p:set>
                                  </p:childTnLst>
                                </p:cTn>
                              </p:par>
                              <p:par>
                                <p:cTn id="86" presetID="8" presetClass="entr" presetSubtype="16" fill="hold" grpId="0" nodeType="withEffect">
                                  <p:stCondLst>
                                    <p:cond delay="0"/>
                                  </p:stCondLst>
                                  <p:childTnLst>
                                    <p:set>
                                      <p:cBhvr>
                                        <p:cTn id="87" dur="1" fill="hold">
                                          <p:stCondLst>
                                            <p:cond delay="0"/>
                                          </p:stCondLst>
                                        </p:cTn>
                                        <p:tgtEl>
                                          <p:spTgt spid="27728"/>
                                        </p:tgtEl>
                                        <p:attrNameLst>
                                          <p:attrName>style.visibility</p:attrName>
                                        </p:attrNameLst>
                                      </p:cBhvr>
                                      <p:to>
                                        <p:strVal val="visible"/>
                                      </p:to>
                                    </p:set>
                                    <p:animEffect transition="in" filter="diamond(in)">
                                      <p:cBhvr>
                                        <p:cTn id="88" dur="2000"/>
                                        <p:tgtEl>
                                          <p:spTgt spid="27728"/>
                                        </p:tgtEl>
                                      </p:cBhvr>
                                    </p:animEffect>
                                  </p:childTnLst>
                                </p:cTn>
                              </p:par>
                            </p:childTnLst>
                          </p:cTn>
                        </p:par>
                        <p:par>
                          <p:cTn id="89" fill="hold" nodeType="afterGroup">
                            <p:stCondLst>
                              <p:cond delay="5500"/>
                            </p:stCondLst>
                            <p:childTnLst>
                              <p:par>
                                <p:cTn id="90" presetID="10" presetClass="exit" presetSubtype="0" fill="hold" grpId="1" nodeType="afterEffect">
                                  <p:stCondLst>
                                    <p:cond delay="0"/>
                                  </p:stCondLst>
                                  <p:childTnLst>
                                    <p:animEffect transition="out" filter="fade">
                                      <p:cBhvr>
                                        <p:cTn id="91" dur="2000"/>
                                        <p:tgtEl>
                                          <p:spTgt spid="27677"/>
                                        </p:tgtEl>
                                      </p:cBhvr>
                                    </p:animEffect>
                                    <p:set>
                                      <p:cBhvr>
                                        <p:cTn id="92" dur="1" fill="hold">
                                          <p:stCondLst>
                                            <p:cond delay="1999"/>
                                          </p:stCondLst>
                                        </p:cTn>
                                        <p:tgtEl>
                                          <p:spTgt spid="27677"/>
                                        </p:tgtEl>
                                        <p:attrNameLst>
                                          <p:attrName>style.visibility</p:attrName>
                                        </p:attrNameLst>
                                      </p:cBhvr>
                                      <p:to>
                                        <p:strVal val="hidden"/>
                                      </p:to>
                                    </p:set>
                                  </p:childTnLst>
                                </p:cTn>
                              </p:par>
                              <p:par>
                                <p:cTn id="93" presetID="10" presetClass="exit" presetSubtype="0" fill="hold" nodeType="withEffect">
                                  <p:stCondLst>
                                    <p:cond delay="0"/>
                                  </p:stCondLst>
                                  <p:childTnLst>
                                    <p:animEffect transition="out" filter="fade">
                                      <p:cBhvr>
                                        <p:cTn id="94" dur="2000"/>
                                        <p:tgtEl>
                                          <p:spTgt spid="27"/>
                                        </p:tgtEl>
                                      </p:cBhvr>
                                    </p:animEffect>
                                    <p:set>
                                      <p:cBhvr>
                                        <p:cTn id="95" dur="1" fill="hold">
                                          <p:stCondLst>
                                            <p:cond delay="1999"/>
                                          </p:stCondLst>
                                        </p:cTn>
                                        <p:tgtEl>
                                          <p:spTgt spid="27"/>
                                        </p:tgtEl>
                                        <p:attrNameLst>
                                          <p:attrName>style.visibility</p:attrName>
                                        </p:attrNameLst>
                                      </p:cBhvr>
                                      <p:to>
                                        <p:strVal val="hidden"/>
                                      </p:to>
                                    </p:set>
                                  </p:childTnLst>
                                </p:cTn>
                              </p:par>
                              <p:par>
                                <p:cTn id="96" presetID="10" presetClass="exit" presetSubtype="0" fill="hold" grpId="1" nodeType="withEffect">
                                  <p:stCondLst>
                                    <p:cond delay="0"/>
                                  </p:stCondLst>
                                  <p:childTnLst>
                                    <p:animEffect transition="out" filter="fade">
                                      <p:cBhvr>
                                        <p:cTn id="97" dur="2000"/>
                                        <p:tgtEl>
                                          <p:spTgt spid="27709"/>
                                        </p:tgtEl>
                                      </p:cBhvr>
                                    </p:animEffect>
                                    <p:set>
                                      <p:cBhvr>
                                        <p:cTn id="98" dur="1" fill="hold">
                                          <p:stCondLst>
                                            <p:cond delay="1999"/>
                                          </p:stCondLst>
                                        </p:cTn>
                                        <p:tgtEl>
                                          <p:spTgt spid="27709"/>
                                        </p:tgtEl>
                                        <p:attrNameLst>
                                          <p:attrName>style.visibility</p:attrName>
                                        </p:attrNameLst>
                                      </p:cBhvr>
                                      <p:to>
                                        <p:strVal val="hidden"/>
                                      </p:to>
                                    </p:set>
                                  </p:childTnLst>
                                </p:cTn>
                              </p:par>
                              <p:par>
                                <p:cTn id="99" presetID="10" presetClass="exit" presetSubtype="0" fill="hold" grpId="1" nodeType="withEffect">
                                  <p:stCondLst>
                                    <p:cond delay="0"/>
                                  </p:stCondLst>
                                  <p:childTnLst>
                                    <p:animEffect transition="out" filter="fade">
                                      <p:cBhvr>
                                        <p:cTn id="100" dur="2000"/>
                                        <p:tgtEl>
                                          <p:spTgt spid="27710"/>
                                        </p:tgtEl>
                                      </p:cBhvr>
                                    </p:animEffect>
                                    <p:set>
                                      <p:cBhvr>
                                        <p:cTn id="101" dur="1" fill="hold">
                                          <p:stCondLst>
                                            <p:cond delay="1999"/>
                                          </p:stCondLst>
                                        </p:cTn>
                                        <p:tgtEl>
                                          <p:spTgt spid="27710"/>
                                        </p:tgtEl>
                                        <p:attrNameLst>
                                          <p:attrName>style.visibility</p:attrName>
                                        </p:attrNameLst>
                                      </p:cBhvr>
                                      <p:to>
                                        <p:strVal val="hidden"/>
                                      </p:to>
                                    </p:set>
                                  </p:childTnLst>
                                </p:cTn>
                              </p:par>
                              <p:par>
                                <p:cTn id="102" presetID="10" presetClass="exit" presetSubtype="0" fill="hold" grpId="1" nodeType="withEffect">
                                  <p:stCondLst>
                                    <p:cond delay="0"/>
                                  </p:stCondLst>
                                  <p:childTnLst>
                                    <p:animEffect transition="out" filter="fade">
                                      <p:cBhvr>
                                        <p:cTn id="103" dur="2000"/>
                                        <p:tgtEl>
                                          <p:spTgt spid="27707"/>
                                        </p:tgtEl>
                                      </p:cBhvr>
                                    </p:animEffect>
                                    <p:set>
                                      <p:cBhvr>
                                        <p:cTn id="104" dur="1" fill="hold">
                                          <p:stCondLst>
                                            <p:cond delay="1999"/>
                                          </p:stCondLst>
                                        </p:cTn>
                                        <p:tgtEl>
                                          <p:spTgt spid="27707"/>
                                        </p:tgtEl>
                                        <p:attrNameLst>
                                          <p:attrName>style.visibility</p:attrName>
                                        </p:attrNameLst>
                                      </p:cBhvr>
                                      <p:to>
                                        <p:strVal val="hidden"/>
                                      </p:to>
                                    </p:set>
                                  </p:childTnLst>
                                </p:cTn>
                              </p:par>
                              <p:par>
                                <p:cTn id="105" presetID="10" presetClass="exit" presetSubtype="0" fill="hold" grpId="1" nodeType="withEffect">
                                  <p:stCondLst>
                                    <p:cond delay="0"/>
                                  </p:stCondLst>
                                  <p:childTnLst>
                                    <p:animEffect transition="out" filter="fade">
                                      <p:cBhvr>
                                        <p:cTn id="106" dur="2000"/>
                                        <p:tgtEl>
                                          <p:spTgt spid="27708"/>
                                        </p:tgtEl>
                                      </p:cBhvr>
                                    </p:animEffect>
                                    <p:set>
                                      <p:cBhvr>
                                        <p:cTn id="107" dur="1" fill="hold">
                                          <p:stCondLst>
                                            <p:cond delay="1999"/>
                                          </p:stCondLst>
                                        </p:cTn>
                                        <p:tgtEl>
                                          <p:spTgt spid="27708"/>
                                        </p:tgtEl>
                                        <p:attrNameLst>
                                          <p:attrName>style.visibility</p:attrName>
                                        </p:attrNameLst>
                                      </p:cBhvr>
                                      <p:to>
                                        <p:strVal val="hidden"/>
                                      </p:to>
                                    </p:set>
                                  </p:childTnLst>
                                </p:cTn>
                              </p:par>
                              <p:par>
                                <p:cTn id="108" presetID="10" presetClass="exit" presetSubtype="0" fill="hold" grpId="1" nodeType="withEffect">
                                  <p:stCondLst>
                                    <p:cond delay="0"/>
                                  </p:stCondLst>
                                  <p:childTnLst>
                                    <p:animEffect transition="out" filter="fade">
                                      <p:cBhvr>
                                        <p:cTn id="109" dur="2000"/>
                                        <p:tgtEl>
                                          <p:spTgt spid="27706"/>
                                        </p:tgtEl>
                                      </p:cBhvr>
                                    </p:animEffect>
                                    <p:set>
                                      <p:cBhvr>
                                        <p:cTn id="110" dur="1" fill="hold">
                                          <p:stCondLst>
                                            <p:cond delay="1999"/>
                                          </p:stCondLst>
                                        </p:cTn>
                                        <p:tgtEl>
                                          <p:spTgt spid="27706"/>
                                        </p:tgtEl>
                                        <p:attrNameLst>
                                          <p:attrName>style.visibility</p:attrName>
                                        </p:attrNameLst>
                                      </p:cBhvr>
                                      <p:to>
                                        <p:strVal val="hidden"/>
                                      </p:to>
                                    </p:set>
                                  </p:childTnLst>
                                </p:cTn>
                              </p:par>
                              <p:par>
                                <p:cTn id="111" presetID="10" presetClass="exit" presetSubtype="0" fill="hold" grpId="1" nodeType="withEffect">
                                  <p:stCondLst>
                                    <p:cond delay="0"/>
                                  </p:stCondLst>
                                  <p:childTnLst>
                                    <p:animEffect transition="out" filter="fade">
                                      <p:cBhvr>
                                        <p:cTn id="112" dur="2000"/>
                                        <p:tgtEl>
                                          <p:spTgt spid="27705"/>
                                        </p:tgtEl>
                                      </p:cBhvr>
                                    </p:animEffect>
                                    <p:set>
                                      <p:cBhvr>
                                        <p:cTn id="113" dur="1" fill="hold">
                                          <p:stCondLst>
                                            <p:cond delay="1999"/>
                                          </p:stCondLst>
                                        </p:cTn>
                                        <p:tgtEl>
                                          <p:spTgt spid="27705"/>
                                        </p:tgtEl>
                                        <p:attrNameLst>
                                          <p:attrName>style.visibility</p:attrName>
                                        </p:attrNameLst>
                                      </p:cBhvr>
                                      <p:to>
                                        <p:strVal val="hidden"/>
                                      </p:to>
                                    </p:set>
                                  </p:childTnLst>
                                </p:cTn>
                              </p:par>
                            </p:childTnLst>
                          </p:cTn>
                        </p:par>
                      </p:childTnLst>
                    </p:cTn>
                  </p:par>
                  <p:par>
                    <p:cTn id="114" fill="hold" nodeType="clickPar">
                      <p:stCondLst>
                        <p:cond delay="indefinite"/>
                      </p:stCondLst>
                      <p:childTnLst>
                        <p:par>
                          <p:cTn id="115" fill="hold" nodeType="withGroup">
                            <p:stCondLst>
                              <p:cond delay="0"/>
                            </p:stCondLst>
                            <p:childTnLst>
                              <p:par>
                                <p:cTn id="116" presetID="10" presetClass="exit" presetSubtype="0" fill="hold" nodeType="clickEffect">
                                  <p:stCondLst>
                                    <p:cond delay="0"/>
                                  </p:stCondLst>
                                  <p:childTnLst>
                                    <p:animEffect transition="out" filter="fade">
                                      <p:cBhvr>
                                        <p:cTn id="117" dur="2000"/>
                                        <p:tgtEl>
                                          <p:spTgt spid="27714">
                                            <p:txEl>
                                              <p:pRg st="0" end="0"/>
                                            </p:txEl>
                                          </p:spTgt>
                                        </p:tgtEl>
                                      </p:cBhvr>
                                    </p:animEffect>
                                    <p:set>
                                      <p:cBhvr>
                                        <p:cTn id="118" dur="1" fill="hold">
                                          <p:stCondLst>
                                            <p:cond delay="1999"/>
                                          </p:stCondLst>
                                        </p:cTn>
                                        <p:tgtEl>
                                          <p:spTgt spid="27714">
                                            <p:txEl>
                                              <p:pRg st="0" end="0"/>
                                            </p:txEl>
                                          </p:spTgt>
                                        </p:tgtEl>
                                        <p:attrNameLst>
                                          <p:attrName>style.visibility</p:attrName>
                                        </p:attrNameLst>
                                      </p:cBhvr>
                                      <p:to>
                                        <p:strVal val="hidden"/>
                                      </p:to>
                                    </p:set>
                                  </p:childTnLst>
                                </p:cTn>
                              </p:par>
                              <p:par>
                                <p:cTn id="119" presetID="8" presetClass="entr" presetSubtype="16" fill="hold" grpId="0" nodeType="withEffect">
                                  <p:stCondLst>
                                    <p:cond delay="0"/>
                                  </p:stCondLst>
                                  <p:childTnLst>
                                    <p:set>
                                      <p:cBhvr>
                                        <p:cTn id="120" dur="1" fill="hold">
                                          <p:stCondLst>
                                            <p:cond delay="0"/>
                                          </p:stCondLst>
                                        </p:cTn>
                                        <p:tgtEl>
                                          <p:spTgt spid="27726"/>
                                        </p:tgtEl>
                                        <p:attrNameLst>
                                          <p:attrName>style.visibility</p:attrName>
                                        </p:attrNameLst>
                                      </p:cBhvr>
                                      <p:to>
                                        <p:strVal val="visible"/>
                                      </p:to>
                                    </p:set>
                                    <p:animEffect transition="in" filter="diamond(in)">
                                      <p:cBhvr>
                                        <p:cTn id="121" dur="2000"/>
                                        <p:tgtEl>
                                          <p:spTgt spid="277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74" grpId="0" animBg="1"/>
      <p:bldP spid="27676" grpId="0"/>
      <p:bldP spid="27676" grpId="1"/>
      <p:bldP spid="27677" grpId="0" animBg="1"/>
      <p:bldP spid="27677" grpId="1" animBg="1"/>
      <p:bldP spid="27704" grpId="0" animBg="1"/>
      <p:bldP spid="27705" grpId="0" animBg="1"/>
      <p:bldP spid="27705" grpId="1" animBg="1"/>
      <p:bldP spid="27706" grpId="0" animBg="1"/>
      <p:bldP spid="27706" grpId="1" animBg="1"/>
      <p:bldP spid="27707" grpId="0" animBg="1"/>
      <p:bldP spid="27707" grpId="1" animBg="1"/>
      <p:bldP spid="27708" grpId="0" animBg="1"/>
      <p:bldP spid="27708" grpId="1" animBg="1"/>
      <p:bldP spid="27709" grpId="0"/>
      <p:bldP spid="27709" grpId="1"/>
      <p:bldP spid="27710" grpId="0"/>
      <p:bldP spid="27710" grpId="1"/>
      <p:bldP spid="27711" grpId="0" animBg="1"/>
      <p:bldP spid="27711" grpId="1" animBg="1"/>
      <p:bldP spid="27712" grpId="0" animBg="1"/>
      <p:bldP spid="27712" grpId="1" animBg="1"/>
      <p:bldP spid="27713" grpId="0"/>
      <p:bldP spid="27713" grpId="1"/>
      <p:bldP spid="27726" grpId="0"/>
      <p:bldP spid="27727" grpId="0"/>
      <p:bldP spid="27728" grpId="0"/>
      <p:bldP spid="27729" grpId="0" animBg="1"/>
      <p:bldP spid="2773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p:txBody>
          <a:bodyPr/>
          <a:lstStyle/>
          <a:p>
            <a:pPr eaLnBrk="1" hangingPunct="1"/>
            <a:r>
              <a:rPr lang="zh-TW" altLang="en-US" smtClean="0"/>
              <a:t>未撮合，市場無委託單</a:t>
            </a:r>
          </a:p>
        </p:txBody>
      </p:sp>
      <p:grpSp>
        <p:nvGrpSpPr>
          <p:cNvPr id="2" name="Group 3"/>
          <p:cNvGrpSpPr>
            <a:grpSpLocks/>
          </p:cNvGrpSpPr>
          <p:nvPr/>
        </p:nvGrpSpPr>
        <p:grpSpPr bwMode="auto">
          <a:xfrm>
            <a:off x="1979613" y="3068638"/>
            <a:ext cx="1177925" cy="1979612"/>
            <a:chOff x="385" y="1117"/>
            <a:chExt cx="742" cy="1247"/>
          </a:xfrm>
        </p:grpSpPr>
        <p:sp>
          <p:nvSpPr>
            <p:cNvPr id="28748" name="Text Box 4"/>
            <p:cNvSpPr txBox="1">
              <a:spLocks noChangeArrowheads="1"/>
            </p:cNvSpPr>
            <p:nvPr/>
          </p:nvSpPr>
          <p:spPr bwMode="auto">
            <a:xfrm>
              <a:off x="385" y="1117"/>
              <a:ext cx="742" cy="249"/>
            </a:xfrm>
            <a:prstGeom prst="rect">
              <a:avLst/>
            </a:prstGeom>
            <a:noFill/>
            <a:ln w="28575">
              <a:solidFill>
                <a:schemeClr val="tx1"/>
              </a:solidFill>
              <a:miter lim="800000"/>
              <a:headEnd/>
              <a:tailEnd/>
            </a:ln>
          </p:spPr>
          <p:txBody>
            <a:bodyPr wrap="none">
              <a:spAutoFit/>
            </a:bodyPr>
            <a:lstStyle/>
            <a:p>
              <a:pPr algn="l"/>
              <a:r>
                <a:rPr lang="en-US" altLang="zh-TW"/>
                <a:t>5600 Buy</a:t>
              </a:r>
            </a:p>
          </p:txBody>
        </p:sp>
        <p:sp>
          <p:nvSpPr>
            <p:cNvPr id="28749" name="Text Box 5"/>
            <p:cNvSpPr txBox="1">
              <a:spLocks noChangeArrowheads="1"/>
            </p:cNvSpPr>
            <p:nvPr/>
          </p:nvSpPr>
          <p:spPr bwMode="auto">
            <a:xfrm>
              <a:off x="385" y="1367"/>
              <a:ext cx="742" cy="249"/>
            </a:xfrm>
            <a:prstGeom prst="rect">
              <a:avLst/>
            </a:prstGeom>
            <a:noFill/>
            <a:ln w="28575">
              <a:solidFill>
                <a:schemeClr val="tx1"/>
              </a:solidFill>
              <a:miter lim="800000"/>
              <a:headEnd/>
              <a:tailEnd/>
            </a:ln>
          </p:spPr>
          <p:txBody>
            <a:bodyPr wrap="none">
              <a:spAutoFit/>
            </a:bodyPr>
            <a:lstStyle/>
            <a:p>
              <a:pPr algn="l"/>
              <a:r>
                <a:rPr lang="en-US" altLang="zh-TW"/>
                <a:t>5700 Buy</a:t>
              </a:r>
            </a:p>
          </p:txBody>
        </p:sp>
        <p:sp>
          <p:nvSpPr>
            <p:cNvPr id="28750" name="Text Box 6"/>
            <p:cNvSpPr txBox="1">
              <a:spLocks noChangeArrowheads="1"/>
            </p:cNvSpPr>
            <p:nvPr/>
          </p:nvSpPr>
          <p:spPr bwMode="auto">
            <a:xfrm>
              <a:off x="385" y="1616"/>
              <a:ext cx="742" cy="249"/>
            </a:xfrm>
            <a:prstGeom prst="rect">
              <a:avLst/>
            </a:prstGeom>
            <a:noFill/>
            <a:ln w="28575">
              <a:solidFill>
                <a:schemeClr val="tx1"/>
              </a:solidFill>
              <a:miter lim="800000"/>
              <a:headEnd/>
              <a:tailEnd/>
            </a:ln>
          </p:spPr>
          <p:txBody>
            <a:bodyPr wrap="none">
              <a:spAutoFit/>
            </a:bodyPr>
            <a:lstStyle/>
            <a:p>
              <a:pPr algn="l"/>
              <a:r>
                <a:rPr lang="en-US" altLang="zh-TW"/>
                <a:t>5800 Buy</a:t>
              </a:r>
            </a:p>
          </p:txBody>
        </p:sp>
        <p:sp>
          <p:nvSpPr>
            <p:cNvPr id="28751" name="Text Box 7"/>
            <p:cNvSpPr txBox="1">
              <a:spLocks noChangeArrowheads="1"/>
            </p:cNvSpPr>
            <p:nvPr/>
          </p:nvSpPr>
          <p:spPr bwMode="auto">
            <a:xfrm>
              <a:off x="385" y="1866"/>
              <a:ext cx="742" cy="249"/>
            </a:xfrm>
            <a:prstGeom prst="rect">
              <a:avLst/>
            </a:prstGeom>
            <a:noFill/>
            <a:ln w="28575">
              <a:solidFill>
                <a:schemeClr val="tx1"/>
              </a:solidFill>
              <a:miter lim="800000"/>
              <a:headEnd/>
              <a:tailEnd/>
            </a:ln>
          </p:spPr>
          <p:txBody>
            <a:bodyPr wrap="none">
              <a:spAutoFit/>
            </a:bodyPr>
            <a:lstStyle/>
            <a:p>
              <a:pPr algn="l"/>
              <a:r>
                <a:rPr lang="en-US" altLang="zh-TW"/>
                <a:t>5900 Buy</a:t>
              </a:r>
            </a:p>
          </p:txBody>
        </p:sp>
        <p:sp>
          <p:nvSpPr>
            <p:cNvPr id="28752" name="Text Box 8"/>
            <p:cNvSpPr txBox="1">
              <a:spLocks noChangeArrowheads="1"/>
            </p:cNvSpPr>
            <p:nvPr/>
          </p:nvSpPr>
          <p:spPr bwMode="auto">
            <a:xfrm>
              <a:off x="385" y="2115"/>
              <a:ext cx="742" cy="249"/>
            </a:xfrm>
            <a:prstGeom prst="rect">
              <a:avLst/>
            </a:prstGeom>
            <a:noFill/>
            <a:ln w="28575">
              <a:solidFill>
                <a:schemeClr val="tx1"/>
              </a:solidFill>
              <a:miter lim="800000"/>
              <a:headEnd/>
              <a:tailEnd/>
            </a:ln>
          </p:spPr>
          <p:txBody>
            <a:bodyPr wrap="none">
              <a:spAutoFit/>
            </a:bodyPr>
            <a:lstStyle/>
            <a:p>
              <a:pPr algn="l"/>
              <a:r>
                <a:rPr lang="en-US" altLang="zh-TW"/>
                <a:t>6000 Buy</a:t>
              </a:r>
            </a:p>
          </p:txBody>
        </p:sp>
      </p:grpSp>
      <p:grpSp>
        <p:nvGrpSpPr>
          <p:cNvPr id="3" name="Group 9"/>
          <p:cNvGrpSpPr>
            <a:grpSpLocks/>
          </p:cNvGrpSpPr>
          <p:nvPr/>
        </p:nvGrpSpPr>
        <p:grpSpPr bwMode="auto">
          <a:xfrm>
            <a:off x="5194300" y="3068638"/>
            <a:ext cx="1165225" cy="1979612"/>
            <a:chOff x="385" y="1117"/>
            <a:chExt cx="734" cy="1247"/>
          </a:xfrm>
        </p:grpSpPr>
        <p:sp>
          <p:nvSpPr>
            <p:cNvPr id="28743" name="Text Box 10"/>
            <p:cNvSpPr txBox="1">
              <a:spLocks noChangeArrowheads="1"/>
            </p:cNvSpPr>
            <p:nvPr/>
          </p:nvSpPr>
          <p:spPr bwMode="auto">
            <a:xfrm>
              <a:off x="385" y="1117"/>
              <a:ext cx="734" cy="249"/>
            </a:xfrm>
            <a:prstGeom prst="rect">
              <a:avLst/>
            </a:prstGeom>
            <a:noFill/>
            <a:ln w="28575">
              <a:solidFill>
                <a:schemeClr val="tx1"/>
              </a:solidFill>
              <a:miter lim="800000"/>
              <a:headEnd/>
              <a:tailEnd/>
            </a:ln>
          </p:spPr>
          <p:txBody>
            <a:bodyPr wrap="none">
              <a:spAutoFit/>
            </a:bodyPr>
            <a:lstStyle/>
            <a:p>
              <a:pPr algn="l"/>
              <a:r>
                <a:rPr lang="en-US" altLang="zh-TW"/>
                <a:t>5600 Sell</a:t>
              </a:r>
            </a:p>
          </p:txBody>
        </p:sp>
        <p:sp>
          <p:nvSpPr>
            <p:cNvPr id="28744" name="Text Box 11"/>
            <p:cNvSpPr txBox="1">
              <a:spLocks noChangeArrowheads="1"/>
            </p:cNvSpPr>
            <p:nvPr/>
          </p:nvSpPr>
          <p:spPr bwMode="auto">
            <a:xfrm>
              <a:off x="385" y="1367"/>
              <a:ext cx="734" cy="249"/>
            </a:xfrm>
            <a:prstGeom prst="rect">
              <a:avLst/>
            </a:prstGeom>
            <a:noFill/>
            <a:ln w="28575">
              <a:solidFill>
                <a:schemeClr val="tx1"/>
              </a:solidFill>
              <a:miter lim="800000"/>
              <a:headEnd/>
              <a:tailEnd/>
            </a:ln>
          </p:spPr>
          <p:txBody>
            <a:bodyPr wrap="none">
              <a:spAutoFit/>
            </a:bodyPr>
            <a:lstStyle/>
            <a:p>
              <a:pPr algn="l"/>
              <a:r>
                <a:rPr lang="en-US" altLang="zh-TW"/>
                <a:t>5700 Sell</a:t>
              </a:r>
            </a:p>
          </p:txBody>
        </p:sp>
        <p:sp>
          <p:nvSpPr>
            <p:cNvPr id="28745" name="Text Box 12"/>
            <p:cNvSpPr txBox="1">
              <a:spLocks noChangeArrowheads="1"/>
            </p:cNvSpPr>
            <p:nvPr/>
          </p:nvSpPr>
          <p:spPr bwMode="auto">
            <a:xfrm>
              <a:off x="385" y="1616"/>
              <a:ext cx="734" cy="249"/>
            </a:xfrm>
            <a:prstGeom prst="rect">
              <a:avLst/>
            </a:prstGeom>
            <a:noFill/>
            <a:ln w="28575">
              <a:solidFill>
                <a:schemeClr val="tx1"/>
              </a:solidFill>
              <a:miter lim="800000"/>
              <a:headEnd/>
              <a:tailEnd/>
            </a:ln>
          </p:spPr>
          <p:txBody>
            <a:bodyPr wrap="none">
              <a:spAutoFit/>
            </a:bodyPr>
            <a:lstStyle/>
            <a:p>
              <a:pPr algn="l"/>
              <a:r>
                <a:rPr lang="en-US" altLang="zh-TW"/>
                <a:t>5800 Sell</a:t>
              </a:r>
            </a:p>
          </p:txBody>
        </p:sp>
        <p:sp>
          <p:nvSpPr>
            <p:cNvPr id="28746" name="Text Box 13"/>
            <p:cNvSpPr txBox="1">
              <a:spLocks noChangeArrowheads="1"/>
            </p:cNvSpPr>
            <p:nvPr/>
          </p:nvSpPr>
          <p:spPr bwMode="auto">
            <a:xfrm>
              <a:off x="385" y="1866"/>
              <a:ext cx="734" cy="249"/>
            </a:xfrm>
            <a:prstGeom prst="rect">
              <a:avLst/>
            </a:prstGeom>
            <a:noFill/>
            <a:ln w="28575">
              <a:solidFill>
                <a:schemeClr val="tx1"/>
              </a:solidFill>
              <a:miter lim="800000"/>
              <a:headEnd/>
              <a:tailEnd/>
            </a:ln>
          </p:spPr>
          <p:txBody>
            <a:bodyPr wrap="none">
              <a:spAutoFit/>
            </a:bodyPr>
            <a:lstStyle/>
            <a:p>
              <a:pPr algn="l"/>
              <a:r>
                <a:rPr lang="en-US" altLang="zh-TW"/>
                <a:t>5900 Sell</a:t>
              </a:r>
            </a:p>
          </p:txBody>
        </p:sp>
        <p:sp>
          <p:nvSpPr>
            <p:cNvPr id="28747" name="Text Box 14"/>
            <p:cNvSpPr txBox="1">
              <a:spLocks noChangeArrowheads="1"/>
            </p:cNvSpPr>
            <p:nvPr/>
          </p:nvSpPr>
          <p:spPr bwMode="auto">
            <a:xfrm>
              <a:off x="385" y="2115"/>
              <a:ext cx="734" cy="249"/>
            </a:xfrm>
            <a:prstGeom prst="rect">
              <a:avLst/>
            </a:prstGeom>
            <a:noFill/>
            <a:ln w="28575">
              <a:solidFill>
                <a:schemeClr val="tx1"/>
              </a:solidFill>
              <a:miter lim="800000"/>
              <a:headEnd/>
              <a:tailEnd/>
            </a:ln>
          </p:spPr>
          <p:txBody>
            <a:bodyPr wrap="none">
              <a:spAutoFit/>
            </a:bodyPr>
            <a:lstStyle/>
            <a:p>
              <a:pPr algn="l"/>
              <a:r>
                <a:rPr lang="en-US" altLang="zh-TW"/>
                <a:t>6000 Sell</a:t>
              </a:r>
            </a:p>
          </p:txBody>
        </p:sp>
      </p:grpSp>
      <p:grpSp>
        <p:nvGrpSpPr>
          <p:cNvPr id="4" name="Group 15"/>
          <p:cNvGrpSpPr>
            <a:grpSpLocks/>
          </p:cNvGrpSpPr>
          <p:nvPr/>
        </p:nvGrpSpPr>
        <p:grpSpPr bwMode="auto">
          <a:xfrm>
            <a:off x="3060700" y="3284538"/>
            <a:ext cx="576263" cy="144462"/>
            <a:chOff x="1066" y="1253"/>
            <a:chExt cx="363" cy="91"/>
          </a:xfrm>
        </p:grpSpPr>
        <p:sp>
          <p:nvSpPr>
            <p:cNvPr id="28739" name="Line 16"/>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28740" name="Line 17"/>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28741" name="Line 18"/>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28742" name="Line 19"/>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grpSp>
        <p:nvGrpSpPr>
          <p:cNvPr id="5" name="Group 20"/>
          <p:cNvGrpSpPr>
            <a:grpSpLocks/>
          </p:cNvGrpSpPr>
          <p:nvPr/>
        </p:nvGrpSpPr>
        <p:grpSpPr bwMode="auto">
          <a:xfrm>
            <a:off x="3060700" y="3644900"/>
            <a:ext cx="576263" cy="144463"/>
            <a:chOff x="1066" y="1253"/>
            <a:chExt cx="363" cy="91"/>
          </a:xfrm>
        </p:grpSpPr>
        <p:sp>
          <p:nvSpPr>
            <p:cNvPr id="28735" name="Line 21"/>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28736" name="Line 22"/>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28737" name="Line 23"/>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28738" name="Line 24"/>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grpSp>
        <p:nvGrpSpPr>
          <p:cNvPr id="6" name="Group 25"/>
          <p:cNvGrpSpPr>
            <a:grpSpLocks/>
          </p:cNvGrpSpPr>
          <p:nvPr/>
        </p:nvGrpSpPr>
        <p:grpSpPr bwMode="auto">
          <a:xfrm>
            <a:off x="3060700" y="4075113"/>
            <a:ext cx="576263" cy="144462"/>
            <a:chOff x="1066" y="1253"/>
            <a:chExt cx="363" cy="91"/>
          </a:xfrm>
        </p:grpSpPr>
        <p:sp>
          <p:nvSpPr>
            <p:cNvPr id="28731" name="Line 26"/>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28732" name="Line 27"/>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28733" name="Line 28"/>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28734" name="Line 29"/>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grpSp>
        <p:nvGrpSpPr>
          <p:cNvPr id="7" name="Group 30"/>
          <p:cNvGrpSpPr>
            <a:grpSpLocks/>
          </p:cNvGrpSpPr>
          <p:nvPr/>
        </p:nvGrpSpPr>
        <p:grpSpPr bwMode="auto">
          <a:xfrm>
            <a:off x="3060700" y="4437063"/>
            <a:ext cx="576263" cy="144462"/>
            <a:chOff x="1066" y="1253"/>
            <a:chExt cx="363" cy="91"/>
          </a:xfrm>
        </p:grpSpPr>
        <p:sp>
          <p:nvSpPr>
            <p:cNvPr id="28727" name="Line 31"/>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28728" name="Line 32"/>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28729" name="Line 33"/>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28730" name="Line 34"/>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grpSp>
        <p:nvGrpSpPr>
          <p:cNvPr id="8" name="Group 35"/>
          <p:cNvGrpSpPr>
            <a:grpSpLocks/>
          </p:cNvGrpSpPr>
          <p:nvPr/>
        </p:nvGrpSpPr>
        <p:grpSpPr bwMode="auto">
          <a:xfrm>
            <a:off x="3060700" y="4867275"/>
            <a:ext cx="576263" cy="144463"/>
            <a:chOff x="1066" y="1253"/>
            <a:chExt cx="363" cy="91"/>
          </a:xfrm>
        </p:grpSpPr>
        <p:sp>
          <p:nvSpPr>
            <p:cNvPr id="28723" name="Line 36"/>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28724" name="Line 37"/>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28725" name="Line 38"/>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28726" name="Line 39"/>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grpSp>
        <p:nvGrpSpPr>
          <p:cNvPr id="9" name="Group 40"/>
          <p:cNvGrpSpPr>
            <a:grpSpLocks/>
          </p:cNvGrpSpPr>
          <p:nvPr/>
        </p:nvGrpSpPr>
        <p:grpSpPr bwMode="auto">
          <a:xfrm>
            <a:off x="6300788" y="3284538"/>
            <a:ext cx="576262" cy="144462"/>
            <a:chOff x="1066" y="1253"/>
            <a:chExt cx="363" cy="91"/>
          </a:xfrm>
        </p:grpSpPr>
        <p:sp>
          <p:nvSpPr>
            <p:cNvPr id="28719" name="Line 41"/>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28720" name="Line 42"/>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28721" name="Line 43"/>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28722" name="Line 44"/>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grpSp>
        <p:nvGrpSpPr>
          <p:cNvPr id="10" name="Group 45"/>
          <p:cNvGrpSpPr>
            <a:grpSpLocks/>
          </p:cNvGrpSpPr>
          <p:nvPr/>
        </p:nvGrpSpPr>
        <p:grpSpPr bwMode="auto">
          <a:xfrm>
            <a:off x="6300788" y="3644900"/>
            <a:ext cx="576262" cy="144463"/>
            <a:chOff x="1066" y="1253"/>
            <a:chExt cx="363" cy="91"/>
          </a:xfrm>
        </p:grpSpPr>
        <p:sp>
          <p:nvSpPr>
            <p:cNvPr id="28715" name="Line 46"/>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28716" name="Line 47"/>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28717" name="Line 48"/>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28718" name="Line 49"/>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grpSp>
        <p:nvGrpSpPr>
          <p:cNvPr id="11" name="Group 50"/>
          <p:cNvGrpSpPr>
            <a:grpSpLocks/>
          </p:cNvGrpSpPr>
          <p:nvPr/>
        </p:nvGrpSpPr>
        <p:grpSpPr bwMode="auto">
          <a:xfrm>
            <a:off x="6300788" y="4076700"/>
            <a:ext cx="576262" cy="144463"/>
            <a:chOff x="1066" y="1253"/>
            <a:chExt cx="363" cy="91"/>
          </a:xfrm>
        </p:grpSpPr>
        <p:sp>
          <p:nvSpPr>
            <p:cNvPr id="28711" name="Line 51"/>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28712" name="Line 52"/>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28713" name="Line 53"/>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28714" name="Line 54"/>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grpSp>
        <p:nvGrpSpPr>
          <p:cNvPr id="12" name="Group 55"/>
          <p:cNvGrpSpPr>
            <a:grpSpLocks/>
          </p:cNvGrpSpPr>
          <p:nvPr/>
        </p:nvGrpSpPr>
        <p:grpSpPr bwMode="auto">
          <a:xfrm>
            <a:off x="6300788" y="4437063"/>
            <a:ext cx="576262" cy="144462"/>
            <a:chOff x="1066" y="1253"/>
            <a:chExt cx="363" cy="91"/>
          </a:xfrm>
        </p:grpSpPr>
        <p:sp>
          <p:nvSpPr>
            <p:cNvPr id="28707" name="Line 56"/>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28708" name="Line 57"/>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28709" name="Line 58"/>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28710" name="Line 59"/>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grpSp>
        <p:nvGrpSpPr>
          <p:cNvPr id="13" name="Group 60"/>
          <p:cNvGrpSpPr>
            <a:grpSpLocks/>
          </p:cNvGrpSpPr>
          <p:nvPr/>
        </p:nvGrpSpPr>
        <p:grpSpPr bwMode="auto">
          <a:xfrm>
            <a:off x="6300788" y="4867275"/>
            <a:ext cx="576262" cy="144463"/>
            <a:chOff x="1066" y="1253"/>
            <a:chExt cx="363" cy="91"/>
          </a:xfrm>
        </p:grpSpPr>
        <p:sp>
          <p:nvSpPr>
            <p:cNvPr id="28703" name="Line 61"/>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28704" name="Line 62"/>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28705" name="Line 63"/>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28706" name="Line 64"/>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sp>
        <p:nvSpPr>
          <p:cNvPr id="31809" name="Text Box 65"/>
          <p:cNvSpPr txBox="1">
            <a:spLocks noChangeArrowheads="1"/>
          </p:cNvSpPr>
          <p:nvPr/>
        </p:nvSpPr>
        <p:spPr bwMode="auto">
          <a:xfrm>
            <a:off x="1311275" y="1262063"/>
            <a:ext cx="1149350" cy="366712"/>
          </a:xfrm>
          <a:prstGeom prst="rect">
            <a:avLst/>
          </a:prstGeom>
          <a:noFill/>
          <a:ln w="9525">
            <a:noFill/>
            <a:miter lim="800000"/>
            <a:headEnd/>
            <a:tailEnd/>
          </a:ln>
        </p:spPr>
        <p:txBody>
          <a:bodyPr wrap="none">
            <a:spAutoFit/>
          </a:bodyPr>
          <a:lstStyle/>
          <a:p>
            <a:pPr algn="l"/>
            <a:r>
              <a:rPr lang="en-US" altLang="zh-TW"/>
              <a:t>5800 Buy</a:t>
            </a:r>
          </a:p>
        </p:txBody>
      </p:sp>
      <p:grpSp>
        <p:nvGrpSpPr>
          <p:cNvPr id="14" name="Group 66"/>
          <p:cNvGrpSpPr>
            <a:grpSpLocks/>
          </p:cNvGrpSpPr>
          <p:nvPr/>
        </p:nvGrpSpPr>
        <p:grpSpPr bwMode="auto">
          <a:xfrm>
            <a:off x="1562100" y="1557338"/>
            <a:ext cx="2578100" cy="792162"/>
            <a:chOff x="984" y="981"/>
            <a:chExt cx="1624" cy="499"/>
          </a:xfrm>
        </p:grpSpPr>
        <p:sp>
          <p:nvSpPr>
            <p:cNvPr id="28692" name="Rectangle 67"/>
            <p:cNvSpPr>
              <a:spLocks noChangeArrowheads="1"/>
            </p:cNvSpPr>
            <p:nvPr/>
          </p:nvSpPr>
          <p:spPr bwMode="auto">
            <a:xfrm>
              <a:off x="1020" y="981"/>
              <a:ext cx="1316" cy="499"/>
            </a:xfrm>
            <a:prstGeom prst="rect">
              <a:avLst/>
            </a:prstGeom>
            <a:solidFill>
              <a:schemeClr val="bg1"/>
            </a:solidFill>
            <a:ln w="28575">
              <a:solidFill>
                <a:schemeClr val="tx1"/>
              </a:solidFill>
              <a:miter lim="800000"/>
              <a:headEnd/>
              <a:tailEnd/>
            </a:ln>
          </p:spPr>
          <p:txBody>
            <a:bodyPr wrap="none" anchor="ctr"/>
            <a:lstStyle/>
            <a:p>
              <a:pPr algn="l"/>
              <a:endParaRPr lang="zh-TW" altLang="zh-TW"/>
            </a:p>
          </p:txBody>
        </p:sp>
        <p:sp>
          <p:nvSpPr>
            <p:cNvPr id="28693" name="Text Box 68"/>
            <p:cNvSpPr txBox="1">
              <a:spLocks noChangeArrowheads="1"/>
            </p:cNvSpPr>
            <p:nvPr/>
          </p:nvSpPr>
          <p:spPr bwMode="auto">
            <a:xfrm>
              <a:off x="1927" y="1185"/>
              <a:ext cx="363" cy="249"/>
            </a:xfrm>
            <a:prstGeom prst="rect">
              <a:avLst/>
            </a:prstGeom>
            <a:noFill/>
            <a:ln w="28575">
              <a:solidFill>
                <a:schemeClr val="tx1"/>
              </a:solidFill>
              <a:miter lim="800000"/>
              <a:headEnd/>
              <a:tailEnd/>
            </a:ln>
          </p:spPr>
          <p:txBody>
            <a:bodyPr>
              <a:spAutoFit/>
            </a:bodyPr>
            <a:lstStyle/>
            <a:p>
              <a:pPr algn="l">
                <a:spcBef>
                  <a:spcPct val="50000"/>
                </a:spcBef>
              </a:pPr>
              <a:r>
                <a:rPr lang="en-US" altLang="zh-TW"/>
                <a:t>Ptr</a:t>
              </a:r>
            </a:p>
          </p:txBody>
        </p:sp>
        <p:grpSp>
          <p:nvGrpSpPr>
            <p:cNvPr id="15" name="Group 69"/>
            <p:cNvGrpSpPr>
              <a:grpSpLocks/>
            </p:cNvGrpSpPr>
            <p:nvPr/>
          </p:nvGrpSpPr>
          <p:grpSpPr bwMode="auto">
            <a:xfrm>
              <a:off x="2245" y="1298"/>
              <a:ext cx="363" cy="91"/>
              <a:chOff x="1066" y="1253"/>
              <a:chExt cx="363" cy="91"/>
            </a:xfrm>
          </p:grpSpPr>
          <p:sp>
            <p:nvSpPr>
              <p:cNvPr id="28699" name="Line 70"/>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28700" name="Line 71"/>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28701" name="Line 72"/>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28702" name="Line 73"/>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sp>
          <p:nvSpPr>
            <p:cNvPr id="28695" name="Text Box 74"/>
            <p:cNvSpPr txBox="1">
              <a:spLocks noChangeArrowheads="1"/>
            </p:cNvSpPr>
            <p:nvPr/>
          </p:nvSpPr>
          <p:spPr bwMode="auto">
            <a:xfrm>
              <a:off x="1066" y="1185"/>
              <a:ext cx="454" cy="249"/>
            </a:xfrm>
            <a:prstGeom prst="rect">
              <a:avLst/>
            </a:prstGeom>
            <a:noFill/>
            <a:ln w="28575">
              <a:solidFill>
                <a:schemeClr val="tx1"/>
              </a:solidFill>
              <a:miter lim="800000"/>
              <a:headEnd/>
              <a:tailEnd/>
            </a:ln>
          </p:spPr>
          <p:txBody>
            <a:bodyPr wrap="none">
              <a:spAutoFit/>
            </a:bodyPr>
            <a:lstStyle/>
            <a:p>
              <a:pPr algn="l"/>
              <a:r>
                <a:rPr lang="en-US" altLang="zh-TW"/>
                <a:t>$360</a:t>
              </a:r>
            </a:p>
          </p:txBody>
        </p:sp>
        <p:sp>
          <p:nvSpPr>
            <p:cNvPr id="28696" name="Text Box 75"/>
            <p:cNvSpPr txBox="1">
              <a:spLocks noChangeArrowheads="1"/>
            </p:cNvSpPr>
            <p:nvPr/>
          </p:nvSpPr>
          <p:spPr bwMode="auto">
            <a:xfrm>
              <a:off x="1565" y="1185"/>
              <a:ext cx="294" cy="249"/>
            </a:xfrm>
            <a:prstGeom prst="rect">
              <a:avLst/>
            </a:prstGeom>
            <a:noFill/>
            <a:ln w="28575">
              <a:solidFill>
                <a:schemeClr val="tx1"/>
              </a:solidFill>
              <a:miter lim="800000"/>
              <a:headEnd/>
              <a:tailEnd/>
            </a:ln>
          </p:spPr>
          <p:txBody>
            <a:bodyPr wrap="none">
              <a:spAutoFit/>
            </a:bodyPr>
            <a:lstStyle/>
            <a:p>
              <a:pPr algn="l"/>
              <a:r>
                <a:rPr lang="en-US" altLang="zh-TW"/>
                <a:t>20</a:t>
              </a:r>
            </a:p>
          </p:txBody>
        </p:sp>
        <p:sp>
          <p:nvSpPr>
            <p:cNvPr id="28697" name="Text Box 76"/>
            <p:cNvSpPr txBox="1">
              <a:spLocks noChangeArrowheads="1"/>
            </p:cNvSpPr>
            <p:nvPr/>
          </p:nvSpPr>
          <p:spPr bwMode="auto">
            <a:xfrm>
              <a:off x="984" y="1026"/>
              <a:ext cx="404" cy="173"/>
            </a:xfrm>
            <a:prstGeom prst="rect">
              <a:avLst/>
            </a:prstGeom>
            <a:noFill/>
            <a:ln w="9525">
              <a:noFill/>
              <a:miter lim="800000"/>
              <a:headEnd/>
              <a:tailEnd/>
            </a:ln>
          </p:spPr>
          <p:txBody>
            <a:bodyPr wrap="none">
              <a:spAutoFit/>
            </a:bodyPr>
            <a:lstStyle/>
            <a:p>
              <a:pPr algn="l"/>
              <a:r>
                <a:rPr lang="zh-TW" altLang="en-US" sz="1200"/>
                <a:t>委托價</a:t>
              </a:r>
            </a:p>
          </p:txBody>
        </p:sp>
        <p:sp>
          <p:nvSpPr>
            <p:cNvPr id="28698" name="Text Box 77"/>
            <p:cNvSpPr txBox="1">
              <a:spLocks noChangeArrowheads="1"/>
            </p:cNvSpPr>
            <p:nvPr/>
          </p:nvSpPr>
          <p:spPr bwMode="auto">
            <a:xfrm>
              <a:off x="1429" y="1026"/>
              <a:ext cx="404" cy="173"/>
            </a:xfrm>
            <a:prstGeom prst="rect">
              <a:avLst/>
            </a:prstGeom>
            <a:noFill/>
            <a:ln w="9525">
              <a:noFill/>
              <a:miter lim="800000"/>
              <a:headEnd/>
              <a:tailEnd/>
            </a:ln>
          </p:spPr>
          <p:txBody>
            <a:bodyPr wrap="none">
              <a:spAutoFit/>
            </a:bodyPr>
            <a:lstStyle/>
            <a:p>
              <a:pPr algn="l"/>
              <a:r>
                <a:rPr lang="zh-TW" altLang="en-US" sz="1200"/>
                <a:t>委托量</a:t>
              </a:r>
            </a:p>
          </p:txBody>
        </p:sp>
      </p:grpSp>
      <p:sp>
        <p:nvSpPr>
          <p:cNvPr id="28689" name="Text Box 78"/>
          <p:cNvSpPr txBox="1">
            <a:spLocks noChangeArrowheads="1"/>
          </p:cNvSpPr>
          <p:nvPr/>
        </p:nvSpPr>
        <p:spPr bwMode="auto">
          <a:xfrm>
            <a:off x="250825" y="2924175"/>
            <a:ext cx="576263" cy="395288"/>
          </a:xfrm>
          <a:prstGeom prst="rect">
            <a:avLst/>
          </a:prstGeom>
          <a:noFill/>
          <a:ln w="28575">
            <a:solidFill>
              <a:schemeClr val="tx1"/>
            </a:solidFill>
            <a:miter lim="800000"/>
            <a:headEnd/>
            <a:tailEnd/>
          </a:ln>
        </p:spPr>
        <p:txBody>
          <a:bodyPr>
            <a:spAutoFit/>
          </a:bodyPr>
          <a:lstStyle/>
          <a:p>
            <a:pPr algn="l">
              <a:spcBef>
                <a:spcPct val="50000"/>
              </a:spcBef>
            </a:pPr>
            <a:r>
              <a:rPr lang="en-US" altLang="zh-TW"/>
              <a:t>Ptr</a:t>
            </a:r>
          </a:p>
        </p:txBody>
      </p:sp>
      <p:sp>
        <p:nvSpPr>
          <p:cNvPr id="31823" name="Line 79"/>
          <p:cNvSpPr>
            <a:spLocks noChangeShapeType="1"/>
          </p:cNvSpPr>
          <p:nvPr/>
        </p:nvSpPr>
        <p:spPr bwMode="auto">
          <a:xfrm>
            <a:off x="755650" y="3141663"/>
            <a:ext cx="1295400" cy="935037"/>
          </a:xfrm>
          <a:prstGeom prst="line">
            <a:avLst/>
          </a:prstGeom>
          <a:noFill/>
          <a:ln w="28575">
            <a:solidFill>
              <a:schemeClr val="tx1"/>
            </a:solidFill>
            <a:round/>
            <a:headEnd/>
            <a:tailEnd type="triangle" w="med" len="med"/>
          </a:ln>
        </p:spPr>
        <p:txBody>
          <a:bodyPr/>
          <a:lstStyle/>
          <a:p>
            <a:endParaRPr lang="zh-TW" altLang="en-US"/>
          </a:p>
        </p:txBody>
      </p:sp>
      <p:sp>
        <p:nvSpPr>
          <p:cNvPr id="31824" name="Line 80"/>
          <p:cNvSpPr>
            <a:spLocks noChangeShapeType="1"/>
          </p:cNvSpPr>
          <p:nvPr/>
        </p:nvSpPr>
        <p:spPr bwMode="auto">
          <a:xfrm>
            <a:off x="3059113" y="4076700"/>
            <a:ext cx="936625" cy="0"/>
          </a:xfrm>
          <a:prstGeom prst="line">
            <a:avLst/>
          </a:prstGeom>
          <a:noFill/>
          <a:ln w="28575">
            <a:solidFill>
              <a:schemeClr val="tx1"/>
            </a:solidFill>
            <a:round/>
            <a:headEnd/>
            <a:tailEnd type="triangle" w="med" len="med"/>
          </a:ln>
        </p:spPr>
        <p:txBody>
          <a:bodyPr/>
          <a:lstStyle/>
          <a:p>
            <a:endParaRPr lang="zh-TW"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1823"/>
                                        </p:tgtEl>
                                        <p:attrNameLst>
                                          <p:attrName>style.visibility</p:attrName>
                                        </p:attrNameLst>
                                      </p:cBhvr>
                                      <p:to>
                                        <p:strVal val="visible"/>
                                      </p:to>
                                    </p:set>
                                    <p:animEffect transition="in" filter="blinds(horizontal)">
                                      <p:cBhvr>
                                        <p:cTn id="7" dur="500"/>
                                        <p:tgtEl>
                                          <p:spTgt spid="31823"/>
                                        </p:tgtEl>
                                      </p:cBhvr>
                                    </p:animEffect>
                                  </p:childTnLst>
                                </p:cTn>
                              </p:par>
                            </p:childTnLst>
                          </p:cTn>
                        </p:par>
                        <p:par>
                          <p:cTn id="8" fill="hold" nodeType="afterGroup">
                            <p:stCondLst>
                              <p:cond delay="500"/>
                            </p:stCondLst>
                            <p:childTnLst>
                              <p:par>
                                <p:cTn id="9" presetID="63" presetClass="path" presetSubtype="0" accel="50000" decel="50000" fill="hold" nodeType="afterEffect">
                                  <p:stCondLst>
                                    <p:cond delay="0"/>
                                  </p:stCondLst>
                                  <p:childTnLst>
                                    <p:animMotion origin="layout" path="M 0 0  L 0.25 0  E" pathEditMode="relative" ptsTypes="">
                                      <p:cBhvr>
                                        <p:cTn id="10" dur="2000" fill="hold"/>
                                        <p:tgtEl>
                                          <p:spTgt spid="3"/>
                                        </p:tgtEl>
                                        <p:attrNameLst>
                                          <p:attrName>ppt_x</p:attrName>
                                          <p:attrName>ppt_y</p:attrName>
                                        </p:attrNameLst>
                                      </p:cBhvr>
                                    </p:animMotion>
                                  </p:childTnLst>
                                </p:cTn>
                              </p:par>
                              <p:par>
                                <p:cTn id="11" presetID="63" presetClass="path" presetSubtype="0" accel="50000" decel="50000" fill="hold" nodeType="withEffect">
                                  <p:stCondLst>
                                    <p:cond delay="0"/>
                                  </p:stCondLst>
                                  <p:childTnLst>
                                    <p:animMotion origin="layout" path="M 0 0  L 0.25 0  E" pathEditMode="relative" ptsTypes="">
                                      <p:cBhvr>
                                        <p:cTn id="12" dur="2000" fill="hold"/>
                                        <p:tgtEl>
                                          <p:spTgt spid="9"/>
                                        </p:tgtEl>
                                        <p:attrNameLst>
                                          <p:attrName>ppt_x</p:attrName>
                                          <p:attrName>ppt_y</p:attrName>
                                        </p:attrNameLst>
                                      </p:cBhvr>
                                    </p:animMotion>
                                  </p:childTnLst>
                                </p:cTn>
                              </p:par>
                              <p:par>
                                <p:cTn id="13" presetID="63" presetClass="path" presetSubtype="0" accel="50000" decel="50000" fill="hold" nodeType="withEffect">
                                  <p:stCondLst>
                                    <p:cond delay="0"/>
                                  </p:stCondLst>
                                  <p:childTnLst>
                                    <p:animMotion origin="layout" path="M 0 0  L 0.25 0  E" pathEditMode="relative" ptsTypes="">
                                      <p:cBhvr>
                                        <p:cTn id="14" dur="2000" fill="hold"/>
                                        <p:tgtEl>
                                          <p:spTgt spid="10"/>
                                        </p:tgtEl>
                                        <p:attrNameLst>
                                          <p:attrName>ppt_x</p:attrName>
                                          <p:attrName>ppt_y</p:attrName>
                                        </p:attrNameLst>
                                      </p:cBhvr>
                                    </p:animMotion>
                                  </p:childTnLst>
                                </p:cTn>
                              </p:par>
                              <p:par>
                                <p:cTn id="15" presetID="63" presetClass="path" presetSubtype="0" accel="50000" decel="50000" fill="hold" nodeType="withEffect">
                                  <p:stCondLst>
                                    <p:cond delay="0"/>
                                  </p:stCondLst>
                                  <p:childTnLst>
                                    <p:animMotion origin="layout" path="M 0 0  L 0.25 0  E" pathEditMode="relative" ptsTypes="">
                                      <p:cBhvr>
                                        <p:cTn id="16" dur="2000" fill="hold"/>
                                        <p:tgtEl>
                                          <p:spTgt spid="11"/>
                                        </p:tgtEl>
                                        <p:attrNameLst>
                                          <p:attrName>ppt_x</p:attrName>
                                          <p:attrName>ppt_y</p:attrName>
                                        </p:attrNameLst>
                                      </p:cBhvr>
                                    </p:animMotion>
                                  </p:childTnLst>
                                </p:cTn>
                              </p:par>
                              <p:par>
                                <p:cTn id="17" presetID="63" presetClass="path" presetSubtype="0" accel="50000" decel="50000" fill="hold" nodeType="withEffect">
                                  <p:stCondLst>
                                    <p:cond delay="0"/>
                                  </p:stCondLst>
                                  <p:childTnLst>
                                    <p:animMotion origin="layout" path="M 0 0  L 0.25 0  E" pathEditMode="relative" ptsTypes="">
                                      <p:cBhvr>
                                        <p:cTn id="18" dur="2000" fill="hold"/>
                                        <p:tgtEl>
                                          <p:spTgt spid="12"/>
                                        </p:tgtEl>
                                        <p:attrNameLst>
                                          <p:attrName>ppt_x</p:attrName>
                                          <p:attrName>ppt_y</p:attrName>
                                        </p:attrNameLst>
                                      </p:cBhvr>
                                    </p:animMotion>
                                  </p:childTnLst>
                                </p:cTn>
                              </p:par>
                              <p:par>
                                <p:cTn id="19" presetID="63" presetClass="path" presetSubtype="0" accel="50000" decel="50000" fill="hold" nodeType="withEffect">
                                  <p:stCondLst>
                                    <p:cond delay="0"/>
                                  </p:stCondLst>
                                  <p:childTnLst>
                                    <p:animMotion origin="layout" path="M 0 0  L 0.25 0  E" pathEditMode="relative" ptsTypes="">
                                      <p:cBhvr>
                                        <p:cTn id="20" dur="2000" fill="hold"/>
                                        <p:tgtEl>
                                          <p:spTgt spid="13"/>
                                        </p:tgtEl>
                                        <p:attrNameLst>
                                          <p:attrName>ppt_x</p:attrName>
                                          <p:attrName>ppt_y</p:attrName>
                                        </p:attrNameLst>
                                      </p:cBhvr>
                                    </p:animMotion>
                                  </p:childTnLst>
                                </p:cTn>
                              </p:par>
                            </p:childTnLst>
                          </p:cTn>
                        </p:par>
                        <p:par>
                          <p:cTn id="21" fill="hold" nodeType="afterGroup">
                            <p:stCondLst>
                              <p:cond delay="2500"/>
                            </p:stCondLst>
                            <p:childTnLst>
                              <p:par>
                                <p:cTn id="22" presetID="0" presetClass="path" presetSubtype="0" accel="50000" decel="50000" fill="hold" nodeType="afterEffect">
                                  <p:stCondLst>
                                    <p:cond delay="0"/>
                                  </p:stCondLst>
                                  <p:childTnLst>
                                    <p:animMotion origin="layout" path="M 4.44444E-6 -4.63567E-6 L 0.25902 0.30951 " pathEditMode="relative" rAng="0" ptsTypes="AA">
                                      <p:cBhvr>
                                        <p:cTn id="23" dur="2000" fill="hold"/>
                                        <p:tgtEl>
                                          <p:spTgt spid="14"/>
                                        </p:tgtEl>
                                        <p:attrNameLst>
                                          <p:attrName>ppt_x</p:attrName>
                                          <p:attrName>ppt_y</p:attrName>
                                        </p:attrNameLst>
                                      </p:cBhvr>
                                      <p:rCtr x="13000" y="15500"/>
                                    </p:animMotion>
                                  </p:childTnLst>
                                </p:cTn>
                              </p:par>
                            </p:childTnLst>
                          </p:cTn>
                        </p:par>
                        <p:par>
                          <p:cTn id="24" fill="hold" nodeType="afterGroup">
                            <p:stCondLst>
                              <p:cond delay="4500"/>
                            </p:stCondLst>
                            <p:childTnLst>
                              <p:par>
                                <p:cTn id="25" presetID="10" presetClass="exit" presetSubtype="0" fill="hold" nodeType="afterEffect">
                                  <p:stCondLst>
                                    <p:cond delay="0"/>
                                  </p:stCondLst>
                                  <p:childTnLst>
                                    <p:animEffect transition="out" filter="fade">
                                      <p:cBhvr>
                                        <p:cTn id="26" dur="2000"/>
                                        <p:tgtEl>
                                          <p:spTgt spid="6"/>
                                        </p:tgtEl>
                                      </p:cBhvr>
                                    </p:animEffect>
                                    <p:set>
                                      <p:cBhvr>
                                        <p:cTn id="27" dur="1" fill="hold">
                                          <p:stCondLst>
                                            <p:cond delay="1999"/>
                                          </p:stCondLst>
                                        </p:cTn>
                                        <p:tgtEl>
                                          <p:spTgt spid="6"/>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2000"/>
                                        <p:tgtEl>
                                          <p:spTgt spid="31809"/>
                                        </p:tgtEl>
                                      </p:cBhvr>
                                    </p:animEffect>
                                    <p:set>
                                      <p:cBhvr>
                                        <p:cTn id="30" dur="1" fill="hold">
                                          <p:stCondLst>
                                            <p:cond delay="1999"/>
                                          </p:stCondLst>
                                        </p:cTn>
                                        <p:tgtEl>
                                          <p:spTgt spid="31809"/>
                                        </p:tgtEl>
                                        <p:attrNameLst>
                                          <p:attrName>style.visibility</p:attrName>
                                        </p:attrNameLst>
                                      </p:cBhvr>
                                      <p:to>
                                        <p:strVal val="hidden"/>
                                      </p:to>
                                    </p:set>
                                  </p:childTnLst>
                                </p:cTn>
                              </p:par>
                            </p:childTnLst>
                          </p:cTn>
                        </p:par>
                        <p:par>
                          <p:cTn id="31" fill="hold" nodeType="afterGroup">
                            <p:stCondLst>
                              <p:cond delay="6500"/>
                            </p:stCondLst>
                            <p:childTnLst>
                              <p:par>
                                <p:cTn id="32" presetID="5" presetClass="entr" presetSubtype="10" fill="hold" grpId="0" nodeType="afterEffect">
                                  <p:stCondLst>
                                    <p:cond delay="0"/>
                                  </p:stCondLst>
                                  <p:childTnLst>
                                    <p:set>
                                      <p:cBhvr>
                                        <p:cTn id="33" dur="1" fill="hold">
                                          <p:stCondLst>
                                            <p:cond delay="0"/>
                                          </p:stCondLst>
                                        </p:cTn>
                                        <p:tgtEl>
                                          <p:spTgt spid="31824"/>
                                        </p:tgtEl>
                                        <p:attrNameLst>
                                          <p:attrName>style.visibility</p:attrName>
                                        </p:attrNameLst>
                                      </p:cBhvr>
                                      <p:to>
                                        <p:strVal val="visible"/>
                                      </p:to>
                                    </p:set>
                                    <p:animEffect transition="in" filter="checkerboard(across)">
                                      <p:cBhvr>
                                        <p:cTn id="34" dur="500"/>
                                        <p:tgtEl>
                                          <p:spTgt spid="318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809" grpId="0"/>
      <p:bldP spid="31823" grpId="0" animBg="1"/>
      <p:bldP spid="3182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zh-TW" altLang="en-US" dirty="0" smtClean="0"/>
              <a:t>簡單架構</a:t>
            </a:r>
          </a:p>
        </p:txBody>
      </p:sp>
      <p:sp>
        <p:nvSpPr>
          <p:cNvPr id="9219" name="Rectangle 3"/>
          <p:cNvSpPr>
            <a:spLocks noGrp="1" noChangeArrowheads="1"/>
          </p:cNvSpPr>
          <p:nvPr>
            <p:ph type="body" idx="1"/>
          </p:nvPr>
        </p:nvSpPr>
        <p:spPr/>
        <p:txBody>
          <a:bodyPr/>
          <a:lstStyle/>
          <a:p>
            <a:pPr eaLnBrk="1" hangingPunct="1"/>
            <a:endParaRPr lang="zh-TW" altLang="zh-TW" smtClean="0"/>
          </a:p>
        </p:txBody>
      </p:sp>
      <p:grpSp>
        <p:nvGrpSpPr>
          <p:cNvPr id="2" name="Group 104"/>
          <p:cNvGrpSpPr>
            <a:grpSpLocks/>
          </p:cNvGrpSpPr>
          <p:nvPr/>
        </p:nvGrpSpPr>
        <p:grpSpPr bwMode="auto">
          <a:xfrm>
            <a:off x="395288" y="1341438"/>
            <a:ext cx="8353425" cy="5256212"/>
            <a:chOff x="294" y="935"/>
            <a:chExt cx="5262" cy="3311"/>
          </a:xfrm>
        </p:grpSpPr>
        <p:grpSp>
          <p:nvGrpSpPr>
            <p:cNvPr id="3" name="Group 4"/>
            <p:cNvGrpSpPr>
              <a:grpSpLocks/>
            </p:cNvGrpSpPr>
            <p:nvPr/>
          </p:nvGrpSpPr>
          <p:grpSpPr bwMode="auto">
            <a:xfrm>
              <a:off x="2608" y="935"/>
              <a:ext cx="635" cy="408"/>
              <a:chOff x="1156" y="1389"/>
              <a:chExt cx="635" cy="408"/>
            </a:xfrm>
          </p:grpSpPr>
          <p:sp>
            <p:nvSpPr>
              <p:cNvPr id="9322" name="Text Box 5"/>
              <p:cNvSpPr txBox="1">
                <a:spLocks noChangeArrowheads="1"/>
              </p:cNvSpPr>
              <p:nvPr/>
            </p:nvSpPr>
            <p:spPr bwMode="auto">
              <a:xfrm>
                <a:off x="1247" y="1480"/>
                <a:ext cx="454" cy="231"/>
              </a:xfrm>
              <a:prstGeom prst="rect">
                <a:avLst/>
              </a:prstGeom>
              <a:noFill/>
              <a:ln w="9525">
                <a:noFill/>
                <a:miter lim="800000"/>
                <a:headEnd/>
                <a:tailEnd/>
              </a:ln>
            </p:spPr>
            <p:txBody>
              <a:bodyPr>
                <a:spAutoFit/>
              </a:bodyPr>
              <a:lstStyle/>
              <a:p>
                <a:pPr algn="ctr">
                  <a:spcBef>
                    <a:spcPct val="50000"/>
                  </a:spcBef>
                </a:pPr>
                <a:r>
                  <a:rPr lang="en-US" altLang="zh-TW"/>
                  <a:t>CPU</a:t>
                </a:r>
              </a:p>
            </p:txBody>
          </p:sp>
          <p:sp>
            <p:nvSpPr>
              <p:cNvPr id="9323" name="AutoShape 6"/>
              <p:cNvSpPr>
                <a:spLocks noChangeArrowheads="1"/>
              </p:cNvSpPr>
              <p:nvPr/>
            </p:nvSpPr>
            <p:spPr bwMode="auto">
              <a:xfrm>
                <a:off x="1156" y="1389"/>
                <a:ext cx="635" cy="408"/>
              </a:xfrm>
              <a:prstGeom prst="flowChartPreparation">
                <a:avLst/>
              </a:prstGeom>
              <a:noFill/>
              <a:ln w="28575">
                <a:solidFill>
                  <a:schemeClr val="tx1"/>
                </a:solidFill>
                <a:miter lim="800000"/>
                <a:headEnd/>
                <a:tailEnd/>
              </a:ln>
            </p:spPr>
            <p:txBody>
              <a:bodyPr wrap="none" anchor="ctr"/>
              <a:lstStyle/>
              <a:p>
                <a:endParaRPr lang="zh-TW" altLang="en-US"/>
              </a:p>
            </p:txBody>
          </p:sp>
        </p:grpSp>
        <p:sp>
          <p:nvSpPr>
            <p:cNvPr id="9225" name="Text Box 7"/>
            <p:cNvSpPr txBox="1">
              <a:spLocks noChangeArrowheads="1"/>
            </p:cNvSpPr>
            <p:nvPr/>
          </p:nvSpPr>
          <p:spPr bwMode="auto">
            <a:xfrm>
              <a:off x="839" y="1752"/>
              <a:ext cx="817" cy="249"/>
            </a:xfrm>
            <a:prstGeom prst="rect">
              <a:avLst/>
            </a:prstGeom>
            <a:solidFill>
              <a:srgbClr val="66FF33"/>
            </a:solidFill>
            <a:ln w="28575">
              <a:solidFill>
                <a:schemeClr val="tx1"/>
              </a:solidFill>
              <a:miter lim="800000"/>
              <a:headEnd/>
              <a:tailEnd/>
            </a:ln>
          </p:spPr>
          <p:txBody>
            <a:bodyPr>
              <a:spAutoFit/>
            </a:bodyPr>
            <a:lstStyle/>
            <a:p>
              <a:pPr algn="ctr">
                <a:spcBef>
                  <a:spcPct val="50000"/>
                </a:spcBef>
              </a:pPr>
              <a:r>
                <a:rPr lang="en-US" altLang="zh-TW"/>
                <a:t>Thread I  </a:t>
              </a:r>
            </a:p>
          </p:txBody>
        </p:sp>
        <p:grpSp>
          <p:nvGrpSpPr>
            <p:cNvPr id="4" name="Group 8"/>
            <p:cNvGrpSpPr>
              <a:grpSpLocks/>
            </p:cNvGrpSpPr>
            <p:nvPr/>
          </p:nvGrpSpPr>
          <p:grpSpPr bwMode="auto">
            <a:xfrm>
              <a:off x="1247" y="1343"/>
              <a:ext cx="1678" cy="409"/>
              <a:chOff x="1111" y="1207"/>
              <a:chExt cx="1678" cy="409"/>
            </a:xfrm>
          </p:grpSpPr>
          <p:sp>
            <p:nvSpPr>
              <p:cNvPr id="9319" name="Line 9"/>
              <p:cNvSpPr>
                <a:spLocks noChangeShapeType="1"/>
              </p:cNvSpPr>
              <p:nvPr/>
            </p:nvSpPr>
            <p:spPr bwMode="auto">
              <a:xfrm>
                <a:off x="2789" y="1207"/>
                <a:ext cx="0" cy="182"/>
              </a:xfrm>
              <a:prstGeom prst="line">
                <a:avLst/>
              </a:prstGeom>
              <a:noFill/>
              <a:ln w="28575">
                <a:solidFill>
                  <a:schemeClr val="tx1"/>
                </a:solidFill>
                <a:round/>
                <a:headEnd/>
                <a:tailEnd/>
              </a:ln>
            </p:spPr>
            <p:txBody>
              <a:bodyPr/>
              <a:lstStyle/>
              <a:p>
                <a:endParaRPr lang="zh-TW" altLang="en-US"/>
              </a:p>
            </p:txBody>
          </p:sp>
          <p:sp>
            <p:nvSpPr>
              <p:cNvPr id="9320" name="Line 10"/>
              <p:cNvSpPr>
                <a:spLocks noChangeShapeType="1"/>
              </p:cNvSpPr>
              <p:nvPr/>
            </p:nvSpPr>
            <p:spPr bwMode="auto">
              <a:xfrm flipH="1">
                <a:off x="1111" y="1389"/>
                <a:ext cx="1678" cy="0"/>
              </a:xfrm>
              <a:prstGeom prst="line">
                <a:avLst/>
              </a:prstGeom>
              <a:noFill/>
              <a:ln w="28575">
                <a:solidFill>
                  <a:schemeClr val="tx1"/>
                </a:solidFill>
                <a:round/>
                <a:headEnd/>
                <a:tailEnd/>
              </a:ln>
            </p:spPr>
            <p:txBody>
              <a:bodyPr/>
              <a:lstStyle/>
              <a:p>
                <a:endParaRPr lang="zh-TW" altLang="en-US"/>
              </a:p>
            </p:txBody>
          </p:sp>
          <p:sp>
            <p:nvSpPr>
              <p:cNvPr id="9321" name="Line 11"/>
              <p:cNvSpPr>
                <a:spLocks noChangeShapeType="1"/>
              </p:cNvSpPr>
              <p:nvPr/>
            </p:nvSpPr>
            <p:spPr bwMode="auto">
              <a:xfrm>
                <a:off x="1111" y="1389"/>
                <a:ext cx="0" cy="227"/>
              </a:xfrm>
              <a:prstGeom prst="line">
                <a:avLst/>
              </a:prstGeom>
              <a:noFill/>
              <a:ln w="28575">
                <a:solidFill>
                  <a:schemeClr val="tx1"/>
                </a:solidFill>
                <a:round/>
                <a:headEnd/>
                <a:tailEnd type="triangle" w="med" len="med"/>
              </a:ln>
            </p:spPr>
            <p:txBody>
              <a:bodyPr/>
              <a:lstStyle/>
              <a:p>
                <a:endParaRPr lang="zh-TW" altLang="en-US"/>
              </a:p>
            </p:txBody>
          </p:sp>
        </p:grpSp>
        <p:sp>
          <p:nvSpPr>
            <p:cNvPr id="9227" name="Text Box 12"/>
            <p:cNvSpPr txBox="1">
              <a:spLocks noChangeArrowheads="1"/>
            </p:cNvSpPr>
            <p:nvPr/>
          </p:nvSpPr>
          <p:spPr bwMode="auto">
            <a:xfrm>
              <a:off x="2517" y="1752"/>
              <a:ext cx="817" cy="249"/>
            </a:xfrm>
            <a:prstGeom prst="rect">
              <a:avLst/>
            </a:prstGeom>
            <a:solidFill>
              <a:srgbClr val="66FF33"/>
            </a:solidFill>
            <a:ln w="28575">
              <a:solidFill>
                <a:schemeClr val="tx1"/>
              </a:solidFill>
              <a:miter lim="800000"/>
              <a:headEnd/>
              <a:tailEnd/>
            </a:ln>
          </p:spPr>
          <p:txBody>
            <a:bodyPr>
              <a:spAutoFit/>
            </a:bodyPr>
            <a:lstStyle/>
            <a:p>
              <a:pPr algn="ctr">
                <a:spcBef>
                  <a:spcPct val="50000"/>
                </a:spcBef>
              </a:pPr>
              <a:r>
                <a:rPr lang="en-US" altLang="zh-TW"/>
                <a:t>Thread II </a:t>
              </a:r>
            </a:p>
          </p:txBody>
        </p:sp>
        <p:sp>
          <p:nvSpPr>
            <p:cNvPr id="9228" name="Line 13"/>
            <p:cNvSpPr>
              <a:spLocks noChangeShapeType="1"/>
            </p:cNvSpPr>
            <p:nvPr/>
          </p:nvSpPr>
          <p:spPr bwMode="auto">
            <a:xfrm>
              <a:off x="2925" y="1525"/>
              <a:ext cx="0" cy="227"/>
            </a:xfrm>
            <a:prstGeom prst="line">
              <a:avLst/>
            </a:prstGeom>
            <a:noFill/>
            <a:ln w="28575">
              <a:solidFill>
                <a:schemeClr val="tx1"/>
              </a:solidFill>
              <a:round/>
              <a:headEnd/>
              <a:tailEnd type="triangle" w="med" len="med"/>
            </a:ln>
          </p:spPr>
          <p:txBody>
            <a:bodyPr/>
            <a:lstStyle/>
            <a:p>
              <a:endParaRPr lang="zh-TW" altLang="en-US"/>
            </a:p>
          </p:txBody>
        </p:sp>
        <p:sp>
          <p:nvSpPr>
            <p:cNvPr id="9229" name="Text Box 14"/>
            <p:cNvSpPr txBox="1">
              <a:spLocks noChangeArrowheads="1"/>
            </p:cNvSpPr>
            <p:nvPr/>
          </p:nvSpPr>
          <p:spPr bwMode="auto">
            <a:xfrm>
              <a:off x="4195" y="1752"/>
              <a:ext cx="817" cy="249"/>
            </a:xfrm>
            <a:prstGeom prst="rect">
              <a:avLst/>
            </a:prstGeom>
            <a:solidFill>
              <a:srgbClr val="66FF33"/>
            </a:solidFill>
            <a:ln w="28575">
              <a:solidFill>
                <a:schemeClr val="tx1"/>
              </a:solidFill>
              <a:miter lim="800000"/>
              <a:headEnd/>
              <a:tailEnd/>
            </a:ln>
          </p:spPr>
          <p:txBody>
            <a:bodyPr>
              <a:spAutoFit/>
            </a:bodyPr>
            <a:lstStyle/>
            <a:p>
              <a:pPr algn="ctr">
                <a:spcBef>
                  <a:spcPct val="50000"/>
                </a:spcBef>
              </a:pPr>
              <a:r>
                <a:rPr lang="en-US" altLang="zh-TW"/>
                <a:t>Thread III</a:t>
              </a:r>
            </a:p>
          </p:txBody>
        </p:sp>
        <p:grpSp>
          <p:nvGrpSpPr>
            <p:cNvPr id="5" name="Group 15"/>
            <p:cNvGrpSpPr>
              <a:grpSpLocks/>
            </p:cNvGrpSpPr>
            <p:nvPr/>
          </p:nvGrpSpPr>
          <p:grpSpPr bwMode="auto">
            <a:xfrm>
              <a:off x="2925" y="1525"/>
              <a:ext cx="1679" cy="227"/>
              <a:chOff x="2789" y="1389"/>
              <a:chExt cx="1679" cy="227"/>
            </a:xfrm>
          </p:grpSpPr>
          <p:sp>
            <p:nvSpPr>
              <p:cNvPr id="9317" name="Line 16"/>
              <p:cNvSpPr>
                <a:spLocks noChangeShapeType="1"/>
              </p:cNvSpPr>
              <p:nvPr/>
            </p:nvSpPr>
            <p:spPr bwMode="auto">
              <a:xfrm>
                <a:off x="2789" y="1389"/>
                <a:ext cx="1679" cy="0"/>
              </a:xfrm>
              <a:prstGeom prst="line">
                <a:avLst/>
              </a:prstGeom>
              <a:noFill/>
              <a:ln w="28575">
                <a:solidFill>
                  <a:schemeClr val="tx1"/>
                </a:solidFill>
                <a:round/>
                <a:headEnd/>
                <a:tailEnd/>
              </a:ln>
            </p:spPr>
            <p:txBody>
              <a:bodyPr/>
              <a:lstStyle/>
              <a:p>
                <a:endParaRPr lang="zh-TW" altLang="en-US"/>
              </a:p>
            </p:txBody>
          </p:sp>
          <p:sp>
            <p:nvSpPr>
              <p:cNvPr id="9318" name="Line 17"/>
              <p:cNvSpPr>
                <a:spLocks noChangeShapeType="1"/>
              </p:cNvSpPr>
              <p:nvPr/>
            </p:nvSpPr>
            <p:spPr bwMode="auto">
              <a:xfrm>
                <a:off x="4468" y="1389"/>
                <a:ext cx="0" cy="227"/>
              </a:xfrm>
              <a:prstGeom prst="line">
                <a:avLst/>
              </a:prstGeom>
              <a:noFill/>
              <a:ln w="28575">
                <a:solidFill>
                  <a:schemeClr val="tx1"/>
                </a:solidFill>
                <a:round/>
                <a:headEnd/>
                <a:tailEnd type="triangle" w="med" len="med"/>
              </a:ln>
            </p:spPr>
            <p:txBody>
              <a:bodyPr/>
              <a:lstStyle/>
              <a:p>
                <a:endParaRPr lang="zh-TW" altLang="en-US"/>
              </a:p>
            </p:txBody>
          </p:sp>
        </p:grpSp>
        <p:grpSp>
          <p:nvGrpSpPr>
            <p:cNvPr id="6" name="Group 18"/>
            <p:cNvGrpSpPr>
              <a:grpSpLocks/>
            </p:cNvGrpSpPr>
            <p:nvPr/>
          </p:nvGrpSpPr>
          <p:grpSpPr bwMode="auto">
            <a:xfrm>
              <a:off x="2290" y="3702"/>
              <a:ext cx="1361" cy="544"/>
              <a:chOff x="2154" y="3566"/>
              <a:chExt cx="1361" cy="544"/>
            </a:xfrm>
          </p:grpSpPr>
          <p:sp>
            <p:nvSpPr>
              <p:cNvPr id="9315" name="Rectangle 19"/>
              <p:cNvSpPr>
                <a:spLocks noChangeArrowheads="1"/>
              </p:cNvSpPr>
              <p:nvPr/>
            </p:nvSpPr>
            <p:spPr bwMode="auto">
              <a:xfrm>
                <a:off x="2154" y="3566"/>
                <a:ext cx="1361" cy="544"/>
              </a:xfrm>
              <a:prstGeom prst="rect">
                <a:avLst/>
              </a:prstGeom>
              <a:solidFill>
                <a:srgbClr val="0099FF"/>
              </a:solidFill>
              <a:ln w="28575">
                <a:solidFill>
                  <a:schemeClr val="tx1"/>
                </a:solidFill>
                <a:miter lim="800000"/>
                <a:headEnd/>
                <a:tailEnd/>
              </a:ln>
            </p:spPr>
            <p:txBody>
              <a:bodyPr wrap="none" anchor="ctr"/>
              <a:lstStyle/>
              <a:p>
                <a:pPr algn="ctr"/>
                <a:endParaRPr lang="zh-TW" altLang="zh-TW"/>
              </a:p>
            </p:txBody>
          </p:sp>
          <p:sp>
            <p:nvSpPr>
              <p:cNvPr id="9316" name="Text Box 20"/>
              <p:cNvSpPr txBox="1">
                <a:spLocks noChangeArrowheads="1"/>
              </p:cNvSpPr>
              <p:nvPr/>
            </p:nvSpPr>
            <p:spPr bwMode="auto">
              <a:xfrm>
                <a:off x="2290" y="3702"/>
                <a:ext cx="1088" cy="231"/>
              </a:xfrm>
              <a:prstGeom prst="rect">
                <a:avLst/>
              </a:prstGeom>
              <a:solidFill>
                <a:srgbClr val="0099FF"/>
              </a:solidFill>
              <a:ln w="9525">
                <a:noFill/>
                <a:miter lim="800000"/>
                <a:headEnd/>
                <a:tailEnd/>
              </a:ln>
            </p:spPr>
            <p:txBody>
              <a:bodyPr>
                <a:spAutoFit/>
              </a:bodyPr>
              <a:lstStyle/>
              <a:p>
                <a:pPr algn="ctr">
                  <a:spcBef>
                    <a:spcPct val="50000"/>
                  </a:spcBef>
                </a:pPr>
                <a:r>
                  <a:rPr lang="en-US" altLang="zh-TW"/>
                  <a:t>History Data</a:t>
                </a:r>
              </a:p>
            </p:txBody>
          </p:sp>
        </p:grpSp>
        <p:sp>
          <p:nvSpPr>
            <p:cNvPr id="9232" name="Line 21"/>
            <p:cNvSpPr>
              <a:spLocks noChangeShapeType="1"/>
            </p:cNvSpPr>
            <p:nvPr/>
          </p:nvSpPr>
          <p:spPr bwMode="auto">
            <a:xfrm flipV="1">
              <a:off x="2971" y="3158"/>
              <a:ext cx="0" cy="544"/>
            </a:xfrm>
            <a:prstGeom prst="line">
              <a:avLst/>
            </a:prstGeom>
            <a:noFill/>
            <a:ln w="28575">
              <a:solidFill>
                <a:schemeClr val="tx1"/>
              </a:solidFill>
              <a:round/>
              <a:headEnd/>
              <a:tailEnd type="triangle" w="med" len="med"/>
            </a:ln>
          </p:spPr>
          <p:txBody>
            <a:bodyPr/>
            <a:lstStyle/>
            <a:p>
              <a:endParaRPr lang="zh-TW" altLang="en-US"/>
            </a:p>
          </p:txBody>
        </p:sp>
        <p:sp>
          <p:nvSpPr>
            <p:cNvPr id="9233" name="Text Box 22"/>
            <p:cNvSpPr txBox="1">
              <a:spLocks noChangeArrowheads="1"/>
            </p:cNvSpPr>
            <p:nvPr/>
          </p:nvSpPr>
          <p:spPr bwMode="auto">
            <a:xfrm>
              <a:off x="2926" y="3242"/>
              <a:ext cx="816" cy="460"/>
            </a:xfrm>
            <a:prstGeom prst="rect">
              <a:avLst/>
            </a:prstGeom>
            <a:noFill/>
            <a:ln w="9525">
              <a:noFill/>
              <a:miter lim="800000"/>
              <a:headEnd/>
              <a:tailEnd/>
            </a:ln>
          </p:spPr>
          <p:txBody>
            <a:bodyPr>
              <a:spAutoFit/>
            </a:bodyPr>
            <a:lstStyle/>
            <a:p>
              <a:pPr algn="ctr">
                <a:spcBef>
                  <a:spcPct val="50000"/>
                </a:spcBef>
              </a:pPr>
              <a:r>
                <a:rPr lang="en-US" altLang="zh-TW" sz="1400"/>
                <a:t>Reading Time-Series Order</a:t>
              </a:r>
            </a:p>
          </p:txBody>
        </p:sp>
        <p:grpSp>
          <p:nvGrpSpPr>
            <p:cNvPr id="7" name="Group 23"/>
            <p:cNvGrpSpPr>
              <a:grpSpLocks/>
            </p:cNvGrpSpPr>
            <p:nvPr/>
          </p:nvGrpSpPr>
          <p:grpSpPr bwMode="auto">
            <a:xfrm>
              <a:off x="2381" y="1978"/>
              <a:ext cx="1134" cy="1180"/>
              <a:chOff x="2245" y="1842"/>
              <a:chExt cx="1134" cy="1180"/>
            </a:xfrm>
          </p:grpSpPr>
          <p:sp>
            <p:nvSpPr>
              <p:cNvPr id="9312" name="Rectangle 24"/>
              <p:cNvSpPr>
                <a:spLocks noChangeArrowheads="1"/>
              </p:cNvSpPr>
              <p:nvPr/>
            </p:nvSpPr>
            <p:spPr bwMode="auto">
              <a:xfrm>
                <a:off x="2245" y="2115"/>
                <a:ext cx="1134" cy="907"/>
              </a:xfrm>
              <a:prstGeom prst="rect">
                <a:avLst/>
              </a:prstGeom>
              <a:solidFill>
                <a:srgbClr val="66FF33"/>
              </a:solidFill>
              <a:ln w="28575">
                <a:solidFill>
                  <a:schemeClr val="tx1"/>
                </a:solidFill>
                <a:miter lim="800000"/>
                <a:headEnd/>
                <a:tailEnd/>
              </a:ln>
            </p:spPr>
            <p:txBody>
              <a:bodyPr wrap="none" anchor="ctr"/>
              <a:lstStyle/>
              <a:p>
                <a:endParaRPr lang="zh-TW" altLang="en-US"/>
              </a:p>
            </p:txBody>
          </p:sp>
          <p:sp>
            <p:nvSpPr>
              <p:cNvPr id="9313" name="Text Box 25"/>
              <p:cNvSpPr txBox="1">
                <a:spLocks noChangeArrowheads="1"/>
              </p:cNvSpPr>
              <p:nvPr/>
            </p:nvSpPr>
            <p:spPr bwMode="auto">
              <a:xfrm>
                <a:off x="2336" y="2263"/>
                <a:ext cx="907" cy="577"/>
              </a:xfrm>
              <a:prstGeom prst="rect">
                <a:avLst/>
              </a:prstGeom>
              <a:noFill/>
              <a:ln w="9525">
                <a:noFill/>
                <a:miter lim="800000"/>
                <a:headEnd/>
                <a:tailEnd/>
              </a:ln>
            </p:spPr>
            <p:txBody>
              <a:bodyPr>
                <a:spAutoFit/>
              </a:bodyPr>
              <a:lstStyle/>
              <a:p>
                <a:pPr algn="ctr">
                  <a:spcBef>
                    <a:spcPct val="50000"/>
                  </a:spcBef>
                </a:pPr>
                <a:r>
                  <a:rPr lang="en-US" altLang="zh-TW"/>
                  <a:t>Virtual Futures Exchange</a:t>
                </a:r>
              </a:p>
            </p:txBody>
          </p:sp>
          <p:sp>
            <p:nvSpPr>
              <p:cNvPr id="9314" name="Line 26"/>
              <p:cNvSpPr>
                <a:spLocks noChangeShapeType="1"/>
              </p:cNvSpPr>
              <p:nvPr/>
            </p:nvSpPr>
            <p:spPr bwMode="auto">
              <a:xfrm>
                <a:off x="2789" y="1842"/>
                <a:ext cx="0" cy="363"/>
              </a:xfrm>
              <a:prstGeom prst="line">
                <a:avLst/>
              </a:prstGeom>
              <a:noFill/>
              <a:ln w="28575">
                <a:solidFill>
                  <a:schemeClr val="tx1"/>
                </a:solidFill>
                <a:round/>
                <a:headEnd/>
                <a:tailEnd type="triangle" w="med" len="med"/>
              </a:ln>
            </p:spPr>
            <p:txBody>
              <a:bodyPr/>
              <a:lstStyle/>
              <a:p>
                <a:endParaRPr lang="zh-TW" altLang="en-US"/>
              </a:p>
            </p:txBody>
          </p:sp>
        </p:grpSp>
        <p:grpSp>
          <p:nvGrpSpPr>
            <p:cNvPr id="8" name="Group 27"/>
            <p:cNvGrpSpPr>
              <a:grpSpLocks/>
            </p:cNvGrpSpPr>
            <p:nvPr/>
          </p:nvGrpSpPr>
          <p:grpSpPr bwMode="auto">
            <a:xfrm>
              <a:off x="748" y="1978"/>
              <a:ext cx="998" cy="1724"/>
              <a:chOff x="612" y="1842"/>
              <a:chExt cx="998" cy="1724"/>
            </a:xfrm>
          </p:grpSpPr>
          <p:sp>
            <p:nvSpPr>
              <p:cNvPr id="9310" name="Rectangle 28"/>
              <p:cNvSpPr>
                <a:spLocks noChangeArrowheads="1"/>
              </p:cNvSpPr>
              <p:nvPr/>
            </p:nvSpPr>
            <p:spPr bwMode="auto">
              <a:xfrm>
                <a:off x="612" y="1979"/>
                <a:ext cx="998" cy="1587"/>
              </a:xfrm>
              <a:prstGeom prst="rect">
                <a:avLst/>
              </a:prstGeom>
              <a:solidFill>
                <a:srgbClr val="66FF33"/>
              </a:solidFill>
              <a:ln w="28575">
                <a:solidFill>
                  <a:schemeClr val="tx1"/>
                </a:solidFill>
                <a:miter lim="800000"/>
                <a:headEnd/>
                <a:tailEnd/>
              </a:ln>
            </p:spPr>
            <p:txBody>
              <a:bodyPr wrap="none" anchor="ctr"/>
              <a:lstStyle/>
              <a:p>
                <a:endParaRPr lang="zh-TW" altLang="en-US"/>
              </a:p>
            </p:txBody>
          </p:sp>
          <p:sp>
            <p:nvSpPr>
              <p:cNvPr id="9311" name="Line 29"/>
              <p:cNvSpPr>
                <a:spLocks noChangeShapeType="1"/>
              </p:cNvSpPr>
              <p:nvPr/>
            </p:nvSpPr>
            <p:spPr bwMode="auto">
              <a:xfrm>
                <a:off x="1111" y="1842"/>
                <a:ext cx="0" cy="227"/>
              </a:xfrm>
              <a:prstGeom prst="line">
                <a:avLst/>
              </a:prstGeom>
              <a:noFill/>
              <a:ln w="28575">
                <a:solidFill>
                  <a:schemeClr val="tx1"/>
                </a:solidFill>
                <a:round/>
                <a:headEnd/>
                <a:tailEnd type="triangle" w="med" len="med"/>
              </a:ln>
            </p:spPr>
            <p:txBody>
              <a:bodyPr/>
              <a:lstStyle/>
              <a:p>
                <a:endParaRPr lang="zh-TW" altLang="en-US"/>
              </a:p>
            </p:txBody>
          </p:sp>
        </p:grpSp>
        <p:sp>
          <p:nvSpPr>
            <p:cNvPr id="9236" name="Text Box 30"/>
            <p:cNvSpPr txBox="1">
              <a:spLocks noChangeArrowheads="1"/>
            </p:cNvSpPr>
            <p:nvPr/>
          </p:nvSpPr>
          <p:spPr bwMode="auto">
            <a:xfrm>
              <a:off x="1701" y="2024"/>
              <a:ext cx="371" cy="210"/>
            </a:xfrm>
            <a:prstGeom prst="rect">
              <a:avLst/>
            </a:prstGeom>
            <a:solidFill>
              <a:srgbClr val="66FF33"/>
            </a:solidFill>
            <a:ln w="28575">
              <a:solidFill>
                <a:schemeClr val="tx1"/>
              </a:solidFill>
              <a:miter lim="800000"/>
              <a:headEnd/>
              <a:tailEnd/>
            </a:ln>
          </p:spPr>
          <p:txBody>
            <a:bodyPr wrap="none">
              <a:spAutoFit/>
            </a:bodyPr>
            <a:lstStyle/>
            <a:p>
              <a:r>
                <a:rPr lang="en-US" altLang="zh-TW" sz="1400" b="1"/>
                <a:t>CPU</a:t>
              </a:r>
            </a:p>
          </p:txBody>
        </p:sp>
        <p:sp>
          <p:nvSpPr>
            <p:cNvPr id="9237" name="Text Box 31"/>
            <p:cNvSpPr txBox="1">
              <a:spLocks noChangeArrowheads="1"/>
            </p:cNvSpPr>
            <p:nvPr/>
          </p:nvSpPr>
          <p:spPr bwMode="auto">
            <a:xfrm>
              <a:off x="839" y="2296"/>
              <a:ext cx="816" cy="210"/>
            </a:xfrm>
            <a:prstGeom prst="rect">
              <a:avLst/>
            </a:prstGeom>
            <a:noFill/>
            <a:ln w="28575">
              <a:solidFill>
                <a:schemeClr val="tx1"/>
              </a:solidFill>
              <a:miter lim="800000"/>
              <a:headEnd/>
              <a:tailEnd/>
            </a:ln>
          </p:spPr>
          <p:txBody>
            <a:bodyPr>
              <a:spAutoFit/>
            </a:bodyPr>
            <a:lstStyle/>
            <a:p>
              <a:pPr algn="ctr">
                <a:spcBef>
                  <a:spcPct val="50000"/>
                </a:spcBef>
              </a:pPr>
              <a:r>
                <a:rPr lang="en-US" altLang="zh-TW" sz="1400" b="1"/>
                <a:t>Read Five</a:t>
              </a:r>
            </a:p>
          </p:txBody>
        </p:sp>
        <p:grpSp>
          <p:nvGrpSpPr>
            <p:cNvPr id="9" name="Group 32"/>
            <p:cNvGrpSpPr>
              <a:grpSpLocks/>
            </p:cNvGrpSpPr>
            <p:nvPr/>
          </p:nvGrpSpPr>
          <p:grpSpPr bwMode="auto">
            <a:xfrm>
              <a:off x="4105" y="1978"/>
              <a:ext cx="998" cy="817"/>
              <a:chOff x="3969" y="1842"/>
              <a:chExt cx="998" cy="817"/>
            </a:xfrm>
          </p:grpSpPr>
          <p:sp>
            <p:nvSpPr>
              <p:cNvPr id="9308" name="Line 33"/>
              <p:cNvSpPr>
                <a:spLocks noChangeShapeType="1"/>
              </p:cNvSpPr>
              <p:nvPr/>
            </p:nvSpPr>
            <p:spPr bwMode="auto">
              <a:xfrm>
                <a:off x="4468" y="1842"/>
                <a:ext cx="0" cy="227"/>
              </a:xfrm>
              <a:prstGeom prst="line">
                <a:avLst/>
              </a:prstGeom>
              <a:noFill/>
              <a:ln w="28575">
                <a:solidFill>
                  <a:schemeClr val="tx1"/>
                </a:solidFill>
                <a:round/>
                <a:headEnd/>
                <a:tailEnd type="triangle" w="med" len="med"/>
              </a:ln>
            </p:spPr>
            <p:txBody>
              <a:bodyPr/>
              <a:lstStyle/>
              <a:p>
                <a:endParaRPr lang="zh-TW" altLang="en-US"/>
              </a:p>
            </p:txBody>
          </p:sp>
          <p:sp>
            <p:nvSpPr>
              <p:cNvPr id="9309" name="Rectangle 34"/>
              <p:cNvSpPr>
                <a:spLocks noChangeArrowheads="1"/>
              </p:cNvSpPr>
              <p:nvPr/>
            </p:nvSpPr>
            <p:spPr bwMode="auto">
              <a:xfrm>
                <a:off x="3969" y="1979"/>
                <a:ext cx="998" cy="680"/>
              </a:xfrm>
              <a:prstGeom prst="rect">
                <a:avLst/>
              </a:prstGeom>
              <a:solidFill>
                <a:srgbClr val="66FF33"/>
              </a:solidFill>
              <a:ln w="28575">
                <a:solidFill>
                  <a:schemeClr val="tx1"/>
                </a:solidFill>
                <a:miter lim="800000"/>
                <a:headEnd/>
                <a:tailEnd/>
              </a:ln>
            </p:spPr>
            <p:txBody>
              <a:bodyPr wrap="none" anchor="ctr"/>
              <a:lstStyle/>
              <a:p>
                <a:endParaRPr lang="zh-TW" altLang="en-US"/>
              </a:p>
            </p:txBody>
          </p:sp>
        </p:grpSp>
        <p:sp>
          <p:nvSpPr>
            <p:cNvPr id="9239" name="Text Box 35"/>
            <p:cNvSpPr txBox="1">
              <a:spLocks noChangeArrowheads="1"/>
            </p:cNvSpPr>
            <p:nvPr/>
          </p:nvSpPr>
          <p:spPr bwMode="auto">
            <a:xfrm>
              <a:off x="4195" y="2296"/>
              <a:ext cx="816" cy="210"/>
            </a:xfrm>
            <a:prstGeom prst="rect">
              <a:avLst/>
            </a:prstGeom>
            <a:noFill/>
            <a:ln w="28575">
              <a:solidFill>
                <a:schemeClr val="tx1"/>
              </a:solidFill>
              <a:miter lim="800000"/>
              <a:headEnd/>
              <a:tailEnd/>
            </a:ln>
          </p:spPr>
          <p:txBody>
            <a:bodyPr>
              <a:spAutoFit/>
            </a:bodyPr>
            <a:lstStyle/>
            <a:p>
              <a:pPr algn="ctr">
                <a:spcBef>
                  <a:spcPct val="50000"/>
                </a:spcBef>
              </a:pPr>
              <a:r>
                <a:rPr lang="en-US" altLang="zh-TW" sz="1400" b="1"/>
                <a:t>Read Five</a:t>
              </a:r>
            </a:p>
          </p:txBody>
        </p:sp>
        <p:grpSp>
          <p:nvGrpSpPr>
            <p:cNvPr id="10" name="Group 36"/>
            <p:cNvGrpSpPr>
              <a:grpSpLocks/>
            </p:cNvGrpSpPr>
            <p:nvPr/>
          </p:nvGrpSpPr>
          <p:grpSpPr bwMode="auto">
            <a:xfrm>
              <a:off x="1610" y="2387"/>
              <a:ext cx="680" cy="210"/>
              <a:chOff x="1474" y="2251"/>
              <a:chExt cx="680" cy="210"/>
            </a:xfrm>
          </p:grpSpPr>
          <p:sp>
            <p:nvSpPr>
              <p:cNvPr id="9306" name="Text Box 37"/>
              <p:cNvSpPr txBox="1">
                <a:spLocks noChangeArrowheads="1"/>
              </p:cNvSpPr>
              <p:nvPr/>
            </p:nvSpPr>
            <p:spPr bwMode="auto">
              <a:xfrm>
                <a:off x="1655" y="2251"/>
                <a:ext cx="499" cy="210"/>
              </a:xfrm>
              <a:prstGeom prst="rect">
                <a:avLst/>
              </a:prstGeom>
              <a:solidFill>
                <a:srgbClr val="66FF33"/>
              </a:solidFill>
              <a:ln w="28575">
                <a:solidFill>
                  <a:schemeClr val="tx1"/>
                </a:solidFill>
                <a:miter lim="800000"/>
                <a:headEnd/>
                <a:tailEnd/>
              </a:ln>
            </p:spPr>
            <p:txBody>
              <a:bodyPr>
                <a:spAutoFit/>
              </a:bodyPr>
              <a:lstStyle/>
              <a:p>
                <a:pPr algn="ctr">
                  <a:spcBef>
                    <a:spcPct val="50000"/>
                  </a:spcBef>
                </a:pPr>
                <a:r>
                  <a:rPr lang="en-US" altLang="zh-TW" sz="1400" b="1"/>
                  <a:t>DATA</a:t>
                </a:r>
              </a:p>
            </p:txBody>
          </p:sp>
          <p:sp>
            <p:nvSpPr>
              <p:cNvPr id="9307" name="Line 38"/>
              <p:cNvSpPr>
                <a:spLocks noChangeShapeType="1"/>
              </p:cNvSpPr>
              <p:nvPr/>
            </p:nvSpPr>
            <p:spPr bwMode="auto">
              <a:xfrm>
                <a:off x="1474" y="2251"/>
                <a:ext cx="227" cy="90"/>
              </a:xfrm>
              <a:prstGeom prst="line">
                <a:avLst/>
              </a:prstGeom>
              <a:noFill/>
              <a:ln w="28575">
                <a:solidFill>
                  <a:schemeClr val="tx1"/>
                </a:solidFill>
                <a:round/>
                <a:headEnd/>
                <a:tailEnd type="triangle" w="med" len="med"/>
              </a:ln>
            </p:spPr>
            <p:txBody>
              <a:bodyPr/>
              <a:lstStyle/>
              <a:p>
                <a:endParaRPr lang="zh-TW" altLang="en-US"/>
              </a:p>
            </p:txBody>
          </p:sp>
        </p:grpSp>
        <p:grpSp>
          <p:nvGrpSpPr>
            <p:cNvPr id="11" name="Group 39"/>
            <p:cNvGrpSpPr>
              <a:grpSpLocks/>
            </p:cNvGrpSpPr>
            <p:nvPr/>
          </p:nvGrpSpPr>
          <p:grpSpPr bwMode="auto">
            <a:xfrm>
              <a:off x="3560" y="2387"/>
              <a:ext cx="681" cy="210"/>
              <a:chOff x="3424" y="2251"/>
              <a:chExt cx="681" cy="210"/>
            </a:xfrm>
          </p:grpSpPr>
          <p:sp>
            <p:nvSpPr>
              <p:cNvPr id="9304" name="Text Box 40"/>
              <p:cNvSpPr txBox="1">
                <a:spLocks noChangeArrowheads="1"/>
              </p:cNvSpPr>
              <p:nvPr/>
            </p:nvSpPr>
            <p:spPr bwMode="auto">
              <a:xfrm>
                <a:off x="3424" y="2251"/>
                <a:ext cx="499" cy="210"/>
              </a:xfrm>
              <a:prstGeom prst="rect">
                <a:avLst/>
              </a:prstGeom>
              <a:solidFill>
                <a:srgbClr val="66FF33"/>
              </a:solidFill>
              <a:ln w="28575">
                <a:solidFill>
                  <a:schemeClr val="tx1"/>
                </a:solidFill>
                <a:miter lim="800000"/>
                <a:headEnd/>
                <a:tailEnd/>
              </a:ln>
            </p:spPr>
            <p:txBody>
              <a:bodyPr>
                <a:spAutoFit/>
              </a:bodyPr>
              <a:lstStyle/>
              <a:p>
                <a:pPr algn="ctr">
                  <a:spcBef>
                    <a:spcPct val="50000"/>
                  </a:spcBef>
                </a:pPr>
                <a:r>
                  <a:rPr lang="en-US" altLang="zh-TW" sz="1400" b="1"/>
                  <a:t>DATA</a:t>
                </a:r>
              </a:p>
            </p:txBody>
          </p:sp>
          <p:sp>
            <p:nvSpPr>
              <p:cNvPr id="9305" name="Line 41"/>
              <p:cNvSpPr>
                <a:spLocks noChangeShapeType="1"/>
              </p:cNvSpPr>
              <p:nvPr/>
            </p:nvSpPr>
            <p:spPr bwMode="auto">
              <a:xfrm flipH="1">
                <a:off x="3878" y="2251"/>
                <a:ext cx="227" cy="90"/>
              </a:xfrm>
              <a:prstGeom prst="line">
                <a:avLst/>
              </a:prstGeom>
              <a:noFill/>
              <a:ln w="28575">
                <a:solidFill>
                  <a:schemeClr val="tx1"/>
                </a:solidFill>
                <a:round/>
                <a:headEnd/>
                <a:tailEnd type="triangle" w="med" len="med"/>
              </a:ln>
            </p:spPr>
            <p:txBody>
              <a:bodyPr/>
              <a:lstStyle/>
              <a:p>
                <a:endParaRPr lang="zh-TW" altLang="en-US"/>
              </a:p>
            </p:txBody>
          </p:sp>
        </p:grpSp>
        <p:grpSp>
          <p:nvGrpSpPr>
            <p:cNvPr id="12" name="Group 42"/>
            <p:cNvGrpSpPr>
              <a:grpSpLocks/>
            </p:cNvGrpSpPr>
            <p:nvPr/>
          </p:nvGrpSpPr>
          <p:grpSpPr bwMode="auto">
            <a:xfrm>
              <a:off x="2018" y="2568"/>
              <a:ext cx="454" cy="400"/>
              <a:chOff x="1882" y="2432"/>
              <a:chExt cx="454" cy="400"/>
            </a:xfrm>
          </p:grpSpPr>
          <p:grpSp>
            <p:nvGrpSpPr>
              <p:cNvPr id="13" name="Group 43"/>
              <p:cNvGrpSpPr>
                <a:grpSpLocks/>
              </p:cNvGrpSpPr>
              <p:nvPr/>
            </p:nvGrpSpPr>
            <p:grpSpPr bwMode="auto">
              <a:xfrm>
                <a:off x="2064" y="2432"/>
                <a:ext cx="272" cy="227"/>
                <a:chOff x="2064" y="2432"/>
                <a:chExt cx="272" cy="227"/>
              </a:xfrm>
            </p:grpSpPr>
            <p:sp>
              <p:nvSpPr>
                <p:cNvPr id="9302" name="Line 44"/>
                <p:cNvSpPr>
                  <a:spLocks noChangeShapeType="1"/>
                </p:cNvSpPr>
                <p:nvPr/>
              </p:nvSpPr>
              <p:spPr bwMode="auto">
                <a:xfrm flipH="1">
                  <a:off x="2064" y="2659"/>
                  <a:ext cx="272" cy="0"/>
                </a:xfrm>
                <a:prstGeom prst="line">
                  <a:avLst/>
                </a:prstGeom>
                <a:noFill/>
                <a:ln w="28575">
                  <a:solidFill>
                    <a:schemeClr val="tx1"/>
                  </a:solidFill>
                  <a:round/>
                  <a:headEnd/>
                  <a:tailEnd/>
                </a:ln>
              </p:spPr>
              <p:txBody>
                <a:bodyPr/>
                <a:lstStyle/>
                <a:p>
                  <a:endParaRPr lang="zh-TW" altLang="en-US"/>
                </a:p>
              </p:txBody>
            </p:sp>
            <p:sp>
              <p:nvSpPr>
                <p:cNvPr id="9303" name="Line 45"/>
                <p:cNvSpPr>
                  <a:spLocks noChangeShapeType="1"/>
                </p:cNvSpPr>
                <p:nvPr/>
              </p:nvSpPr>
              <p:spPr bwMode="auto">
                <a:xfrm flipV="1">
                  <a:off x="2064" y="2432"/>
                  <a:ext cx="0" cy="227"/>
                </a:xfrm>
                <a:prstGeom prst="line">
                  <a:avLst/>
                </a:prstGeom>
                <a:noFill/>
                <a:ln w="28575">
                  <a:solidFill>
                    <a:schemeClr val="tx1"/>
                  </a:solidFill>
                  <a:round/>
                  <a:headEnd/>
                  <a:tailEnd type="triangle" w="med" len="med"/>
                </a:ln>
              </p:spPr>
              <p:txBody>
                <a:bodyPr/>
                <a:lstStyle/>
                <a:p>
                  <a:endParaRPr lang="zh-TW" altLang="en-US"/>
                </a:p>
              </p:txBody>
            </p:sp>
          </p:grpSp>
          <p:sp>
            <p:nvSpPr>
              <p:cNvPr id="9301" name="Text Box 46"/>
              <p:cNvSpPr txBox="1">
                <a:spLocks noChangeArrowheads="1"/>
              </p:cNvSpPr>
              <p:nvPr/>
            </p:nvSpPr>
            <p:spPr bwMode="auto">
              <a:xfrm>
                <a:off x="1882" y="2659"/>
                <a:ext cx="409" cy="173"/>
              </a:xfrm>
              <a:prstGeom prst="rect">
                <a:avLst/>
              </a:prstGeom>
              <a:noFill/>
              <a:ln w="9525">
                <a:noFill/>
                <a:miter lim="800000"/>
                <a:headEnd/>
                <a:tailEnd/>
              </a:ln>
            </p:spPr>
            <p:txBody>
              <a:bodyPr>
                <a:spAutoFit/>
              </a:bodyPr>
              <a:lstStyle/>
              <a:p>
                <a:pPr algn="ctr">
                  <a:spcBef>
                    <a:spcPct val="50000"/>
                  </a:spcBef>
                </a:pPr>
                <a:r>
                  <a:rPr lang="en-US" altLang="zh-TW" sz="1200" b="1"/>
                  <a:t>Read</a:t>
                </a:r>
              </a:p>
            </p:txBody>
          </p:sp>
        </p:grpSp>
        <p:grpSp>
          <p:nvGrpSpPr>
            <p:cNvPr id="14" name="Group 47"/>
            <p:cNvGrpSpPr>
              <a:grpSpLocks/>
            </p:cNvGrpSpPr>
            <p:nvPr/>
          </p:nvGrpSpPr>
          <p:grpSpPr bwMode="auto">
            <a:xfrm>
              <a:off x="3424" y="2568"/>
              <a:ext cx="455" cy="400"/>
              <a:chOff x="3288" y="2432"/>
              <a:chExt cx="455" cy="400"/>
            </a:xfrm>
          </p:grpSpPr>
          <p:grpSp>
            <p:nvGrpSpPr>
              <p:cNvPr id="15" name="Group 48"/>
              <p:cNvGrpSpPr>
                <a:grpSpLocks/>
              </p:cNvGrpSpPr>
              <p:nvPr/>
            </p:nvGrpSpPr>
            <p:grpSpPr bwMode="auto">
              <a:xfrm>
                <a:off x="3288" y="2432"/>
                <a:ext cx="272" cy="227"/>
                <a:chOff x="3288" y="2432"/>
                <a:chExt cx="272" cy="227"/>
              </a:xfrm>
            </p:grpSpPr>
            <p:sp>
              <p:nvSpPr>
                <p:cNvPr id="9298" name="Line 49"/>
                <p:cNvSpPr>
                  <a:spLocks noChangeShapeType="1"/>
                </p:cNvSpPr>
                <p:nvPr/>
              </p:nvSpPr>
              <p:spPr bwMode="auto">
                <a:xfrm flipH="1">
                  <a:off x="3288" y="2659"/>
                  <a:ext cx="272" cy="0"/>
                </a:xfrm>
                <a:prstGeom prst="line">
                  <a:avLst/>
                </a:prstGeom>
                <a:noFill/>
                <a:ln w="28575">
                  <a:solidFill>
                    <a:schemeClr val="tx1"/>
                  </a:solidFill>
                  <a:round/>
                  <a:headEnd/>
                  <a:tailEnd/>
                </a:ln>
              </p:spPr>
              <p:txBody>
                <a:bodyPr/>
                <a:lstStyle/>
                <a:p>
                  <a:endParaRPr lang="zh-TW" altLang="en-US"/>
                </a:p>
              </p:txBody>
            </p:sp>
            <p:sp>
              <p:nvSpPr>
                <p:cNvPr id="9299" name="Line 50"/>
                <p:cNvSpPr>
                  <a:spLocks noChangeShapeType="1"/>
                </p:cNvSpPr>
                <p:nvPr/>
              </p:nvSpPr>
              <p:spPr bwMode="auto">
                <a:xfrm flipV="1">
                  <a:off x="3560" y="2432"/>
                  <a:ext cx="0" cy="227"/>
                </a:xfrm>
                <a:prstGeom prst="line">
                  <a:avLst/>
                </a:prstGeom>
                <a:noFill/>
                <a:ln w="28575">
                  <a:solidFill>
                    <a:schemeClr val="tx1"/>
                  </a:solidFill>
                  <a:round/>
                  <a:headEnd/>
                  <a:tailEnd type="triangle" w="med" len="med"/>
                </a:ln>
              </p:spPr>
              <p:txBody>
                <a:bodyPr/>
                <a:lstStyle/>
                <a:p>
                  <a:endParaRPr lang="zh-TW" altLang="en-US"/>
                </a:p>
              </p:txBody>
            </p:sp>
          </p:grpSp>
          <p:sp>
            <p:nvSpPr>
              <p:cNvPr id="9297" name="Text Box 51"/>
              <p:cNvSpPr txBox="1">
                <a:spLocks noChangeArrowheads="1"/>
              </p:cNvSpPr>
              <p:nvPr/>
            </p:nvSpPr>
            <p:spPr bwMode="auto">
              <a:xfrm>
                <a:off x="3334" y="2659"/>
                <a:ext cx="409" cy="173"/>
              </a:xfrm>
              <a:prstGeom prst="rect">
                <a:avLst/>
              </a:prstGeom>
              <a:noFill/>
              <a:ln w="9525">
                <a:noFill/>
                <a:miter lim="800000"/>
                <a:headEnd/>
                <a:tailEnd/>
              </a:ln>
            </p:spPr>
            <p:txBody>
              <a:bodyPr>
                <a:spAutoFit/>
              </a:bodyPr>
              <a:lstStyle/>
              <a:p>
                <a:pPr algn="ctr">
                  <a:spcBef>
                    <a:spcPct val="50000"/>
                  </a:spcBef>
                </a:pPr>
                <a:r>
                  <a:rPr lang="en-US" altLang="zh-TW" sz="1200" b="1"/>
                  <a:t>Read</a:t>
                </a:r>
              </a:p>
            </p:txBody>
          </p:sp>
        </p:grpSp>
        <p:grpSp>
          <p:nvGrpSpPr>
            <p:cNvPr id="16" name="Group 52"/>
            <p:cNvGrpSpPr>
              <a:grpSpLocks/>
            </p:cNvGrpSpPr>
            <p:nvPr/>
          </p:nvGrpSpPr>
          <p:grpSpPr bwMode="auto">
            <a:xfrm>
              <a:off x="3560" y="2568"/>
              <a:ext cx="453" cy="664"/>
              <a:chOff x="3424" y="2432"/>
              <a:chExt cx="453" cy="664"/>
            </a:xfrm>
          </p:grpSpPr>
          <p:sp>
            <p:nvSpPr>
              <p:cNvPr id="9294" name="Text Box 53"/>
              <p:cNvSpPr txBox="1">
                <a:spLocks noChangeArrowheads="1"/>
              </p:cNvSpPr>
              <p:nvPr/>
            </p:nvSpPr>
            <p:spPr bwMode="auto">
              <a:xfrm>
                <a:off x="3424" y="2886"/>
                <a:ext cx="453" cy="210"/>
              </a:xfrm>
              <a:prstGeom prst="rect">
                <a:avLst/>
              </a:prstGeom>
              <a:solidFill>
                <a:srgbClr val="FF9900"/>
              </a:solidFill>
              <a:ln w="28575">
                <a:solidFill>
                  <a:schemeClr val="tx1"/>
                </a:solidFill>
                <a:miter lim="800000"/>
                <a:headEnd/>
                <a:tailEnd/>
              </a:ln>
            </p:spPr>
            <p:txBody>
              <a:bodyPr>
                <a:spAutoFit/>
              </a:bodyPr>
              <a:lstStyle/>
              <a:p>
                <a:pPr algn="ctr">
                  <a:spcBef>
                    <a:spcPct val="50000"/>
                  </a:spcBef>
                </a:pPr>
                <a:r>
                  <a:rPr lang="en-US" altLang="zh-TW" sz="1400" b="1"/>
                  <a:t>DATA</a:t>
                </a:r>
              </a:p>
            </p:txBody>
          </p:sp>
          <p:sp>
            <p:nvSpPr>
              <p:cNvPr id="9295" name="Line 54"/>
              <p:cNvSpPr>
                <a:spLocks noChangeShapeType="1"/>
              </p:cNvSpPr>
              <p:nvPr/>
            </p:nvSpPr>
            <p:spPr bwMode="auto">
              <a:xfrm>
                <a:off x="3742" y="2432"/>
                <a:ext cx="0" cy="499"/>
              </a:xfrm>
              <a:prstGeom prst="line">
                <a:avLst/>
              </a:prstGeom>
              <a:noFill/>
              <a:ln w="28575">
                <a:solidFill>
                  <a:schemeClr val="tx1"/>
                </a:solidFill>
                <a:round/>
                <a:headEnd/>
                <a:tailEnd type="triangle" w="med" len="med"/>
              </a:ln>
            </p:spPr>
            <p:txBody>
              <a:bodyPr/>
              <a:lstStyle/>
              <a:p>
                <a:endParaRPr lang="zh-TW" altLang="en-US"/>
              </a:p>
            </p:txBody>
          </p:sp>
        </p:grpSp>
        <p:grpSp>
          <p:nvGrpSpPr>
            <p:cNvPr id="17" name="Group 55"/>
            <p:cNvGrpSpPr>
              <a:grpSpLocks/>
            </p:cNvGrpSpPr>
            <p:nvPr/>
          </p:nvGrpSpPr>
          <p:grpSpPr bwMode="auto">
            <a:xfrm>
              <a:off x="839" y="2568"/>
              <a:ext cx="1179" cy="740"/>
              <a:chOff x="703" y="2432"/>
              <a:chExt cx="1179" cy="740"/>
            </a:xfrm>
          </p:grpSpPr>
          <p:grpSp>
            <p:nvGrpSpPr>
              <p:cNvPr id="18" name="Group 56"/>
              <p:cNvGrpSpPr>
                <a:grpSpLocks/>
              </p:cNvGrpSpPr>
              <p:nvPr/>
            </p:nvGrpSpPr>
            <p:grpSpPr bwMode="auto">
              <a:xfrm>
                <a:off x="1519" y="2432"/>
                <a:ext cx="363" cy="544"/>
                <a:chOff x="1519" y="2432"/>
                <a:chExt cx="363" cy="544"/>
              </a:xfrm>
            </p:grpSpPr>
            <p:sp>
              <p:nvSpPr>
                <p:cNvPr id="9292" name="Line 57"/>
                <p:cNvSpPr>
                  <a:spLocks noChangeShapeType="1"/>
                </p:cNvSpPr>
                <p:nvPr/>
              </p:nvSpPr>
              <p:spPr bwMode="auto">
                <a:xfrm>
                  <a:off x="1882" y="2432"/>
                  <a:ext cx="0" cy="544"/>
                </a:xfrm>
                <a:prstGeom prst="line">
                  <a:avLst/>
                </a:prstGeom>
                <a:noFill/>
                <a:ln w="28575">
                  <a:solidFill>
                    <a:schemeClr val="tx1"/>
                  </a:solidFill>
                  <a:round/>
                  <a:headEnd/>
                  <a:tailEnd/>
                </a:ln>
              </p:spPr>
              <p:txBody>
                <a:bodyPr/>
                <a:lstStyle/>
                <a:p>
                  <a:endParaRPr lang="zh-TW" altLang="en-US"/>
                </a:p>
              </p:txBody>
            </p:sp>
            <p:sp>
              <p:nvSpPr>
                <p:cNvPr id="9293" name="Line 58"/>
                <p:cNvSpPr>
                  <a:spLocks noChangeShapeType="1"/>
                </p:cNvSpPr>
                <p:nvPr/>
              </p:nvSpPr>
              <p:spPr bwMode="auto">
                <a:xfrm flipH="1">
                  <a:off x="1519" y="2976"/>
                  <a:ext cx="363" cy="0"/>
                </a:xfrm>
                <a:prstGeom prst="line">
                  <a:avLst/>
                </a:prstGeom>
                <a:noFill/>
                <a:ln w="28575">
                  <a:solidFill>
                    <a:schemeClr val="tx1"/>
                  </a:solidFill>
                  <a:round/>
                  <a:headEnd/>
                  <a:tailEnd type="triangle" w="med" len="med"/>
                </a:ln>
              </p:spPr>
              <p:txBody>
                <a:bodyPr/>
                <a:lstStyle/>
                <a:p>
                  <a:endParaRPr lang="zh-TW" altLang="en-US"/>
                </a:p>
              </p:txBody>
            </p:sp>
          </p:grpSp>
          <p:sp>
            <p:nvSpPr>
              <p:cNvPr id="9291" name="Text Box 59"/>
              <p:cNvSpPr txBox="1">
                <a:spLocks noChangeArrowheads="1"/>
              </p:cNvSpPr>
              <p:nvPr/>
            </p:nvSpPr>
            <p:spPr bwMode="auto">
              <a:xfrm>
                <a:off x="703" y="2750"/>
                <a:ext cx="816" cy="422"/>
              </a:xfrm>
              <a:prstGeom prst="rect">
                <a:avLst/>
              </a:prstGeom>
              <a:noFill/>
              <a:ln w="28575">
                <a:solidFill>
                  <a:schemeClr val="tx1"/>
                </a:solidFill>
                <a:miter lim="800000"/>
                <a:headEnd/>
                <a:tailEnd/>
              </a:ln>
            </p:spPr>
            <p:txBody>
              <a:bodyPr>
                <a:spAutoFit/>
              </a:bodyPr>
              <a:lstStyle/>
              <a:p>
                <a:pPr algn="ctr">
                  <a:spcBef>
                    <a:spcPct val="50000"/>
                  </a:spcBef>
                </a:pPr>
                <a:r>
                  <a:rPr lang="en-US" altLang="zh-TW"/>
                  <a:t>Find Arbitrage</a:t>
                </a:r>
              </a:p>
            </p:txBody>
          </p:sp>
        </p:grpSp>
        <p:grpSp>
          <p:nvGrpSpPr>
            <p:cNvPr id="19" name="Group 60"/>
            <p:cNvGrpSpPr>
              <a:grpSpLocks/>
            </p:cNvGrpSpPr>
            <p:nvPr/>
          </p:nvGrpSpPr>
          <p:grpSpPr bwMode="auto">
            <a:xfrm>
              <a:off x="3969" y="2795"/>
              <a:ext cx="1134" cy="952"/>
              <a:chOff x="3833" y="2659"/>
              <a:chExt cx="1134" cy="952"/>
            </a:xfrm>
          </p:grpSpPr>
          <p:sp>
            <p:nvSpPr>
              <p:cNvPr id="9287" name="Rectangle 61"/>
              <p:cNvSpPr>
                <a:spLocks noChangeArrowheads="1"/>
              </p:cNvSpPr>
              <p:nvPr/>
            </p:nvSpPr>
            <p:spPr bwMode="auto">
              <a:xfrm>
                <a:off x="3969" y="2659"/>
                <a:ext cx="998" cy="952"/>
              </a:xfrm>
              <a:prstGeom prst="rect">
                <a:avLst/>
              </a:prstGeom>
              <a:solidFill>
                <a:srgbClr val="FF9900"/>
              </a:solidFill>
              <a:ln w="28575">
                <a:solidFill>
                  <a:schemeClr val="tx1"/>
                </a:solidFill>
                <a:miter lim="800000"/>
                <a:headEnd/>
                <a:tailEnd/>
              </a:ln>
            </p:spPr>
            <p:txBody>
              <a:bodyPr wrap="none" anchor="ctr"/>
              <a:lstStyle/>
              <a:p>
                <a:endParaRPr lang="zh-TW" altLang="en-US"/>
              </a:p>
            </p:txBody>
          </p:sp>
          <p:sp>
            <p:nvSpPr>
              <p:cNvPr id="9288" name="Line 62"/>
              <p:cNvSpPr>
                <a:spLocks noChangeShapeType="1"/>
              </p:cNvSpPr>
              <p:nvPr/>
            </p:nvSpPr>
            <p:spPr bwMode="auto">
              <a:xfrm>
                <a:off x="3833" y="2976"/>
                <a:ext cx="226" cy="0"/>
              </a:xfrm>
              <a:prstGeom prst="line">
                <a:avLst/>
              </a:prstGeom>
              <a:noFill/>
              <a:ln w="28575">
                <a:solidFill>
                  <a:schemeClr val="tx1"/>
                </a:solidFill>
                <a:round/>
                <a:headEnd/>
                <a:tailEnd type="triangle" w="med" len="med"/>
              </a:ln>
            </p:spPr>
            <p:txBody>
              <a:bodyPr/>
              <a:lstStyle/>
              <a:p>
                <a:endParaRPr lang="zh-TW" altLang="en-US"/>
              </a:p>
            </p:txBody>
          </p:sp>
          <p:sp>
            <p:nvSpPr>
              <p:cNvPr id="9289" name="Text Box 63"/>
              <p:cNvSpPr txBox="1">
                <a:spLocks noChangeArrowheads="1"/>
              </p:cNvSpPr>
              <p:nvPr/>
            </p:nvSpPr>
            <p:spPr bwMode="auto">
              <a:xfrm>
                <a:off x="4059" y="2795"/>
                <a:ext cx="816" cy="422"/>
              </a:xfrm>
              <a:prstGeom prst="rect">
                <a:avLst/>
              </a:prstGeom>
              <a:noFill/>
              <a:ln w="28575">
                <a:solidFill>
                  <a:schemeClr val="tx1"/>
                </a:solidFill>
                <a:miter lim="800000"/>
                <a:headEnd/>
                <a:tailEnd/>
              </a:ln>
            </p:spPr>
            <p:txBody>
              <a:bodyPr>
                <a:spAutoFit/>
              </a:bodyPr>
              <a:lstStyle/>
              <a:p>
                <a:pPr algn="ctr">
                  <a:spcBef>
                    <a:spcPct val="50000"/>
                  </a:spcBef>
                </a:pPr>
                <a:r>
                  <a:rPr lang="en-US" altLang="zh-TW"/>
                  <a:t>Find Arbitrage</a:t>
                </a:r>
              </a:p>
            </p:txBody>
          </p:sp>
        </p:grpSp>
        <p:grpSp>
          <p:nvGrpSpPr>
            <p:cNvPr id="20" name="Group 64"/>
            <p:cNvGrpSpPr>
              <a:grpSpLocks/>
            </p:cNvGrpSpPr>
            <p:nvPr/>
          </p:nvGrpSpPr>
          <p:grpSpPr bwMode="auto">
            <a:xfrm>
              <a:off x="839" y="3430"/>
              <a:ext cx="816" cy="210"/>
              <a:chOff x="703" y="3294"/>
              <a:chExt cx="816" cy="210"/>
            </a:xfrm>
          </p:grpSpPr>
          <p:sp>
            <p:nvSpPr>
              <p:cNvPr id="9285" name="Text Box 65"/>
              <p:cNvSpPr txBox="1">
                <a:spLocks noChangeArrowheads="1"/>
              </p:cNvSpPr>
              <p:nvPr/>
            </p:nvSpPr>
            <p:spPr bwMode="auto">
              <a:xfrm>
                <a:off x="703" y="3294"/>
                <a:ext cx="363" cy="210"/>
              </a:xfrm>
              <a:prstGeom prst="rect">
                <a:avLst/>
              </a:prstGeom>
              <a:noFill/>
              <a:ln w="28575">
                <a:solidFill>
                  <a:schemeClr val="tx1"/>
                </a:solidFill>
                <a:miter lim="800000"/>
                <a:headEnd/>
                <a:tailEnd/>
              </a:ln>
            </p:spPr>
            <p:txBody>
              <a:bodyPr>
                <a:spAutoFit/>
              </a:bodyPr>
              <a:lstStyle/>
              <a:p>
                <a:pPr algn="ctr">
                  <a:spcBef>
                    <a:spcPct val="50000"/>
                  </a:spcBef>
                </a:pPr>
                <a:r>
                  <a:rPr lang="en-US" altLang="zh-TW" sz="1400" b="1"/>
                  <a:t>No</a:t>
                </a:r>
              </a:p>
            </p:txBody>
          </p:sp>
          <p:sp>
            <p:nvSpPr>
              <p:cNvPr id="9286" name="Text Box 66"/>
              <p:cNvSpPr txBox="1">
                <a:spLocks noChangeArrowheads="1"/>
              </p:cNvSpPr>
              <p:nvPr/>
            </p:nvSpPr>
            <p:spPr bwMode="auto">
              <a:xfrm>
                <a:off x="1156" y="3294"/>
                <a:ext cx="363" cy="210"/>
              </a:xfrm>
              <a:prstGeom prst="rect">
                <a:avLst/>
              </a:prstGeom>
              <a:noFill/>
              <a:ln w="28575">
                <a:solidFill>
                  <a:schemeClr val="tx1"/>
                </a:solidFill>
                <a:miter lim="800000"/>
                <a:headEnd/>
                <a:tailEnd/>
              </a:ln>
            </p:spPr>
            <p:txBody>
              <a:bodyPr>
                <a:spAutoFit/>
              </a:bodyPr>
              <a:lstStyle/>
              <a:p>
                <a:pPr algn="ctr">
                  <a:spcBef>
                    <a:spcPct val="50000"/>
                  </a:spcBef>
                </a:pPr>
                <a:r>
                  <a:rPr lang="en-US" altLang="zh-TW" sz="1400" b="1"/>
                  <a:t>Yes</a:t>
                </a:r>
              </a:p>
            </p:txBody>
          </p:sp>
        </p:grpSp>
        <p:grpSp>
          <p:nvGrpSpPr>
            <p:cNvPr id="21" name="Group 67"/>
            <p:cNvGrpSpPr>
              <a:grpSpLocks/>
            </p:cNvGrpSpPr>
            <p:nvPr/>
          </p:nvGrpSpPr>
          <p:grpSpPr bwMode="auto">
            <a:xfrm>
              <a:off x="4196" y="3475"/>
              <a:ext cx="816" cy="210"/>
              <a:chOff x="4060" y="3339"/>
              <a:chExt cx="816" cy="210"/>
            </a:xfrm>
          </p:grpSpPr>
          <p:sp>
            <p:nvSpPr>
              <p:cNvPr id="9283" name="Text Box 68"/>
              <p:cNvSpPr txBox="1">
                <a:spLocks noChangeArrowheads="1"/>
              </p:cNvSpPr>
              <p:nvPr/>
            </p:nvSpPr>
            <p:spPr bwMode="auto">
              <a:xfrm>
                <a:off x="4060" y="3339"/>
                <a:ext cx="363" cy="210"/>
              </a:xfrm>
              <a:prstGeom prst="rect">
                <a:avLst/>
              </a:prstGeom>
              <a:noFill/>
              <a:ln w="28575">
                <a:solidFill>
                  <a:schemeClr val="tx1"/>
                </a:solidFill>
                <a:miter lim="800000"/>
                <a:headEnd/>
                <a:tailEnd/>
              </a:ln>
            </p:spPr>
            <p:txBody>
              <a:bodyPr>
                <a:spAutoFit/>
              </a:bodyPr>
              <a:lstStyle/>
              <a:p>
                <a:pPr algn="ctr">
                  <a:spcBef>
                    <a:spcPct val="50000"/>
                  </a:spcBef>
                </a:pPr>
                <a:r>
                  <a:rPr lang="en-US" altLang="zh-TW" sz="1400" b="1"/>
                  <a:t>Yes</a:t>
                </a:r>
              </a:p>
            </p:txBody>
          </p:sp>
          <p:sp>
            <p:nvSpPr>
              <p:cNvPr id="9284" name="Text Box 69"/>
              <p:cNvSpPr txBox="1">
                <a:spLocks noChangeArrowheads="1"/>
              </p:cNvSpPr>
              <p:nvPr/>
            </p:nvSpPr>
            <p:spPr bwMode="auto">
              <a:xfrm>
                <a:off x="4513" y="3339"/>
                <a:ext cx="363" cy="210"/>
              </a:xfrm>
              <a:prstGeom prst="rect">
                <a:avLst/>
              </a:prstGeom>
              <a:noFill/>
              <a:ln w="28575">
                <a:solidFill>
                  <a:schemeClr val="tx1"/>
                </a:solidFill>
                <a:miter lim="800000"/>
                <a:headEnd/>
                <a:tailEnd/>
              </a:ln>
            </p:spPr>
            <p:txBody>
              <a:bodyPr>
                <a:spAutoFit/>
              </a:bodyPr>
              <a:lstStyle/>
              <a:p>
                <a:pPr algn="ctr">
                  <a:spcBef>
                    <a:spcPct val="50000"/>
                  </a:spcBef>
                </a:pPr>
                <a:r>
                  <a:rPr lang="en-US" altLang="zh-TW" sz="1400" b="1"/>
                  <a:t>No</a:t>
                </a:r>
              </a:p>
            </p:txBody>
          </p:sp>
        </p:grpSp>
        <p:grpSp>
          <p:nvGrpSpPr>
            <p:cNvPr id="22" name="Group 70"/>
            <p:cNvGrpSpPr>
              <a:grpSpLocks/>
            </p:cNvGrpSpPr>
            <p:nvPr/>
          </p:nvGrpSpPr>
          <p:grpSpPr bwMode="auto">
            <a:xfrm>
              <a:off x="1247" y="3294"/>
              <a:ext cx="3357" cy="227"/>
              <a:chOff x="1111" y="3158"/>
              <a:chExt cx="3357" cy="227"/>
            </a:xfrm>
          </p:grpSpPr>
          <p:sp>
            <p:nvSpPr>
              <p:cNvPr id="9281" name="Line 71"/>
              <p:cNvSpPr>
                <a:spLocks noChangeShapeType="1"/>
              </p:cNvSpPr>
              <p:nvPr/>
            </p:nvSpPr>
            <p:spPr bwMode="auto">
              <a:xfrm flipH="1">
                <a:off x="4241" y="3203"/>
                <a:ext cx="227" cy="182"/>
              </a:xfrm>
              <a:prstGeom prst="line">
                <a:avLst/>
              </a:prstGeom>
              <a:noFill/>
              <a:ln w="28575">
                <a:solidFill>
                  <a:schemeClr val="tx1"/>
                </a:solidFill>
                <a:round/>
                <a:headEnd/>
                <a:tailEnd type="triangle" w="med" len="med"/>
              </a:ln>
            </p:spPr>
            <p:txBody>
              <a:bodyPr/>
              <a:lstStyle/>
              <a:p>
                <a:endParaRPr lang="zh-TW" altLang="en-US"/>
              </a:p>
            </p:txBody>
          </p:sp>
          <p:sp>
            <p:nvSpPr>
              <p:cNvPr id="9282" name="Line 72"/>
              <p:cNvSpPr>
                <a:spLocks noChangeShapeType="1"/>
              </p:cNvSpPr>
              <p:nvPr/>
            </p:nvSpPr>
            <p:spPr bwMode="auto">
              <a:xfrm>
                <a:off x="1111" y="3158"/>
                <a:ext cx="227" cy="181"/>
              </a:xfrm>
              <a:prstGeom prst="line">
                <a:avLst/>
              </a:prstGeom>
              <a:noFill/>
              <a:ln w="28575">
                <a:solidFill>
                  <a:schemeClr val="tx1"/>
                </a:solidFill>
                <a:round/>
                <a:headEnd/>
                <a:tailEnd type="triangle" w="med" len="med"/>
              </a:ln>
            </p:spPr>
            <p:txBody>
              <a:bodyPr/>
              <a:lstStyle/>
              <a:p>
                <a:endParaRPr lang="zh-TW" altLang="en-US"/>
              </a:p>
            </p:txBody>
          </p:sp>
        </p:grpSp>
        <p:grpSp>
          <p:nvGrpSpPr>
            <p:cNvPr id="23" name="Group 73"/>
            <p:cNvGrpSpPr>
              <a:grpSpLocks/>
            </p:cNvGrpSpPr>
            <p:nvPr/>
          </p:nvGrpSpPr>
          <p:grpSpPr bwMode="auto">
            <a:xfrm>
              <a:off x="1610" y="3158"/>
              <a:ext cx="2631" cy="408"/>
              <a:chOff x="1474" y="3022"/>
              <a:chExt cx="2631" cy="408"/>
            </a:xfrm>
          </p:grpSpPr>
          <p:grpSp>
            <p:nvGrpSpPr>
              <p:cNvPr id="24" name="Group 74"/>
              <p:cNvGrpSpPr>
                <a:grpSpLocks/>
              </p:cNvGrpSpPr>
              <p:nvPr/>
            </p:nvGrpSpPr>
            <p:grpSpPr bwMode="auto">
              <a:xfrm>
                <a:off x="2835" y="3022"/>
                <a:ext cx="1270" cy="408"/>
                <a:chOff x="2835" y="3022"/>
                <a:chExt cx="1270" cy="408"/>
              </a:xfrm>
            </p:grpSpPr>
            <p:sp>
              <p:nvSpPr>
                <p:cNvPr id="9279" name="Line 75"/>
                <p:cNvSpPr>
                  <a:spLocks noChangeShapeType="1"/>
                </p:cNvSpPr>
                <p:nvPr/>
              </p:nvSpPr>
              <p:spPr bwMode="auto">
                <a:xfrm flipH="1" flipV="1">
                  <a:off x="2835" y="3022"/>
                  <a:ext cx="1270" cy="408"/>
                </a:xfrm>
                <a:prstGeom prst="line">
                  <a:avLst/>
                </a:prstGeom>
                <a:noFill/>
                <a:ln w="28575">
                  <a:solidFill>
                    <a:schemeClr val="tx1"/>
                  </a:solidFill>
                  <a:round/>
                  <a:headEnd/>
                  <a:tailEnd type="triangle" w="med" len="med"/>
                </a:ln>
              </p:spPr>
              <p:txBody>
                <a:bodyPr/>
                <a:lstStyle/>
                <a:p>
                  <a:endParaRPr lang="zh-TW" altLang="en-US"/>
                </a:p>
              </p:txBody>
            </p:sp>
            <p:sp>
              <p:nvSpPr>
                <p:cNvPr id="9280" name="Text Box 76"/>
                <p:cNvSpPr txBox="1">
                  <a:spLocks noChangeArrowheads="1"/>
                </p:cNvSpPr>
                <p:nvPr/>
              </p:nvSpPr>
              <p:spPr bwMode="auto">
                <a:xfrm>
                  <a:off x="3515" y="3113"/>
                  <a:ext cx="408" cy="192"/>
                </a:xfrm>
                <a:prstGeom prst="rect">
                  <a:avLst/>
                </a:prstGeom>
                <a:noFill/>
                <a:ln w="9525">
                  <a:noFill/>
                  <a:miter lim="800000"/>
                  <a:headEnd/>
                  <a:tailEnd/>
                </a:ln>
              </p:spPr>
              <p:txBody>
                <a:bodyPr>
                  <a:spAutoFit/>
                </a:bodyPr>
                <a:lstStyle/>
                <a:p>
                  <a:pPr>
                    <a:spcBef>
                      <a:spcPct val="50000"/>
                    </a:spcBef>
                  </a:pPr>
                  <a:r>
                    <a:rPr lang="en-US" altLang="zh-TW" sz="1400"/>
                    <a:t>Order</a:t>
                  </a:r>
                </a:p>
              </p:txBody>
            </p:sp>
          </p:grpSp>
          <p:grpSp>
            <p:nvGrpSpPr>
              <p:cNvPr id="25" name="Group 77"/>
              <p:cNvGrpSpPr>
                <a:grpSpLocks/>
              </p:cNvGrpSpPr>
              <p:nvPr/>
            </p:nvGrpSpPr>
            <p:grpSpPr bwMode="auto">
              <a:xfrm>
                <a:off x="1474" y="3022"/>
                <a:ext cx="1361" cy="363"/>
                <a:chOff x="1474" y="3022"/>
                <a:chExt cx="1361" cy="363"/>
              </a:xfrm>
            </p:grpSpPr>
            <p:sp>
              <p:nvSpPr>
                <p:cNvPr id="9277" name="Line 78"/>
                <p:cNvSpPr>
                  <a:spLocks noChangeShapeType="1"/>
                </p:cNvSpPr>
                <p:nvPr/>
              </p:nvSpPr>
              <p:spPr bwMode="auto">
                <a:xfrm flipV="1">
                  <a:off x="1474" y="3022"/>
                  <a:ext cx="1361" cy="363"/>
                </a:xfrm>
                <a:prstGeom prst="line">
                  <a:avLst/>
                </a:prstGeom>
                <a:noFill/>
                <a:ln w="28575">
                  <a:solidFill>
                    <a:schemeClr val="tx1"/>
                  </a:solidFill>
                  <a:round/>
                  <a:headEnd/>
                  <a:tailEnd type="triangle" w="med" len="med"/>
                </a:ln>
              </p:spPr>
              <p:txBody>
                <a:bodyPr/>
                <a:lstStyle/>
                <a:p>
                  <a:endParaRPr lang="zh-TW" altLang="en-US"/>
                </a:p>
              </p:txBody>
            </p:sp>
            <p:sp>
              <p:nvSpPr>
                <p:cNvPr id="9278" name="Text Box 79"/>
                <p:cNvSpPr txBox="1">
                  <a:spLocks noChangeArrowheads="1"/>
                </p:cNvSpPr>
                <p:nvPr/>
              </p:nvSpPr>
              <p:spPr bwMode="auto">
                <a:xfrm>
                  <a:off x="1610" y="3102"/>
                  <a:ext cx="401" cy="192"/>
                </a:xfrm>
                <a:prstGeom prst="rect">
                  <a:avLst/>
                </a:prstGeom>
                <a:noFill/>
                <a:ln w="9525">
                  <a:noFill/>
                  <a:miter lim="800000"/>
                  <a:headEnd/>
                  <a:tailEnd/>
                </a:ln>
              </p:spPr>
              <p:txBody>
                <a:bodyPr wrap="none">
                  <a:spAutoFit/>
                </a:bodyPr>
                <a:lstStyle/>
                <a:p>
                  <a:r>
                    <a:rPr lang="en-US" altLang="zh-TW" sz="1400"/>
                    <a:t>Order</a:t>
                  </a:r>
                </a:p>
              </p:txBody>
            </p:sp>
          </p:grpSp>
        </p:grpSp>
        <p:grpSp>
          <p:nvGrpSpPr>
            <p:cNvPr id="26" name="Group 80"/>
            <p:cNvGrpSpPr>
              <a:grpSpLocks/>
            </p:cNvGrpSpPr>
            <p:nvPr/>
          </p:nvGrpSpPr>
          <p:grpSpPr bwMode="auto">
            <a:xfrm>
              <a:off x="294" y="2387"/>
              <a:ext cx="5262" cy="1451"/>
              <a:chOff x="158" y="2251"/>
              <a:chExt cx="5262" cy="1451"/>
            </a:xfrm>
          </p:grpSpPr>
          <p:grpSp>
            <p:nvGrpSpPr>
              <p:cNvPr id="27" name="Group 81"/>
              <p:cNvGrpSpPr>
                <a:grpSpLocks/>
              </p:cNvGrpSpPr>
              <p:nvPr/>
            </p:nvGrpSpPr>
            <p:grpSpPr bwMode="auto">
              <a:xfrm>
                <a:off x="4241" y="2251"/>
                <a:ext cx="1179" cy="1451"/>
                <a:chOff x="4241" y="2251"/>
                <a:chExt cx="1179" cy="1451"/>
              </a:xfrm>
            </p:grpSpPr>
            <p:sp>
              <p:nvSpPr>
                <p:cNvPr id="9271" name="Line 82"/>
                <p:cNvSpPr>
                  <a:spLocks noChangeShapeType="1"/>
                </p:cNvSpPr>
                <p:nvPr/>
              </p:nvSpPr>
              <p:spPr bwMode="auto">
                <a:xfrm>
                  <a:off x="4241" y="3521"/>
                  <a:ext cx="0" cy="181"/>
                </a:xfrm>
                <a:prstGeom prst="line">
                  <a:avLst/>
                </a:prstGeom>
                <a:noFill/>
                <a:ln w="28575">
                  <a:solidFill>
                    <a:schemeClr val="tx1"/>
                  </a:solidFill>
                  <a:round/>
                  <a:headEnd/>
                  <a:tailEnd/>
                </a:ln>
              </p:spPr>
              <p:txBody>
                <a:bodyPr/>
                <a:lstStyle/>
                <a:p>
                  <a:endParaRPr lang="zh-TW" altLang="en-US"/>
                </a:p>
              </p:txBody>
            </p:sp>
            <p:sp>
              <p:nvSpPr>
                <p:cNvPr id="9272" name="Line 83"/>
                <p:cNvSpPr>
                  <a:spLocks noChangeShapeType="1"/>
                </p:cNvSpPr>
                <p:nvPr/>
              </p:nvSpPr>
              <p:spPr bwMode="auto">
                <a:xfrm>
                  <a:off x="4241" y="3702"/>
                  <a:ext cx="1179" cy="0"/>
                </a:xfrm>
                <a:prstGeom prst="line">
                  <a:avLst/>
                </a:prstGeom>
                <a:noFill/>
                <a:ln w="28575">
                  <a:solidFill>
                    <a:schemeClr val="tx1"/>
                  </a:solidFill>
                  <a:round/>
                  <a:headEnd/>
                  <a:tailEnd/>
                </a:ln>
              </p:spPr>
              <p:txBody>
                <a:bodyPr/>
                <a:lstStyle/>
                <a:p>
                  <a:endParaRPr lang="zh-TW" altLang="en-US"/>
                </a:p>
              </p:txBody>
            </p:sp>
            <p:sp>
              <p:nvSpPr>
                <p:cNvPr id="9273" name="Line 84"/>
                <p:cNvSpPr>
                  <a:spLocks noChangeShapeType="1"/>
                </p:cNvSpPr>
                <p:nvPr/>
              </p:nvSpPr>
              <p:spPr bwMode="auto">
                <a:xfrm flipV="1">
                  <a:off x="5420" y="2251"/>
                  <a:ext cx="0" cy="1451"/>
                </a:xfrm>
                <a:prstGeom prst="line">
                  <a:avLst/>
                </a:prstGeom>
                <a:noFill/>
                <a:ln w="28575">
                  <a:solidFill>
                    <a:schemeClr val="tx1"/>
                  </a:solidFill>
                  <a:round/>
                  <a:headEnd/>
                  <a:tailEnd/>
                </a:ln>
              </p:spPr>
              <p:txBody>
                <a:bodyPr/>
                <a:lstStyle/>
                <a:p>
                  <a:endParaRPr lang="zh-TW" altLang="en-US"/>
                </a:p>
              </p:txBody>
            </p:sp>
            <p:sp>
              <p:nvSpPr>
                <p:cNvPr id="9274" name="Line 85"/>
                <p:cNvSpPr>
                  <a:spLocks noChangeShapeType="1"/>
                </p:cNvSpPr>
                <p:nvPr/>
              </p:nvSpPr>
              <p:spPr bwMode="auto">
                <a:xfrm flipH="1">
                  <a:off x="4830" y="2251"/>
                  <a:ext cx="590" cy="0"/>
                </a:xfrm>
                <a:prstGeom prst="line">
                  <a:avLst/>
                </a:prstGeom>
                <a:noFill/>
                <a:ln w="28575">
                  <a:solidFill>
                    <a:schemeClr val="tx1"/>
                  </a:solidFill>
                  <a:round/>
                  <a:headEnd/>
                  <a:tailEnd type="triangle" w="med" len="med"/>
                </a:ln>
              </p:spPr>
              <p:txBody>
                <a:bodyPr/>
                <a:lstStyle/>
                <a:p>
                  <a:endParaRPr lang="zh-TW" altLang="en-US"/>
                </a:p>
              </p:txBody>
            </p:sp>
          </p:grpSp>
          <p:grpSp>
            <p:nvGrpSpPr>
              <p:cNvPr id="28" name="Group 86"/>
              <p:cNvGrpSpPr>
                <a:grpSpLocks/>
              </p:cNvGrpSpPr>
              <p:nvPr/>
            </p:nvGrpSpPr>
            <p:grpSpPr bwMode="auto">
              <a:xfrm>
                <a:off x="158" y="2251"/>
                <a:ext cx="1180" cy="1406"/>
                <a:chOff x="158" y="2251"/>
                <a:chExt cx="1180" cy="1406"/>
              </a:xfrm>
            </p:grpSpPr>
            <p:sp>
              <p:nvSpPr>
                <p:cNvPr id="9267" name="Line 87"/>
                <p:cNvSpPr>
                  <a:spLocks noChangeShapeType="1"/>
                </p:cNvSpPr>
                <p:nvPr/>
              </p:nvSpPr>
              <p:spPr bwMode="auto">
                <a:xfrm>
                  <a:off x="1338" y="3475"/>
                  <a:ext cx="0" cy="181"/>
                </a:xfrm>
                <a:prstGeom prst="line">
                  <a:avLst/>
                </a:prstGeom>
                <a:noFill/>
                <a:ln w="28575">
                  <a:solidFill>
                    <a:schemeClr val="tx1"/>
                  </a:solidFill>
                  <a:round/>
                  <a:headEnd/>
                  <a:tailEnd/>
                </a:ln>
              </p:spPr>
              <p:txBody>
                <a:bodyPr/>
                <a:lstStyle/>
                <a:p>
                  <a:endParaRPr lang="zh-TW" altLang="en-US"/>
                </a:p>
              </p:txBody>
            </p:sp>
            <p:sp>
              <p:nvSpPr>
                <p:cNvPr id="9268" name="Line 88"/>
                <p:cNvSpPr>
                  <a:spLocks noChangeShapeType="1"/>
                </p:cNvSpPr>
                <p:nvPr/>
              </p:nvSpPr>
              <p:spPr bwMode="auto">
                <a:xfrm>
                  <a:off x="158" y="3657"/>
                  <a:ext cx="1179" cy="0"/>
                </a:xfrm>
                <a:prstGeom prst="line">
                  <a:avLst/>
                </a:prstGeom>
                <a:noFill/>
                <a:ln w="28575">
                  <a:solidFill>
                    <a:schemeClr val="tx1"/>
                  </a:solidFill>
                  <a:round/>
                  <a:headEnd/>
                  <a:tailEnd/>
                </a:ln>
              </p:spPr>
              <p:txBody>
                <a:bodyPr/>
                <a:lstStyle/>
                <a:p>
                  <a:endParaRPr lang="zh-TW" altLang="en-US"/>
                </a:p>
              </p:txBody>
            </p:sp>
            <p:sp>
              <p:nvSpPr>
                <p:cNvPr id="9269" name="Line 89"/>
                <p:cNvSpPr>
                  <a:spLocks noChangeShapeType="1"/>
                </p:cNvSpPr>
                <p:nvPr/>
              </p:nvSpPr>
              <p:spPr bwMode="auto">
                <a:xfrm flipV="1">
                  <a:off x="158" y="2251"/>
                  <a:ext cx="0" cy="1405"/>
                </a:xfrm>
                <a:prstGeom prst="line">
                  <a:avLst/>
                </a:prstGeom>
                <a:noFill/>
                <a:ln w="28575">
                  <a:solidFill>
                    <a:schemeClr val="tx1"/>
                  </a:solidFill>
                  <a:round/>
                  <a:headEnd/>
                  <a:tailEnd/>
                </a:ln>
              </p:spPr>
              <p:txBody>
                <a:bodyPr/>
                <a:lstStyle/>
                <a:p>
                  <a:endParaRPr lang="zh-TW" altLang="en-US"/>
                </a:p>
              </p:txBody>
            </p:sp>
            <p:sp>
              <p:nvSpPr>
                <p:cNvPr id="9270" name="Line 90"/>
                <p:cNvSpPr>
                  <a:spLocks noChangeShapeType="1"/>
                </p:cNvSpPr>
                <p:nvPr/>
              </p:nvSpPr>
              <p:spPr bwMode="auto">
                <a:xfrm>
                  <a:off x="158" y="2251"/>
                  <a:ext cx="590" cy="0"/>
                </a:xfrm>
                <a:prstGeom prst="line">
                  <a:avLst/>
                </a:prstGeom>
                <a:noFill/>
                <a:ln w="28575">
                  <a:solidFill>
                    <a:schemeClr val="tx1"/>
                  </a:solidFill>
                  <a:round/>
                  <a:headEnd/>
                  <a:tailEnd type="triangle" w="med" len="med"/>
                </a:ln>
              </p:spPr>
              <p:txBody>
                <a:bodyPr/>
                <a:lstStyle/>
                <a:p>
                  <a:endParaRPr lang="zh-TW" altLang="en-US"/>
                </a:p>
              </p:txBody>
            </p:sp>
          </p:grpSp>
        </p:grpSp>
        <p:grpSp>
          <p:nvGrpSpPr>
            <p:cNvPr id="29" name="Group 91"/>
            <p:cNvGrpSpPr>
              <a:grpSpLocks/>
            </p:cNvGrpSpPr>
            <p:nvPr/>
          </p:nvGrpSpPr>
          <p:grpSpPr bwMode="auto">
            <a:xfrm>
              <a:off x="975" y="3294"/>
              <a:ext cx="3855" cy="227"/>
              <a:chOff x="839" y="3158"/>
              <a:chExt cx="3855" cy="227"/>
            </a:xfrm>
          </p:grpSpPr>
          <p:sp>
            <p:nvSpPr>
              <p:cNvPr id="9263" name="Line 92"/>
              <p:cNvSpPr>
                <a:spLocks noChangeShapeType="1"/>
              </p:cNvSpPr>
              <p:nvPr/>
            </p:nvSpPr>
            <p:spPr bwMode="auto">
              <a:xfrm flipH="1">
                <a:off x="839" y="3158"/>
                <a:ext cx="272" cy="181"/>
              </a:xfrm>
              <a:prstGeom prst="line">
                <a:avLst/>
              </a:prstGeom>
              <a:noFill/>
              <a:ln w="28575">
                <a:solidFill>
                  <a:schemeClr val="tx1"/>
                </a:solidFill>
                <a:round/>
                <a:headEnd/>
                <a:tailEnd type="triangle" w="med" len="med"/>
              </a:ln>
            </p:spPr>
            <p:txBody>
              <a:bodyPr/>
              <a:lstStyle/>
              <a:p>
                <a:endParaRPr lang="zh-TW" altLang="en-US"/>
              </a:p>
            </p:txBody>
          </p:sp>
          <p:sp>
            <p:nvSpPr>
              <p:cNvPr id="9264" name="Line 93"/>
              <p:cNvSpPr>
                <a:spLocks noChangeShapeType="1"/>
              </p:cNvSpPr>
              <p:nvPr/>
            </p:nvSpPr>
            <p:spPr bwMode="auto">
              <a:xfrm>
                <a:off x="4468" y="3203"/>
                <a:ext cx="226" cy="182"/>
              </a:xfrm>
              <a:prstGeom prst="line">
                <a:avLst/>
              </a:prstGeom>
              <a:noFill/>
              <a:ln w="28575">
                <a:solidFill>
                  <a:schemeClr val="tx1"/>
                </a:solidFill>
                <a:round/>
                <a:headEnd/>
                <a:tailEnd type="triangle" w="med" len="med"/>
              </a:ln>
            </p:spPr>
            <p:txBody>
              <a:bodyPr/>
              <a:lstStyle/>
              <a:p>
                <a:endParaRPr lang="zh-TW" altLang="en-US"/>
              </a:p>
            </p:txBody>
          </p:sp>
        </p:grpSp>
        <p:grpSp>
          <p:nvGrpSpPr>
            <p:cNvPr id="30" name="Group 94"/>
            <p:cNvGrpSpPr>
              <a:grpSpLocks/>
            </p:cNvGrpSpPr>
            <p:nvPr/>
          </p:nvGrpSpPr>
          <p:grpSpPr bwMode="auto">
            <a:xfrm>
              <a:off x="476" y="2387"/>
              <a:ext cx="4899" cy="1179"/>
              <a:chOff x="340" y="2251"/>
              <a:chExt cx="4899" cy="1179"/>
            </a:xfrm>
          </p:grpSpPr>
          <p:grpSp>
            <p:nvGrpSpPr>
              <p:cNvPr id="31" name="Group 95"/>
              <p:cNvGrpSpPr>
                <a:grpSpLocks/>
              </p:cNvGrpSpPr>
              <p:nvPr/>
            </p:nvGrpSpPr>
            <p:grpSpPr bwMode="auto">
              <a:xfrm>
                <a:off x="4830" y="2251"/>
                <a:ext cx="409" cy="1179"/>
                <a:chOff x="4921" y="2795"/>
                <a:chExt cx="409" cy="1179"/>
              </a:xfrm>
            </p:grpSpPr>
            <p:sp>
              <p:nvSpPr>
                <p:cNvPr id="9260" name="Line 96"/>
                <p:cNvSpPr>
                  <a:spLocks noChangeShapeType="1"/>
                </p:cNvSpPr>
                <p:nvPr/>
              </p:nvSpPr>
              <p:spPr bwMode="auto">
                <a:xfrm>
                  <a:off x="4921" y="3974"/>
                  <a:ext cx="409" cy="0"/>
                </a:xfrm>
                <a:prstGeom prst="line">
                  <a:avLst/>
                </a:prstGeom>
                <a:noFill/>
                <a:ln w="28575">
                  <a:solidFill>
                    <a:schemeClr val="tx1"/>
                  </a:solidFill>
                  <a:round/>
                  <a:headEnd/>
                  <a:tailEnd/>
                </a:ln>
              </p:spPr>
              <p:txBody>
                <a:bodyPr/>
                <a:lstStyle/>
                <a:p>
                  <a:endParaRPr lang="zh-TW" altLang="en-US"/>
                </a:p>
              </p:txBody>
            </p:sp>
            <p:sp>
              <p:nvSpPr>
                <p:cNvPr id="9261" name="Line 97"/>
                <p:cNvSpPr>
                  <a:spLocks noChangeShapeType="1"/>
                </p:cNvSpPr>
                <p:nvPr/>
              </p:nvSpPr>
              <p:spPr bwMode="auto">
                <a:xfrm>
                  <a:off x="5330" y="2795"/>
                  <a:ext cx="0" cy="1179"/>
                </a:xfrm>
                <a:prstGeom prst="line">
                  <a:avLst/>
                </a:prstGeom>
                <a:noFill/>
                <a:ln w="28575">
                  <a:solidFill>
                    <a:schemeClr val="tx1"/>
                  </a:solidFill>
                  <a:round/>
                  <a:headEnd/>
                  <a:tailEnd/>
                </a:ln>
              </p:spPr>
              <p:txBody>
                <a:bodyPr/>
                <a:lstStyle/>
                <a:p>
                  <a:endParaRPr lang="zh-TW" altLang="en-US"/>
                </a:p>
              </p:txBody>
            </p:sp>
            <p:sp>
              <p:nvSpPr>
                <p:cNvPr id="9262" name="Line 98"/>
                <p:cNvSpPr>
                  <a:spLocks noChangeShapeType="1"/>
                </p:cNvSpPr>
                <p:nvPr/>
              </p:nvSpPr>
              <p:spPr bwMode="auto">
                <a:xfrm flipH="1">
                  <a:off x="4921" y="2795"/>
                  <a:ext cx="409" cy="0"/>
                </a:xfrm>
                <a:prstGeom prst="line">
                  <a:avLst/>
                </a:prstGeom>
                <a:noFill/>
                <a:ln w="28575">
                  <a:solidFill>
                    <a:schemeClr val="tx1"/>
                  </a:solidFill>
                  <a:round/>
                  <a:headEnd/>
                  <a:tailEnd type="triangle" w="med" len="med"/>
                </a:ln>
              </p:spPr>
              <p:txBody>
                <a:bodyPr/>
                <a:lstStyle/>
                <a:p>
                  <a:endParaRPr lang="zh-TW" altLang="en-US"/>
                </a:p>
              </p:txBody>
            </p:sp>
          </p:grpSp>
          <p:grpSp>
            <p:nvGrpSpPr>
              <p:cNvPr id="9216" name="Group 99"/>
              <p:cNvGrpSpPr>
                <a:grpSpLocks/>
              </p:cNvGrpSpPr>
              <p:nvPr/>
            </p:nvGrpSpPr>
            <p:grpSpPr bwMode="auto">
              <a:xfrm>
                <a:off x="340" y="2251"/>
                <a:ext cx="409" cy="1134"/>
                <a:chOff x="340" y="2251"/>
                <a:chExt cx="409" cy="1134"/>
              </a:xfrm>
            </p:grpSpPr>
            <p:sp>
              <p:nvSpPr>
                <p:cNvPr id="9257" name="Line 100"/>
                <p:cNvSpPr>
                  <a:spLocks noChangeShapeType="1"/>
                </p:cNvSpPr>
                <p:nvPr/>
              </p:nvSpPr>
              <p:spPr bwMode="auto">
                <a:xfrm>
                  <a:off x="340" y="3385"/>
                  <a:ext cx="409" cy="0"/>
                </a:xfrm>
                <a:prstGeom prst="line">
                  <a:avLst/>
                </a:prstGeom>
                <a:noFill/>
                <a:ln w="28575">
                  <a:solidFill>
                    <a:schemeClr val="tx1"/>
                  </a:solidFill>
                  <a:round/>
                  <a:headEnd/>
                  <a:tailEnd/>
                </a:ln>
              </p:spPr>
              <p:txBody>
                <a:bodyPr/>
                <a:lstStyle/>
                <a:p>
                  <a:endParaRPr lang="zh-TW" altLang="en-US"/>
                </a:p>
              </p:txBody>
            </p:sp>
            <p:sp>
              <p:nvSpPr>
                <p:cNvPr id="9258" name="Line 101"/>
                <p:cNvSpPr>
                  <a:spLocks noChangeShapeType="1"/>
                </p:cNvSpPr>
                <p:nvPr/>
              </p:nvSpPr>
              <p:spPr bwMode="auto">
                <a:xfrm>
                  <a:off x="340" y="2251"/>
                  <a:ext cx="0" cy="1133"/>
                </a:xfrm>
                <a:prstGeom prst="line">
                  <a:avLst/>
                </a:prstGeom>
                <a:noFill/>
                <a:ln w="28575">
                  <a:solidFill>
                    <a:schemeClr val="tx1"/>
                  </a:solidFill>
                  <a:round/>
                  <a:headEnd/>
                  <a:tailEnd/>
                </a:ln>
              </p:spPr>
              <p:txBody>
                <a:bodyPr/>
                <a:lstStyle/>
                <a:p>
                  <a:endParaRPr lang="zh-TW" altLang="en-US"/>
                </a:p>
              </p:txBody>
            </p:sp>
            <p:sp>
              <p:nvSpPr>
                <p:cNvPr id="9259" name="Line 102"/>
                <p:cNvSpPr>
                  <a:spLocks noChangeShapeType="1"/>
                </p:cNvSpPr>
                <p:nvPr/>
              </p:nvSpPr>
              <p:spPr bwMode="auto">
                <a:xfrm>
                  <a:off x="340" y="2251"/>
                  <a:ext cx="363" cy="0"/>
                </a:xfrm>
                <a:prstGeom prst="line">
                  <a:avLst/>
                </a:prstGeom>
                <a:noFill/>
                <a:ln w="28575">
                  <a:solidFill>
                    <a:schemeClr val="tx1"/>
                  </a:solidFill>
                  <a:round/>
                  <a:headEnd/>
                  <a:tailEnd type="triangle" w="med" len="med"/>
                </a:ln>
              </p:spPr>
              <p:txBody>
                <a:bodyPr/>
                <a:lstStyle/>
                <a:p>
                  <a:endParaRPr lang="zh-TW" altLang="en-US"/>
                </a:p>
              </p:txBody>
            </p:sp>
          </p:grpSp>
        </p:grpSp>
        <p:sp>
          <p:nvSpPr>
            <p:cNvPr id="9254" name="Text Box 103"/>
            <p:cNvSpPr txBox="1">
              <a:spLocks noChangeArrowheads="1"/>
            </p:cNvSpPr>
            <p:nvPr/>
          </p:nvSpPr>
          <p:spPr bwMode="auto">
            <a:xfrm>
              <a:off x="5057" y="1978"/>
              <a:ext cx="377" cy="210"/>
            </a:xfrm>
            <a:prstGeom prst="rect">
              <a:avLst/>
            </a:prstGeom>
            <a:solidFill>
              <a:srgbClr val="FF9900"/>
            </a:solidFill>
            <a:ln w="28575">
              <a:solidFill>
                <a:schemeClr val="tx1"/>
              </a:solidFill>
              <a:miter lim="800000"/>
              <a:headEnd/>
              <a:tailEnd/>
            </a:ln>
          </p:spPr>
          <p:txBody>
            <a:bodyPr wrap="none">
              <a:spAutoFit/>
            </a:bodyPr>
            <a:lstStyle/>
            <a:p>
              <a:r>
                <a:rPr lang="en-US" altLang="zh-TW" sz="1400" b="1"/>
                <a:t>GPU</a:t>
              </a:r>
            </a:p>
          </p:txBody>
        </p:sp>
      </p:grpSp>
      <p:grpSp>
        <p:nvGrpSpPr>
          <p:cNvPr id="9217" name="Group 107"/>
          <p:cNvGrpSpPr>
            <a:grpSpLocks/>
          </p:cNvGrpSpPr>
          <p:nvPr/>
        </p:nvGrpSpPr>
        <p:grpSpPr bwMode="auto">
          <a:xfrm>
            <a:off x="2700338" y="5876925"/>
            <a:ext cx="1079500" cy="669925"/>
            <a:chOff x="1701" y="3702"/>
            <a:chExt cx="680" cy="422"/>
          </a:xfrm>
        </p:grpSpPr>
        <p:sp>
          <p:nvSpPr>
            <p:cNvPr id="9222" name="Text Box 105"/>
            <p:cNvSpPr txBox="1">
              <a:spLocks noChangeArrowheads="1"/>
            </p:cNvSpPr>
            <p:nvPr/>
          </p:nvSpPr>
          <p:spPr bwMode="auto">
            <a:xfrm>
              <a:off x="1701" y="3702"/>
              <a:ext cx="453" cy="422"/>
            </a:xfrm>
            <a:prstGeom prst="rect">
              <a:avLst/>
            </a:prstGeom>
            <a:noFill/>
            <a:ln w="28575">
              <a:solidFill>
                <a:schemeClr val="tx1"/>
              </a:solidFill>
              <a:miter lim="800000"/>
              <a:headEnd/>
              <a:tailEnd/>
            </a:ln>
          </p:spPr>
          <p:txBody>
            <a:bodyPr>
              <a:spAutoFit/>
            </a:bodyPr>
            <a:lstStyle/>
            <a:p>
              <a:pPr algn="ctr">
                <a:spcBef>
                  <a:spcPct val="50000"/>
                </a:spcBef>
              </a:pPr>
              <a:r>
                <a:rPr lang="zh-TW" altLang="en-US" b="1">
                  <a:ea typeface="標楷體" pitchFamily="65" charset="-120"/>
                </a:rPr>
                <a:t>資料選取</a:t>
              </a:r>
            </a:p>
          </p:txBody>
        </p:sp>
        <p:sp>
          <p:nvSpPr>
            <p:cNvPr id="9223" name="Line 106"/>
            <p:cNvSpPr>
              <a:spLocks noChangeShapeType="1"/>
            </p:cNvSpPr>
            <p:nvPr/>
          </p:nvSpPr>
          <p:spPr bwMode="auto">
            <a:xfrm>
              <a:off x="2064" y="3929"/>
              <a:ext cx="317" cy="0"/>
            </a:xfrm>
            <a:prstGeom prst="line">
              <a:avLst/>
            </a:prstGeom>
            <a:noFill/>
            <a:ln w="28575">
              <a:solidFill>
                <a:schemeClr val="tx1"/>
              </a:solidFill>
              <a:round/>
              <a:headEnd/>
              <a:tailEnd type="triangle" w="med" len="med"/>
            </a:ln>
          </p:spPr>
          <p:txBody>
            <a:bodyPr/>
            <a:lstStyle/>
            <a:p>
              <a:endParaRPr lang="zh-TW"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217"/>
                                        </p:tgtEl>
                                        <p:attrNameLst>
                                          <p:attrName>style.visibility</p:attrName>
                                        </p:attrNameLst>
                                      </p:cBhvr>
                                      <p:to>
                                        <p:strVal val="visible"/>
                                      </p:to>
                                    </p:set>
                                    <p:anim calcmode="lin" valueType="num">
                                      <p:cBhvr additive="base">
                                        <p:cTn id="7" dur="500" fill="hold"/>
                                        <p:tgtEl>
                                          <p:spTgt spid="9217"/>
                                        </p:tgtEl>
                                        <p:attrNameLst>
                                          <p:attrName>ppt_x</p:attrName>
                                        </p:attrNameLst>
                                      </p:cBhvr>
                                      <p:tavLst>
                                        <p:tav tm="0">
                                          <p:val>
                                            <p:strVal val="#ppt_x"/>
                                          </p:val>
                                        </p:tav>
                                        <p:tav tm="100000">
                                          <p:val>
                                            <p:strVal val="#ppt_x"/>
                                          </p:val>
                                        </p:tav>
                                      </p:tavLst>
                                    </p:anim>
                                    <p:anim calcmode="lin" valueType="num">
                                      <p:cBhvr additive="base">
                                        <p:cTn id="8" dur="500" fill="hold"/>
                                        <p:tgtEl>
                                          <p:spTgt spid="92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idx="4294967295"/>
          </p:nvPr>
        </p:nvSpPr>
        <p:spPr/>
        <p:txBody>
          <a:bodyPr>
            <a:normAutofit fontScale="90000"/>
          </a:bodyPr>
          <a:lstStyle/>
          <a:p>
            <a:pPr eaLnBrk="1" hangingPunct="1"/>
            <a:r>
              <a:rPr lang="zh-TW" altLang="en-US" sz="4000" smtClean="0"/>
              <a:t>未撮合，委買價大於市場上最高委買價</a:t>
            </a:r>
            <a:r>
              <a:rPr lang="en-US" altLang="zh-TW" sz="4000" smtClean="0"/>
              <a:t>(</a:t>
            </a:r>
            <a:r>
              <a:rPr lang="zh-TW" altLang="en-US" sz="4000" smtClean="0"/>
              <a:t>委賣價小於市場上最低委賣價</a:t>
            </a:r>
            <a:r>
              <a:rPr lang="en-US" altLang="zh-TW" sz="4000" smtClean="0"/>
              <a:t>)</a:t>
            </a:r>
          </a:p>
        </p:txBody>
      </p:sp>
      <p:grpSp>
        <p:nvGrpSpPr>
          <p:cNvPr id="7" name="Group 3"/>
          <p:cNvGrpSpPr>
            <a:grpSpLocks/>
          </p:cNvGrpSpPr>
          <p:nvPr/>
        </p:nvGrpSpPr>
        <p:grpSpPr bwMode="auto">
          <a:xfrm>
            <a:off x="1331913" y="2924175"/>
            <a:ext cx="1177925" cy="1979613"/>
            <a:chOff x="385" y="1117"/>
            <a:chExt cx="742" cy="1247"/>
          </a:xfrm>
        </p:grpSpPr>
        <p:sp>
          <p:nvSpPr>
            <p:cNvPr id="29760" name="Text Box 4"/>
            <p:cNvSpPr txBox="1">
              <a:spLocks noChangeArrowheads="1"/>
            </p:cNvSpPr>
            <p:nvPr/>
          </p:nvSpPr>
          <p:spPr bwMode="auto">
            <a:xfrm>
              <a:off x="385" y="1117"/>
              <a:ext cx="742" cy="249"/>
            </a:xfrm>
            <a:prstGeom prst="rect">
              <a:avLst/>
            </a:prstGeom>
            <a:noFill/>
            <a:ln w="28575">
              <a:solidFill>
                <a:schemeClr val="tx1"/>
              </a:solidFill>
              <a:miter lim="800000"/>
              <a:headEnd/>
              <a:tailEnd/>
            </a:ln>
          </p:spPr>
          <p:txBody>
            <a:bodyPr wrap="none">
              <a:spAutoFit/>
            </a:bodyPr>
            <a:lstStyle/>
            <a:p>
              <a:pPr algn="l"/>
              <a:r>
                <a:rPr lang="en-US" altLang="zh-TW"/>
                <a:t>5600 Buy</a:t>
              </a:r>
            </a:p>
          </p:txBody>
        </p:sp>
        <p:sp>
          <p:nvSpPr>
            <p:cNvPr id="29761" name="Text Box 5"/>
            <p:cNvSpPr txBox="1">
              <a:spLocks noChangeArrowheads="1"/>
            </p:cNvSpPr>
            <p:nvPr/>
          </p:nvSpPr>
          <p:spPr bwMode="auto">
            <a:xfrm>
              <a:off x="385" y="1367"/>
              <a:ext cx="742" cy="249"/>
            </a:xfrm>
            <a:prstGeom prst="rect">
              <a:avLst/>
            </a:prstGeom>
            <a:noFill/>
            <a:ln w="28575">
              <a:solidFill>
                <a:schemeClr val="tx1"/>
              </a:solidFill>
              <a:miter lim="800000"/>
              <a:headEnd/>
              <a:tailEnd/>
            </a:ln>
          </p:spPr>
          <p:txBody>
            <a:bodyPr wrap="none">
              <a:spAutoFit/>
            </a:bodyPr>
            <a:lstStyle/>
            <a:p>
              <a:pPr algn="l"/>
              <a:r>
                <a:rPr lang="en-US" altLang="zh-TW"/>
                <a:t>5700 Buy</a:t>
              </a:r>
            </a:p>
          </p:txBody>
        </p:sp>
        <p:sp>
          <p:nvSpPr>
            <p:cNvPr id="29762" name="Text Box 6"/>
            <p:cNvSpPr txBox="1">
              <a:spLocks noChangeArrowheads="1"/>
            </p:cNvSpPr>
            <p:nvPr/>
          </p:nvSpPr>
          <p:spPr bwMode="auto">
            <a:xfrm>
              <a:off x="385" y="1616"/>
              <a:ext cx="742" cy="249"/>
            </a:xfrm>
            <a:prstGeom prst="rect">
              <a:avLst/>
            </a:prstGeom>
            <a:noFill/>
            <a:ln w="28575">
              <a:solidFill>
                <a:schemeClr val="tx1"/>
              </a:solidFill>
              <a:miter lim="800000"/>
              <a:headEnd/>
              <a:tailEnd/>
            </a:ln>
          </p:spPr>
          <p:txBody>
            <a:bodyPr wrap="none">
              <a:spAutoFit/>
            </a:bodyPr>
            <a:lstStyle/>
            <a:p>
              <a:pPr algn="l"/>
              <a:r>
                <a:rPr lang="en-US" altLang="zh-TW"/>
                <a:t>5800 Buy</a:t>
              </a:r>
            </a:p>
          </p:txBody>
        </p:sp>
        <p:sp>
          <p:nvSpPr>
            <p:cNvPr id="29763" name="Text Box 7"/>
            <p:cNvSpPr txBox="1">
              <a:spLocks noChangeArrowheads="1"/>
            </p:cNvSpPr>
            <p:nvPr/>
          </p:nvSpPr>
          <p:spPr bwMode="auto">
            <a:xfrm>
              <a:off x="385" y="1866"/>
              <a:ext cx="742" cy="249"/>
            </a:xfrm>
            <a:prstGeom prst="rect">
              <a:avLst/>
            </a:prstGeom>
            <a:noFill/>
            <a:ln w="28575">
              <a:solidFill>
                <a:schemeClr val="tx1"/>
              </a:solidFill>
              <a:miter lim="800000"/>
              <a:headEnd/>
              <a:tailEnd/>
            </a:ln>
          </p:spPr>
          <p:txBody>
            <a:bodyPr wrap="none">
              <a:spAutoFit/>
            </a:bodyPr>
            <a:lstStyle/>
            <a:p>
              <a:pPr algn="l"/>
              <a:r>
                <a:rPr lang="en-US" altLang="zh-TW"/>
                <a:t>5900 Buy</a:t>
              </a:r>
            </a:p>
          </p:txBody>
        </p:sp>
        <p:sp>
          <p:nvSpPr>
            <p:cNvPr id="2" name="Text Box 8"/>
            <p:cNvSpPr txBox="1">
              <a:spLocks noChangeArrowheads="1"/>
            </p:cNvSpPr>
            <p:nvPr/>
          </p:nvSpPr>
          <p:spPr bwMode="auto">
            <a:xfrm>
              <a:off x="385" y="2115"/>
              <a:ext cx="742" cy="249"/>
            </a:xfrm>
            <a:prstGeom prst="rect">
              <a:avLst/>
            </a:prstGeom>
            <a:noFill/>
            <a:ln w="28575">
              <a:solidFill>
                <a:schemeClr val="tx1"/>
              </a:solidFill>
              <a:miter lim="800000"/>
              <a:headEnd/>
              <a:tailEnd/>
            </a:ln>
          </p:spPr>
          <p:txBody>
            <a:bodyPr wrap="none">
              <a:spAutoFit/>
            </a:bodyPr>
            <a:lstStyle/>
            <a:p>
              <a:pPr algn="l"/>
              <a:r>
                <a:rPr lang="en-US" altLang="zh-TW"/>
                <a:t>6000 Buy</a:t>
              </a:r>
            </a:p>
          </p:txBody>
        </p:sp>
      </p:grpSp>
      <p:grpSp>
        <p:nvGrpSpPr>
          <p:cNvPr id="8" name="Group 9"/>
          <p:cNvGrpSpPr>
            <a:grpSpLocks/>
          </p:cNvGrpSpPr>
          <p:nvPr/>
        </p:nvGrpSpPr>
        <p:grpSpPr bwMode="auto">
          <a:xfrm>
            <a:off x="2413000" y="3140075"/>
            <a:ext cx="576263" cy="144463"/>
            <a:chOff x="1066" y="1253"/>
            <a:chExt cx="363" cy="91"/>
          </a:xfrm>
        </p:grpSpPr>
        <p:sp>
          <p:nvSpPr>
            <p:cNvPr id="29756" name="Line 10"/>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29757" name="Line 11"/>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29758" name="Line 12"/>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29759" name="Line 13"/>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grpSp>
        <p:nvGrpSpPr>
          <p:cNvPr id="9" name="Group 14"/>
          <p:cNvGrpSpPr>
            <a:grpSpLocks/>
          </p:cNvGrpSpPr>
          <p:nvPr/>
        </p:nvGrpSpPr>
        <p:grpSpPr bwMode="auto">
          <a:xfrm>
            <a:off x="2413000" y="3500438"/>
            <a:ext cx="576263" cy="144462"/>
            <a:chOff x="1066" y="1253"/>
            <a:chExt cx="363" cy="91"/>
          </a:xfrm>
        </p:grpSpPr>
        <p:sp>
          <p:nvSpPr>
            <p:cNvPr id="29752" name="Line 15"/>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29753" name="Line 16"/>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3" name="Line 17"/>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29755" name="Line 18"/>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grpSp>
        <p:nvGrpSpPr>
          <p:cNvPr id="10" name="Group 19"/>
          <p:cNvGrpSpPr>
            <a:grpSpLocks/>
          </p:cNvGrpSpPr>
          <p:nvPr/>
        </p:nvGrpSpPr>
        <p:grpSpPr bwMode="auto">
          <a:xfrm>
            <a:off x="2413000" y="4292600"/>
            <a:ext cx="576263" cy="144463"/>
            <a:chOff x="1066" y="1253"/>
            <a:chExt cx="363" cy="91"/>
          </a:xfrm>
        </p:grpSpPr>
        <p:sp>
          <p:nvSpPr>
            <p:cNvPr id="4" name="Line 20"/>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29749" name="Line 21"/>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29750" name="Line 22"/>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29751" name="Line 23"/>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grpSp>
        <p:nvGrpSpPr>
          <p:cNvPr id="11" name="Group 24"/>
          <p:cNvGrpSpPr>
            <a:grpSpLocks/>
          </p:cNvGrpSpPr>
          <p:nvPr/>
        </p:nvGrpSpPr>
        <p:grpSpPr bwMode="auto">
          <a:xfrm>
            <a:off x="2413000" y="4722813"/>
            <a:ext cx="576263" cy="144462"/>
            <a:chOff x="1066" y="1253"/>
            <a:chExt cx="363" cy="91"/>
          </a:xfrm>
        </p:grpSpPr>
        <p:sp>
          <p:nvSpPr>
            <p:cNvPr id="29744" name="Line 25"/>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29745" name="Line 26"/>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29746" name="Line 27"/>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5" name="Line 28"/>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grpSp>
        <p:nvGrpSpPr>
          <p:cNvPr id="12" name="Group 29"/>
          <p:cNvGrpSpPr>
            <a:grpSpLocks/>
          </p:cNvGrpSpPr>
          <p:nvPr/>
        </p:nvGrpSpPr>
        <p:grpSpPr bwMode="auto">
          <a:xfrm>
            <a:off x="3059113" y="3500438"/>
            <a:ext cx="2146300" cy="792162"/>
            <a:chOff x="1927" y="2205"/>
            <a:chExt cx="1352" cy="499"/>
          </a:xfrm>
        </p:grpSpPr>
        <p:sp>
          <p:nvSpPr>
            <p:cNvPr id="29738" name="Rectangle 30"/>
            <p:cNvSpPr>
              <a:spLocks noChangeArrowheads="1"/>
            </p:cNvSpPr>
            <p:nvPr/>
          </p:nvSpPr>
          <p:spPr bwMode="auto">
            <a:xfrm>
              <a:off x="1963" y="2205"/>
              <a:ext cx="1316" cy="499"/>
            </a:xfrm>
            <a:prstGeom prst="rect">
              <a:avLst/>
            </a:prstGeom>
            <a:solidFill>
              <a:schemeClr val="bg1"/>
            </a:solidFill>
            <a:ln w="28575">
              <a:solidFill>
                <a:schemeClr val="tx1"/>
              </a:solidFill>
              <a:miter lim="800000"/>
              <a:headEnd/>
              <a:tailEnd/>
            </a:ln>
          </p:spPr>
          <p:txBody>
            <a:bodyPr wrap="none" anchor="ctr"/>
            <a:lstStyle/>
            <a:p>
              <a:pPr algn="l"/>
              <a:endParaRPr lang="zh-TW" altLang="zh-TW"/>
            </a:p>
          </p:txBody>
        </p:sp>
        <p:sp>
          <p:nvSpPr>
            <p:cNvPr id="29739" name="Text Box 31"/>
            <p:cNvSpPr txBox="1">
              <a:spLocks noChangeArrowheads="1"/>
            </p:cNvSpPr>
            <p:nvPr/>
          </p:nvSpPr>
          <p:spPr bwMode="auto">
            <a:xfrm>
              <a:off x="2870" y="2409"/>
              <a:ext cx="363" cy="249"/>
            </a:xfrm>
            <a:prstGeom prst="rect">
              <a:avLst/>
            </a:prstGeom>
            <a:noFill/>
            <a:ln w="28575">
              <a:solidFill>
                <a:schemeClr val="tx1"/>
              </a:solidFill>
              <a:miter lim="800000"/>
              <a:headEnd/>
              <a:tailEnd/>
            </a:ln>
          </p:spPr>
          <p:txBody>
            <a:bodyPr>
              <a:spAutoFit/>
            </a:bodyPr>
            <a:lstStyle/>
            <a:p>
              <a:pPr algn="l">
                <a:spcBef>
                  <a:spcPct val="50000"/>
                </a:spcBef>
              </a:pPr>
              <a:r>
                <a:rPr lang="en-US" altLang="zh-TW"/>
                <a:t>Ptr</a:t>
              </a:r>
            </a:p>
          </p:txBody>
        </p:sp>
        <p:sp>
          <p:nvSpPr>
            <p:cNvPr id="29740" name="Text Box 32"/>
            <p:cNvSpPr txBox="1">
              <a:spLocks noChangeArrowheads="1"/>
            </p:cNvSpPr>
            <p:nvPr/>
          </p:nvSpPr>
          <p:spPr bwMode="auto">
            <a:xfrm>
              <a:off x="2009" y="2409"/>
              <a:ext cx="454" cy="249"/>
            </a:xfrm>
            <a:prstGeom prst="rect">
              <a:avLst/>
            </a:prstGeom>
            <a:noFill/>
            <a:ln w="28575">
              <a:solidFill>
                <a:schemeClr val="tx1"/>
              </a:solidFill>
              <a:miter lim="800000"/>
              <a:headEnd/>
              <a:tailEnd/>
            </a:ln>
          </p:spPr>
          <p:txBody>
            <a:bodyPr wrap="none">
              <a:spAutoFit/>
            </a:bodyPr>
            <a:lstStyle/>
            <a:p>
              <a:pPr algn="l"/>
              <a:r>
                <a:rPr lang="en-US" altLang="zh-TW"/>
                <a:t>$360</a:t>
              </a:r>
            </a:p>
          </p:txBody>
        </p:sp>
        <p:sp>
          <p:nvSpPr>
            <p:cNvPr id="29741" name="Text Box 33"/>
            <p:cNvSpPr txBox="1">
              <a:spLocks noChangeArrowheads="1"/>
            </p:cNvSpPr>
            <p:nvPr/>
          </p:nvSpPr>
          <p:spPr bwMode="auto">
            <a:xfrm>
              <a:off x="2508" y="2409"/>
              <a:ext cx="294" cy="249"/>
            </a:xfrm>
            <a:prstGeom prst="rect">
              <a:avLst/>
            </a:prstGeom>
            <a:noFill/>
            <a:ln w="28575">
              <a:solidFill>
                <a:schemeClr val="tx1"/>
              </a:solidFill>
              <a:miter lim="800000"/>
              <a:headEnd/>
              <a:tailEnd/>
            </a:ln>
          </p:spPr>
          <p:txBody>
            <a:bodyPr wrap="none">
              <a:spAutoFit/>
            </a:bodyPr>
            <a:lstStyle/>
            <a:p>
              <a:pPr algn="l"/>
              <a:r>
                <a:rPr lang="en-US" altLang="zh-TW"/>
                <a:t>70</a:t>
              </a:r>
            </a:p>
          </p:txBody>
        </p:sp>
        <p:sp>
          <p:nvSpPr>
            <p:cNvPr id="29742" name="Text Box 34"/>
            <p:cNvSpPr txBox="1">
              <a:spLocks noChangeArrowheads="1"/>
            </p:cNvSpPr>
            <p:nvPr/>
          </p:nvSpPr>
          <p:spPr bwMode="auto">
            <a:xfrm>
              <a:off x="1927" y="2250"/>
              <a:ext cx="404" cy="173"/>
            </a:xfrm>
            <a:prstGeom prst="rect">
              <a:avLst/>
            </a:prstGeom>
            <a:noFill/>
            <a:ln w="9525">
              <a:noFill/>
              <a:miter lim="800000"/>
              <a:headEnd/>
              <a:tailEnd/>
            </a:ln>
          </p:spPr>
          <p:txBody>
            <a:bodyPr wrap="none">
              <a:spAutoFit/>
            </a:bodyPr>
            <a:lstStyle/>
            <a:p>
              <a:pPr algn="l"/>
              <a:r>
                <a:rPr lang="zh-TW" altLang="en-US" sz="1200"/>
                <a:t>委托價</a:t>
              </a:r>
            </a:p>
          </p:txBody>
        </p:sp>
        <p:sp>
          <p:nvSpPr>
            <p:cNvPr id="29743" name="Text Box 35"/>
            <p:cNvSpPr txBox="1">
              <a:spLocks noChangeArrowheads="1"/>
            </p:cNvSpPr>
            <p:nvPr/>
          </p:nvSpPr>
          <p:spPr bwMode="auto">
            <a:xfrm>
              <a:off x="2372" y="2250"/>
              <a:ext cx="404" cy="173"/>
            </a:xfrm>
            <a:prstGeom prst="rect">
              <a:avLst/>
            </a:prstGeom>
            <a:noFill/>
            <a:ln w="9525">
              <a:noFill/>
              <a:miter lim="800000"/>
              <a:headEnd/>
              <a:tailEnd/>
            </a:ln>
          </p:spPr>
          <p:txBody>
            <a:bodyPr wrap="none">
              <a:spAutoFit/>
            </a:bodyPr>
            <a:lstStyle/>
            <a:p>
              <a:pPr algn="l"/>
              <a:r>
                <a:rPr lang="zh-TW" altLang="en-US" sz="1200"/>
                <a:t>委托量</a:t>
              </a:r>
            </a:p>
          </p:txBody>
        </p:sp>
      </p:grpSp>
      <p:sp>
        <p:nvSpPr>
          <p:cNvPr id="29733" name="Text Box 37"/>
          <p:cNvSpPr txBox="1">
            <a:spLocks noChangeArrowheads="1"/>
          </p:cNvSpPr>
          <p:nvPr/>
        </p:nvSpPr>
        <p:spPr bwMode="auto">
          <a:xfrm>
            <a:off x="1527175" y="1477963"/>
            <a:ext cx="1149350" cy="366712"/>
          </a:xfrm>
          <a:prstGeom prst="rect">
            <a:avLst/>
          </a:prstGeom>
          <a:noFill/>
          <a:ln w="9525">
            <a:noFill/>
            <a:miter lim="800000"/>
            <a:headEnd/>
            <a:tailEnd/>
          </a:ln>
        </p:spPr>
        <p:txBody>
          <a:bodyPr wrap="none">
            <a:spAutoFit/>
          </a:bodyPr>
          <a:lstStyle/>
          <a:p>
            <a:pPr algn="l"/>
            <a:r>
              <a:rPr lang="en-US" altLang="zh-TW"/>
              <a:t>5800 Buy</a:t>
            </a:r>
          </a:p>
        </p:txBody>
      </p:sp>
      <p:sp>
        <p:nvSpPr>
          <p:cNvPr id="29706" name="Text Box 38"/>
          <p:cNvSpPr txBox="1">
            <a:spLocks noChangeArrowheads="1"/>
          </p:cNvSpPr>
          <p:nvPr/>
        </p:nvSpPr>
        <p:spPr bwMode="auto">
          <a:xfrm>
            <a:off x="466725" y="3140075"/>
            <a:ext cx="576263" cy="395288"/>
          </a:xfrm>
          <a:prstGeom prst="rect">
            <a:avLst/>
          </a:prstGeom>
          <a:noFill/>
          <a:ln w="28575">
            <a:solidFill>
              <a:schemeClr val="tx1"/>
            </a:solidFill>
            <a:miter lim="800000"/>
            <a:headEnd/>
            <a:tailEnd/>
          </a:ln>
        </p:spPr>
        <p:txBody>
          <a:bodyPr>
            <a:spAutoFit/>
          </a:bodyPr>
          <a:lstStyle/>
          <a:p>
            <a:pPr algn="l">
              <a:spcBef>
                <a:spcPct val="50000"/>
              </a:spcBef>
            </a:pPr>
            <a:r>
              <a:rPr lang="en-US" altLang="zh-TW"/>
              <a:t>Ptr</a:t>
            </a:r>
          </a:p>
        </p:txBody>
      </p:sp>
      <p:grpSp>
        <p:nvGrpSpPr>
          <p:cNvPr id="13" name="Group 39"/>
          <p:cNvGrpSpPr>
            <a:grpSpLocks/>
          </p:cNvGrpSpPr>
          <p:nvPr/>
        </p:nvGrpSpPr>
        <p:grpSpPr bwMode="auto">
          <a:xfrm>
            <a:off x="3924300" y="2276475"/>
            <a:ext cx="576263" cy="144463"/>
            <a:chOff x="1066" y="1253"/>
            <a:chExt cx="363" cy="91"/>
          </a:xfrm>
        </p:grpSpPr>
        <p:sp>
          <p:nvSpPr>
            <p:cNvPr id="29734" name="Line 40"/>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29735" name="Line 41"/>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29736" name="Line 42"/>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29737" name="Line 43"/>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grpSp>
        <p:nvGrpSpPr>
          <p:cNvPr id="14" name="Group 44"/>
          <p:cNvGrpSpPr>
            <a:grpSpLocks/>
          </p:cNvGrpSpPr>
          <p:nvPr/>
        </p:nvGrpSpPr>
        <p:grpSpPr bwMode="auto">
          <a:xfrm>
            <a:off x="1763713" y="1773238"/>
            <a:ext cx="2303462" cy="792162"/>
            <a:chOff x="1111" y="1117"/>
            <a:chExt cx="1451" cy="499"/>
          </a:xfrm>
        </p:grpSpPr>
        <p:sp>
          <p:nvSpPr>
            <p:cNvPr id="29728" name="Rectangle 45"/>
            <p:cNvSpPr>
              <a:spLocks noChangeArrowheads="1"/>
            </p:cNvSpPr>
            <p:nvPr/>
          </p:nvSpPr>
          <p:spPr bwMode="auto">
            <a:xfrm>
              <a:off x="1147" y="1117"/>
              <a:ext cx="1415" cy="499"/>
            </a:xfrm>
            <a:prstGeom prst="rect">
              <a:avLst/>
            </a:prstGeom>
            <a:solidFill>
              <a:schemeClr val="bg1"/>
            </a:solidFill>
            <a:ln w="28575">
              <a:solidFill>
                <a:schemeClr val="tx1"/>
              </a:solidFill>
              <a:miter lim="800000"/>
              <a:headEnd/>
              <a:tailEnd/>
            </a:ln>
          </p:spPr>
          <p:txBody>
            <a:bodyPr wrap="none" anchor="ctr"/>
            <a:lstStyle/>
            <a:p>
              <a:pPr algn="l"/>
              <a:endParaRPr lang="zh-TW" altLang="zh-TW"/>
            </a:p>
          </p:txBody>
        </p:sp>
        <p:sp>
          <p:nvSpPr>
            <p:cNvPr id="29729" name="Text Box 46"/>
            <p:cNvSpPr txBox="1">
              <a:spLocks noChangeArrowheads="1"/>
            </p:cNvSpPr>
            <p:nvPr/>
          </p:nvSpPr>
          <p:spPr bwMode="auto">
            <a:xfrm>
              <a:off x="2154" y="1321"/>
              <a:ext cx="363" cy="249"/>
            </a:xfrm>
            <a:prstGeom prst="rect">
              <a:avLst/>
            </a:prstGeom>
            <a:noFill/>
            <a:ln w="28575">
              <a:solidFill>
                <a:schemeClr val="tx1"/>
              </a:solidFill>
              <a:miter lim="800000"/>
              <a:headEnd/>
              <a:tailEnd/>
            </a:ln>
          </p:spPr>
          <p:txBody>
            <a:bodyPr>
              <a:spAutoFit/>
            </a:bodyPr>
            <a:lstStyle/>
            <a:p>
              <a:pPr algn="l">
                <a:spcBef>
                  <a:spcPct val="50000"/>
                </a:spcBef>
              </a:pPr>
              <a:r>
                <a:rPr lang="en-US" altLang="zh-TW"/>
                <a:t>Ptr</a:t>
              </a:r>
            </a:p>
          </p:txBody>
        </p:sp>
        <p:sp>
          <p:nvSpPr>
            <p:cNvPr id="29730" name="Text Box 47"/>
            <p:cNvSpPr txBox="1">
              <a:spLocks noChangeArrowheads="1"/>
            </p:cNvSpPr>
            <p:nvPr/>
          </p:nvSpPr>
          <p:spPr bwMode="auto">
            <a:xfrm>
              <a:off x="1193" y="1321"/>
              <a:ext cx="454" cy="249"/>
            </a:xfrm>
            <a:prstGeom prst="rect">
              <a:avLst/>
            </a:prstGeom>
            <a:noFill/>
            <a:ln w="28575">
              <a:solidFill>
                <a:schemeClr val="tx1"/>
              </a:solidFill>
              <a:miter lim="800000"/>
              <a:headEnd/>
              <a:tailEnd/>
            </a:ln>
          </p:spPr>
          <p:txBody>
            <a:bodyPr wrap="none">
              <a:spAutoFit/>
            </a:bodyPr>
            <a:lstStyle/>
            <a:p>
              <a:pPr algn="l"/>
              <a:r>
                <a:rPr lang="en-US" altLang="zh-TW"/>
                <a:t>$370</a:t>
              </a:r>
            </a:p>
          </p:txBody>
        </p:sp>
        <p:sp>
          <p:nvSpPr>
            <p:cNvPr id="29731" name="Text Box 48"/>
            <p:cNvSpPr txBox="1">
              <a:spLocks noChangeArrowheads="1"/>
            </p:cNvSpPr>
            <p:nvPr/>
          </p:nvSpPr>
          <p:spPr bwMode="auto">
            <a:xfrm>
              <a:off x="1791" y="1321"/>
              <a:ext cx="294" cy="249"/>
            </a:xfrm>
            <a:prstGeom prst="rect">
              <a:avLst/>
            </a:prstGeom>
            <a:noFill/>
            <a:ln w="28575">
              <a:solidFill>
                <a:schemeClr val="tx1"/>
              </a:solidFill>
              <a:miter lim="800000"/>
              <a:headEnd/>
              <a:tailEnd/>
            </a:ln>
          </p:spPr>
          <p:txBody>
            <a:bodyPr wrap="none">
              <a:spAutoFit/>
            </a:bodyPr>
            <a:lstStyle/>
            <a:p>
              <a:pPr algn="l"/>
              <a:r>
                <a:rPr lang="en-US" altLang="zh-TW"/>
                <a:t>20</a:t>
              </a:r>
            </a:p>
          </p:txBody>
        </p:sp>
        <p:sp>
          <p:nvSpPr>
            <p:cNvPr id="29732" name="Text Box 49"/>
            <p:cNvSpPr txBox="1">
              <a:spLocks noChangeArrowheads="1"/>
            </p:cNvSpPr>
            <p:nvPr/>
          </p:nvSpPr>
          <p:spPr bwMode="auto">
            <a:xfrm>
              <a:off x="1111" y="1162"/>
              <a:ext cx="404" cy="173"/>
            </a:xfrm>
            <a:prstGeom prst="rect">
              <a:avLst/>
            </a:prstGeom>
            <a:noFill/>
            <a:ln w="9525">
              <a:noFill/>
              <a:miter lim="800000"/>
              <a:headEnd/>
              <a:tailEnd/>
            </a:ln>
          </p:spPr>
          <p:txBody>
            <a:bodyPr wrap="none">
              <a:spAutoFit/>
            </a:bodyPr>
            <a:lstStyle/>
            <a:p>
              <a:pPr algn="l"/>
              <a:r>
                <a:rPr lang="zh-TW" altLang="en-US" sz="1200"/>
                <a:t>委托價</a:t>
              </a:r>
            </a:p>
          </p:txBody>
        </p:sp>
        <p:sp>
          <p:nvSpPr>
            <p:cNvPr id="6" name="Text Box 50"/>
            <p:cNvSpPr txBox="1">
              <a:spLocks noChangeArrowheads="1"/>
            </p:cNvSpPr>
            <p:nvPr/>
          </p:nvSpPr>
          <p:spPr bwMode="auto">
            <a:xfrm>
              <a:off x="1701" y="1162"/>
              <a:ext cx="404" cy="173"/>
            </a:xfrm>
            <a:prstGeom prst="rect">
              <a:avLst/>
            </a:prstGeom>
            <a:noFill/>
            <a:ln w="9525">
              <a:noFill/>
              <a:miter lim="800000"/>
              <a:headEnd/>
              <a:tailEnd/>
            </a:ln>
          </p:spPr>
          <p:txBody>
            <a:bodyPr wrap="none">
              <a:spAutoFit/>
            </a:bodyPr>
            <a:lstStyle/>
            <a:p>
              <a:pPr algn="l"/>
              <a:r>
                <a:rPr lang="zh-TW" altLang="en-US" sz="1200"/>
                <a:t>委托量</a:t>
              </a:r>
            </a:p>
          </p:txBody>
        </p:sp>
      </p:grpSp>
      <p:sp>
        <p:nvSpPr>
          <p:cNvPr id="29747" name="Line 51"/>
          <p:cNvSpPr>
            <a:spLocks noChangeShapeType="1"/>
          </p:cNvSpPr>
          <p:nvPr/>
        </p:nvSpPr>
        <p:spPr bwMode="auto">
          <a:xfrm>
            <a:off x="971550" y="3357563"/>
            <a:ext cx="431800" cy="576262"/>
          </a:xfrm>
          <a:prstGeom prst="line">
            <a:avLst/>
          </a:prstGeom>
          <a:noFill/>
          <a:ln w="28575">
            <a:solidFill>
              <a:schemeClr val="tx1"/>
            </a:solidFill>
            <a:round/>
            <a:headEnd/>
            <a:tailEnd type="triangle" w="med" len="med"/>
          </a:ln>
        </p:spPr>
        <p:txBody>
          <a:bodyPr/>
          <a:lstStyle/>
          <a:p>
            <a:endParaRPr lang="zh-TW" altLang="en-US"/>
          </a:p>
        </p:txBody>
      </p:sp>
      <p:sp>
        <p:nvSpPr>
          <p:cNvPr id="29748" name="Text Box 52"/>
          <p:cNvSpPr txBox="1">
            <a:spLocks noChangeArrowheads="1"/>
          </p:cNvSpPr>
          <p:nvPr/>
        </p:nvSpPr>
        <p:spPr bwMode="auto">
          <a:xfrm>
            <a:off x="250825" y="3644900"/>
            <a:ext cx="996950" cy="366713"/>
          </a:xfrm>
          <a:prstGeom prst="rect">
            <a:avLst/>
          </a:prstGeom>
          <a:noFill/>
          <a:ln w="9525">
            <a:noFill/>
            <a:miter lim="800000"/>
            <a:headEnd/>
            <a:tailEnd/>
          </a:ln>
        </p:spPr>
        <p:txBody>
          <a:bodyPr wrap="none">
            <a:spAutoFit/>
          </a:bodyPr>
          <a:lstStyle/>
          <a:p>
            <a:pPr algn="l"/>
            <a:r>
              <a:rPr lang="en-US" altLang="zh-TW"/>
              <a:t>Not Null</a:t>
            </a:r>
          </a:p>
        </p:txBody>
      </p:sp>
      <p:grpSp>
        <p:nvGrpSpPr>
          <p:cNvPr id="15" name="Group 53"/>
          <p:cNvGrpSpPr>
            <a:grpSpLocks/>
          </p:cNvGrpSpPr>
          <p:nvPr/>
        </p:nvGrpSpPr>
        <p:grpSpPr bwMode="auto">
          <a:xfrm>
            <a:off x="971550" y="3357563"/>
            <a:ext cx="2592388" cy="2016125"/>
            <a:chOff x="612" y="2115"/>
            <a:chExt cx="1633" cy="1270"/>
          </a:xfrm>
        </p:grpSpPr>
        <p:sp>
          <p:nvSpPr>
            <p:cNvPr id="29725" name="Line 54"/>
            <p:cNvSpPr>
              <a:spLocks noChangeShapeType="1"/>
            </p:cNvSpPr>
            <p:nvPr/>
          </p:nvSpPr>
          <p:spPr bwMode="auto">
            <a:xfrm>
              <a:off x="612" y="2115"/>
              <a:ext cx="0" cy="1270"/>
            </a:xfrm>
            <a:prstGeom prst="line">
              <a:avLst/>
            </a:prstGeom>
            <a:noFill/>
            <a:ln w="28575">
              <a:solidFill>
                <a:schemeClr val="tx1"/>
              </a:solidFill>
              <a:round/>
              <a:headEnd/>
              <a:tailEnd/>
            </a:ln>
          </p:spPr>
          <p:txBody>
            <a:bodyPr/>
            <a:lstStyle/>
            <a:p>
              <a:endParaRPr lang="zh-TW" altLang="en-US"/>
            </a:p>
          </p:txBody>
        </p:sp>
        <p:sp>
          <p:nvSpPr>
            <p:cNvPr id="29726" name="Line 55"/>
            <p:cNvSpPr>
              <a:spLocks noChangeShapeType="1"/>
            </p:cNvSpPr>
            <p:nvPr/>
          </p:nvSpPr>
          <p:spPr bwMode="auto">
            <a:xfrm>
              <a:off x="612" y="3385"/>
              <a:ext cx="1633" cy="0"/>
            </a:xfrm>
            <a:prstGeom prst="line">
              <a:avLst/>
            </a:prstGeom>
            <a:noFill/>
            <a:ln w="28575">
              <a:solidFill>
                <a:schemeClr val="tx1"/>
              </a:solidFill>
              <a:round/>
              <a:headEnd/>
              <a:tailEnd/>
            </a:ln>
          </p:spPr>
          <p:txBody>
            <a:bodyPr/>
            <a:lstStyle/>
            <a:p>
              <a:endParaRPr lang="zh-TW" altLang="en-US"/>
            </a:p>
          </p:txBody>
        </p:sp>
        <p:sp>
          <p:nvSpPr>
            <p:cNvPr id="29727" name="Line 56"/>
            <p:cNvSpPr>
              <a:spLocks noChangeShapeType="1"/>
            </p:cNvSpPr>
            <p:nvPr/>
          </p:nvSpPr>
          <p:spPr bwMode="auto">
            <a:xfrm flipV="1">
              <a:off x="2245" y="2614"/>
              <a:ext cx="0" cy="771"/>
            </a:xfrm>
            <a:prstGeom prst="line">
              <a:avLst/>
            </a:prstGeom>
            <a:noFill/>
            <a:ln w="28575">
              <a:solidFill>
                <a:schemeClr val="tx1"/>
              </a:solidFill>
              <a:round/>
              <a:headEnd/>
              <a:tailEnd type="triangle" w="med" len="med"/>
            </a:ln>
          </p:spPr>
          <p:txBody>
            <a:bodyPr/>
            <a:lstStyle/>
            <a:p>
              <a:endParaRPr lang="zh-TW" altLang="en-US"/>
            </a:p>
          </p:txBody>
        </p:sp>
      </p:grpSp>
      <p:sp>
        <p:nvSpPr>
          <p:cNvPr id="29712" name="Text Box 57"/>
          <p:cNvSpPr txBox="1">
            <a:spLocks noChangeArrowheads="1"/>
          </p:cNvSpPr>
          <p:nvPr/>
        </p:nvSpPr>
        <p:spPr bwMode="auto">
          <a:xfrm>
            <a:off x="107950" y="2420938"/>
            <a:ext cx="1279525" cy="395287"/>
          </a:xfrm>
          <a:prstGeom prst="rect">
            <a:avLst/>
          </a:prstGeom>
          <a:noFill/>
          <a:ln w="28575">
            <a:solidFill>
              <a:schemeClr val="tx1"/>
            </a:solidFill>
            <a:miter lim="800000"/>
            <a:headEnd/>
            <a:tailEnd/>
          </a:ln>
        </p:spPr>
        <p:txBody>
          <a:bodyPr wrap="none">
            <a:spAutoFit/>
          </a:bodyPr>
          <a:lstStyle/>
          <a:p>
            <a:pPr algn="l"/>
            <a:r>
              <a:rPr lang="en-US" altLang="zh-TW"/>
              <a:t>Check_Ptr</a:t>
            </a:r>
          </a:p>
        </p:txBody>
      </p:sp>
      <p:sp>
        <p:nvSpPr>
          <p:cNvPr id="29754" name="Line 58"/>
          <p:cNvSpPr>
            <a:spLocks noChangeShapeType="1"/>
          </p:cNvSpPr>
          <p:nvPr/>
        </p:nvSpPr>
        <p:spPr bwMode="auto">
          <a:xfrm>
            <a:off x="1331913" y="2636838"/>
            <a:ext cx="71437" cy="1296987"/>
          </a:xfrm>
          <a:prstGeom prst="line">
            <a:avLst/>
          </a:prstGeom>
          <a:noFill/>
          <a:ln w="28575">
            <a:solidFill>
              <a:schemeClr val="tx1"/>
            </a:solidFill>
            <a:round/>
            <a:headEnd/>
            <a:tailEnd type="triangle" w="med" len="med"/>
          </a:ln>
        </p:spPr>
        <p:txBody>
          <a:bodyPr/>
          <a:lstStyle/>
          <a:p>
            <a:endParaRPr lang="zh-TW" altLang="en-US"/>
          </a:p>
        </p:txBody>
      </p:sp>
      <p:grpSp>
        <p:nvGrpSpPr>
          <p:cNvPr id="16" name="Group 59"/>
          <p:cNvGrpSpPr>
            <a:grpSpLocks/>
          </p:cNvGrpSpPr>
          <p:nvPr/>
        </p:nvGrpSpPr>
        <p:grpSpPr bwMode="auto">
          <a:xfrm>
            <a:off x="5076825" y="4005263"/>
            <a:ext cx="576263" cy="144462"/>
            <a:chOff x="1066" y="1253"/>
            <a:chExt cx="363" cy="91"/>
          </a:xfrm>
        </p:grpSpPr>
        <p:sp>
          <p:nvSpPr>
            <p:cNvPr id="29721" name="Line 60"/>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29722" name="Line 61"/>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29723" name="Line 62"/>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29724" name="Line 63"/>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grpSp>
        <p:nvGrpSpPr>
          <p:cNvPr id="17" name="Group 64"/>
          <p:cNvGrpSpPr>
            <a:grpSpLocks/>
          </p:cNvGrpSpPr>
          <p:nvPr/>
        </p:nvGrpSpPr>
        <p:grpSpPr bwMode="auto">
          <a:xfrm>
            <a:off x="971550" y="3357563"/>
            <a:ext cx="5184775" cy="2016125"/>
            <a:chOff x="612" y="2478"/>
            <a:chExt cx="3266" cy="1270"/>
          </a:xfrm>
        </p:grpSpPr>
        <p:sp>
          <p:nvSpPr>
            <p:cNvPr id="29718" name="Line 65"/>
            <p:cNvSpPr>
              <a:spLocks noChangeShapeType="1"/>
            </p:cNvSpPr>
            <p:nvPr/>
          </p:nvSpPr>
          <p:spPr bwMode="auto">
            <a:xfrm>
              <a:off x="612" y="3748"/>
              <a:ext cx="3266" cy="0"/>
            </a:xfrm>
            <a:prstGeom prst="line">
              <a:avLst/>
            </a:prstGeom>
            <a:noFill/>
            <a:ln w="28575">
              <a:solidFill>
                <a:schemeClr val="tx1"/>
              </a:solidFill>
              <a:round/>
              <a:headEnd/>
              <a:tailEnd/>
            </a:ln>
          </p:spPr>
          <p:txBody>
            <a:bodyPr/>
            <a:lstStyle/>
            <a:p>
              <a:endParaRPr lang="zh-TW" altLang="en-US"/>
            </a:p>
          </p:txBody>
        </p:sp>
        <p:sp>
          <p:nvSpPr>
            <p:cNvPr id="29719" name="Line 66"/>
            <p:cNvSpPr>
              <a:spLocks noChangeShapeType="1"/>
            </p:cNvSpPr>
            <p:nvPr/>
          </p:nvSpPr>
          <p:spPr bwMode="auto">
            <a:xfrm flipV="1">
              <a:off x="3878" y="2976"/>
              <a:ext cx="0" cy="771"/>
            </a:xfrm>
            <a:prstGeom prst="line">
              <a:avLst/>
            </a:prstGeom>
            <a:noFill/>
            <a:ln w="28575">
              <a:solidFill>
                <a:schemeClr val="tx1"/>
              </a:solidFill>
              <a:round/>
              <a:headEnd/>
              <a:tailEnd type="triangle" w="med" len="med"/>
            </a:ln>
          </p:spPr>
          <p:txBody>
            <a:bodyPr/>
            <a:lstStyle/>
            <a:p>
              <a:endParaRPr lang="zh-TW" altLang="en-US"/>
            </a:p>
          </p:txBody>
        </p:sp>
        <p:sp>
          <p:nvSpPr>
            <p:cNvPr id="29720" name="Line 67"/>
            <p:cNvSpPr>
              <a:spLocks noChangeShapeType="1"/>
            </p:cNvSpPr>
            <p:nvPr/>
          </p:nvSpPr>
          <p:spPr bwMode="auto">
            <a:xfrm>
              <a:off x="612" y="2478"/>
              <a:ext cx="0" cy="1270"/>
            </a:xfrm>
            <a:prstGeom prst="line">
              <a:avLst/>
            </a:prstGeom>
            <a:noFill/>
            <a:ln w="28575">
              <a:solidFill>
                <a:schemeClr val="tx1"/>
              </a:solidFill>
              <a:round/>
              <a:headEnd/>
              <a:tailEnd/>
            </a:ln>
          </p:spPr>
          <p:txBody>
            <a:bodyPr/>
            <a:lstStyle/>
            <a:p>
              <a:endParaRPr lang="zh-TW" altLang="en-US"/>
            </a:p>
          </p:txBody>
        </p:sp>
      </p:grpSp>
      <p:sp>
        <p:nvSpPr>
          <p:cNvPr id="29764" name="Line 68"/>
          <p:cNvSpPr>
            <a:spLocks noChangeShapeType="1"/>
          </p:cNvSpPr>
          <p:nvPr/>
        </p:nvSpPr>
        <p:spPr bwMode="auto">
          <a:xfrm>
            <a:off x="5076825" y="4005263"/>
            <a:ext cx="431800" cy="0"/>
          </a:xfrm>
          <a:prstGeom prst="line">
            <a:avLst/>
          </a:prstGeom>
          <a:noFill/>
          <a:ln w="28575">
            <a:solidFill>
              <a:schemeClr val="tx1"/>
            </a:solidFill>
            <a:round/>
            <a:headEnd/>
            <a:tailEnd type="triangle" w="med" len="med"/>
          </a:ln>
        </p:spPr>
        <p:txBody>
          <a:bodyPr/>
          <a:lstStyle/>
          <a:p>
            <a:endParaRPr lang="zh-TW" altLang="en-US"/>
          </a:p>
        </p:txBody>
      </p:sp>
      <p:sp>
        <p:nvSpPr>
          <p:cNvPr id="29717" name="Line 36"/>
          <p:cNvSpPr>
            <a:spLocks noChangeShapeType="1"/>
          </p:cNvSpPr>
          <p:nvPr/>
        </p:nvSpPr>
        <p:spPr bwMode="auto">
          <a:xfrm>
            <a:off x="2484438" y="3933825"/>
            <a:ext cx="647700" cy="0"/>
          </a:xfrm>
          <a:prstGeom prst="line">
            <a:avLst/>
          </a:prstGeom>
          <a:noFill/>
          <a:ln w="28575">
            <a:solidFill>
              <a:schemeClr val="tx1"/>
            </a:solidFill>
            <a:round/>
            <a:headEnd/>
            <a:tailEnd type="triangle" w="med" len="med"/>
          </a:ln>
        </p:spPr>
        <p:txBody>
          <a:bodyPr/>
          <a:lstStyle/>
          <a:p>
            <a:endParaRPr lang="zh-TW"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9747"/>
                                        </p:tgtEl>
                                        <p:attrNameLst>
                                          <p:attrName>style.visibility</p:attrName>
                                        </p:attrNameLst>
                                      </p:cBhvr>
                                      <p:to>
                                        <p:strVal val="visible"/>
                                      </p:to>
                                    </p:set>
                                    <p:animEffect transition="in" filter="checkerboard(across)">
                                      <p:cBhvr>
                                        <p:cTn id="7" dur="500"/>
                                        <p:tgtEl>
                                          <p:spTgt spid="29747"/>
                                        </p:tgtEl>
                                      </p:cBhvr>
                                    </p:animEffect>
                                  </p:childTnLst>
                                </p:cTn>
                              </p:par>
                            </p:childTnLst>
                          </p:cTn>
                        </p:par>
                        <p:par>
                          <p:cTn id="8" fill="hold" nodeType="afterGroup">
                            <p:stCondLst>
                              <p:cond delay="500"/>
                            </p:stCondLst>
                            <p:childTnLst>
                              <p:par>
                                <p:cTn id="9" presetID="8" presetClass="entr" presetSubtype="16" fill="hold" grpId="0" nodeType="afterEffect">
                                  <p:stCondLst>
                                    <p:cond delay="0"/>
                                  </p:stCondLst>
                                  <p:childTnLst>
                                    <p:set>
                                      <p:cBhvr>
                                        <p:cTn id="10" dur="1" fill="hold">
                                          <p:stCondLst>
                                            <p:cond delay="0"/>
                                          </p:stCondLst>
                                        </p:cTn>
                                        <p:tgtEl>
                                          <p:spTgt spid="29748"/>
                                        </p:tgtEl>
                                        <p:attrNameLst>
                                          <p:attrName>style.visibility</p:attrName>
                                        </p:attrNameLst>
                                      </p:cBhvr>
                                      <p:to>
                                        <p:strVal val="visible"/>
                                      </p:to>
                                    </p:set>
                                    <p:animEffect transition="in" filter="diamond(in)">
                                      <p:cBhvr>
                                        <p:cTn id="11" dur="2000"/>
                                        <p:tgtEl>
                                          <p:spTgt spid="29748"/>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0" presetClass="exit" presetSubtype="0" fill="hold" grpId="1" nodeType="clickEffect">
                                  <p:stCondLst>
                                    <p:cond delay="0"/>
                                  </p:stCondLst>
                                  <p:childTnLst>
                                    <p:animEffect transition="out" filter="fade">
                                      <p:cBhvr>
                                        <p:cTn id="15" dur="1000"/>
                                        <p:tgtEl>
                                          <p:spTgt spid="29748"/>
                                        </p:tgtEl>
                                      </p:cBhvr>
                                    </p:animEffect>
                                    <p:set>
                                      <p:cBhvr>
                                        <p:cTn id="16" dur="1" fill="hold">
                                          <p:stCondLst>
                                            <p:cond delay="999"/>
                                          </p:stCondLst>
                                        </p:cTn>
                                        <p:tgtEl>
                                          <p:spTgt spid="29748"/>
                                        </p:tgtEl>
                                        <p:attrNameLst>
                                          <p:attrName>style.visibility</p:attrName>
                                        </p:attrNameLst>
                                      </p:cBhvr>
                                      <p:to>
                                        <p:strVal val="hidden"/>
                                      </p:to>
                                    </p:set>
                                  </p:childTnLst>
                                </p:cTn>
                              </p:par>
                              <p:par>
                                <p:cTn id="17" presetID="10" presetClass="exit" presetSubtype="0" fill="hold" grpId="1" nodeType="withEffect">
                                  <p:stCondLst>
                                    <p:cond delay="0"/>
                                  </p:stCondLst>
                                  <p:childTnLst>
                                    <p:animEffect transition="out" filter="fade">
                                      <p:cBhvr>
                                        <p:cTn id="18" dur="1000"/>
                                        <p:tgtEl>
                                          <p:spTgt spid="29747"/>
                                        </p:tgtEl>
                                      </p:cBhvr>
                                    </p:animEffect>
                                    <p:set>
                                      <p:cBhvr>
                                        <p:cTn id="19" dur="1" fill="hold">
                                          <p:stCondLst>
                                            <p:cond delay="999"/>
                                          </p:stCondLst>
                                        </p:cTn>
                                        <p:tgtEl>
                                          <p:spTgt spid="29747"/>
                                        </p:tgtEl>
                                        <p:attrNameLst>
                                          <p:attrName>style.visibility</p:attrName>
                                        </p:attrNameLst>
                                      </p:cBhvr>
                                      <p:to>
                                        <p:strVal val="hidden"/>
                                      </p:to>
                                    </p:set>
                                  </p:childTnLst>
                                </p:cTn>
                              </p:par>
                            </p:childTnLst>
                          </p:cTn>
                        </p:par>
                        <p:par>
                          <p:cTn id="20" fill="hold" nodeType="afterGroup">
                            <p:stCondLst>
                              <p:cond delay="1000"/>
                            </p:stCondLst>
                            <p:childTnLst>
                              <p:par>
                                <p:cTn id="21" presetID="5" presetClass="entr" presetSubtype="1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checkerboard(across)">
                                      <p:cBhvr>
                                        <p:cTn id="23" dur="500"/>
                                        <p:tgtEl>
                                          <p:spTgt spid="15"/>
                                        </p:tgtEl>
                                      </p:cBhvr>
                                    </p:animEffect>
                                  </p:childTnLst>
                                </p:cTn>
                              </p:par>
                              <p:par>
                                <p:cTn id="24" presetID="5" presetClass="entr" presetSubtype="10" fill="hold" grpId="0" nodeType="withEffect">
                                  <p:stCondLst>
                                    <p:cond delay="0"/>
                                  </p:stCondLst>
                                  <p:childTnLst>
                                    <p:set>
                                      <p:cBhvr>
                                        <p:cTn id="25" dur="1" fill="hold">
                                          <p:stCondLst>
                                            <p:cond delay="0"/>
                                          </p:stCondLst>
                                        </p:cTn>
                                        <p:tgtEl>
                                          <p:spTgt spid="29754"/>
                                        </p:tgtEl>
                                        <p:attrNameLst>
                                          <p:attrName>style.visibility</p:attrName>
                                        </p:attrNameLst>
                                      </p:cBhvr>
                                      <p:to>
                                        <p:strVal val="visible"/>
                                      </p:to>
                                    </p:set>
                                    <p:animEffect transition="in" filter="checkerboard(across)">
                                      <p:cBhvr>
                                        <p:cTn id="26" dur="500"/>
                                        <p:tgtEl>
                                          <p:spTgt spid="29754"/>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10" presetClass="exit" presetSubtype="0" fill="hold" nodeType="clickEffect">
                                  <p:stCondLst>
                                    <p:cond delay="0"/>
                                  </p:stCondLst>
                                  <p:childTnLst>
                                    <p:animEffect transition="out" filter="fade">
                                      <p:cBhvr>
                                        <p:cTn id="30" dur="1000"/>
                                        <p:tgtEl>
                                          <p:spTgt spid="15"/>
                                        </p:tgtEl>
                                      </p:cBhvr>
                                    </p:animEffect>
                                    <p:set>
                                      <p:cBhvr>
                                        <p:cTn id="31" dur="1" fill="hold">
                                          <p:stCondLst>
                                            <p:cond delay="999"/>
                                          </p:stCondLst>
                                        </p:cTn>
                                        <p:tgtEl>
                                          <p:spTgt spid="15"/>
                                        </p:tgtEl>
                                        <p:attrNameLst>
                                          <p:attrName>style.visibility</p:attrName>
                                        </p:attrNameLst>
                                      </p:cBhvr>
                                      <p:to>
                                        <p:strVal val="hidden"/>
                                      </p:to>
                                    </p:set>
                                  </p:childTnLst>
                                </p:cTn>
                              </p:par>
                              <p:par>
                                <p:cTn id="32" presetID="10" presetClass="exit" presetSubtype="0" fill="hold" grpId="0" nodeType="withEffect">
                                  <p:stCondLst>
                                    <p:cond delay="0"/>
                                  </p:stCondLst>
                                  <p:childTnLst>
                                    <p:animEffect transition="out" filter="fade">
                                      <p:cBhvr>
                                        <p:cTn id="33" dur="2000"/>
                                        <p:tgtEl>
                                          <p:spTgt spid="29733"/>
                                        </p:tgtEl>
                                      </p:cBhvr>
                                    </p:animEffect>
                                    <p:set>
                                      <p:cBhvr>
                                        <p:cTn id="34" dur="1" fill="hold">
                                          <p:stCondLst>
                                            <p:cond delay="1999"/>
                                          </p:stCondLst>
                                        </p:cTn>
                                        <p:tgtEl>
                                          <p:spTgt spid="29733"/>
                                        </p:tgtEl>
                                        <p:attrNameLst>
                                          <p:attrName>style.visibility</p:attrName>
                                        </p:attrNameLst>
                                      </p:cBhvr>
                                      <p:to>
                                        <p:strVal val="hidden"/>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8" presetClass="entr" presetSubtype="16" fill="hold" nodeType="click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diamond(in)">
                                      <p:cBhvr>
                                        <p:cTn id="39" dur="2000"/>
                                        <p:tgtEl>
                                          <p:spTgt spid="17"/>
                                        </p:tgtEl>
                                      </p:cBhvr>
                                    </p:animEffect>
                                  </p:childTnLst>
                                </p:cTn>
                              </p:par>
                              <p:par>
                                <p:cTn id="40" presetID="63" presetClass="path" presetSubtype="0" accel="50000" decel="50000" fill="hold" nodeType="withEffect">
                                  <p:stCondLst>
                                    <p:cond delay="0"/>
                                  </p:stCondLst>
                                  <p:childTnLst>
                                    <p:animMotion origin="layout" path="M 0 0  L 0.25 0  E" pathEditMode="relative" ptsTypes="">
                                      <p:cBhvr>
                                        <p:cTn id="41" dur="2000" fill="hold"/>
                                        <p:tgtEl>
                                          <p:spTgt spid="12"/>
                                        </p:tgtEl>
                                        <p:attrNameLst>
                                          <p:attrName>ppt_x</p:attrName>
                                          <p:attrName>ppt_y</p:attrName>
                                        </p:attrNameLst>
                                      </p:cBhvr>
                                    </p:animMotion>
                                  </p:childTnLst>
                                </p:cTn>
                              </p:par>
                              <p:par>
                                <p:cTn id="42" presetID="63" presetClass="path" presetSubtype="0" accel="50000" decel="50000" fill="hold" nodeType="withEffect">
                                  <p:stCondLst>
                                    <p:cond delay="0"/>
                                  </p:stCondLst>
                                  <p:childTnLst>
                                    <p:animMotion origin="layout" path="M 0 0  L 0.25 0  E" pathEditMode="relative" ptsTypes="">
                                      <p:cBhvr>
                                        <p:cTn id="43" dur="2000" fill="hold"/>
                                        <p:tgtEl>
                                          <p:spTgt spid="16"/>
                                        </p:tgtEl>
                                        <p:attrNameLst>
                                          <p:attrName>ppt_x</p:attrName>
                                          <p:attrName>ppt_y</p:attrName>
                                        </p:attrNameLst>
                                      </p:cBhvr>
                                    </p:animMotion>
                                  </p:childTnLst>
                                </p:cTn>
                              </p:par>
                              <p:par>
                                <p:cTn id="44" presetID="10" presetClass="exit" presetSubtype="0" fill="hold" nodeType="withEffect">
                                  <p:stCondLst>
                                    <p:cond delay="0"/>
                                  </p:stCondLst>
                                  <p:childTnLst>
                                    <p:animEffect transition="out" filter="fade">
                                      <p:cBhvr>
                                        <p:cTn id="45" dur="2000"/>
                                        <p:tgtEl>
                                          <p:spTgt spid="15"/>
                                        </p:tgtEl>
                                      </p:cBhvr>
                                    </p:animEffect>
                                    <p:set>
                                      <p:cBhvr>
                                        <p:cTn id="46" dur="1" fill="hold">
                                          <p:stCondLst>
                                            <p:cond delay="1999"/>
                                          </p:stCondLst>
                                        </p:cTn>
                                        <p:tgtEl>
                                          <p:spTgt spid="15"/>
                                        </p:tgtEl>
                                        <p:attrNameLst>
                                          <p:attrName>style.visibility</p:attrName>
                                        </p:attrNameLst>
                                      </p:cBhvr>
                                      <p:to>
                                        <p:strVal val="hidden"/>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0" presetClass="path" presetSubtype="0" accel="50000" decel="50000" fill="hold" nodeType="clickEffect">
                                  <p:stCondLst>
                                    <p:cond delay="0"/>
                                  </p:stCondLst>
                                  <p:childTnLst>
                                    <p:animMotion origin="layout" path="M 0.00711 0.03122 L 0.13316 0.25167 " pathEditMode="relative" rAng="0" ptsTypes="AA">
                                      <p:cBhvr>
                                        <p:cTn id="50" dur="2000" fill="hold"/>
                                        <p:tgtEl>
                                          <p:spTgt spid="14"/>
                                        </p:tgtEl>
                                        <p:attrNameLst>
                                          <p:attrName>ppt_x</p:attrName>
                                          <p:attrName>ppt_y</p:attrName>
                                        </p:attrNameLst>
                                      </p:cBhvr>
                                      <p:rCtr x="6300" y="11000"/>
                                    </p:animMotion>
                                  </p:childTnLst>
                                </p:cTn>
                              </p:par>
                              <p:par>
                                <p:cTn id="51" presetID="10" presetClass="exit" presetSubtype="0" fill="hold" nodeType="withEffect">
                                  <p:stCondLst>
                                    <p:cond delay="0"/>
                                  </p:stCondLst>
                                  <p:childTnLst>
                                    <p:animEffect transition="out" filter="fade">
                                      <p:cBhvr>
                                        <p:cTn id="52" dur="2000"/>
                                        <p:tgtEl>
                                          <p:spTgt spid="13"/>
                                        </p:tgtEl>
                                      </p:cBhvr>
                                    </p:animEffect>
                                    <p:set>
                                      <p:cBhvr>
                                        <p:cTn id="53" dur="1" fill="hold">
                                          <p:stCondLst>
                                            <p:cond delay="1999"/>
                                          </p:stCondLst>
                                        </p:cTn>
                                        <p:tgtEl>
                                          <p:spTgt spid="13"/>
                                        </p:tgtEl>
                                        <p:attrNameLst>
                                          <p:attrName>style.visibility</p:attrName>
                                        </p:attrNameLst>
                                      </p:cBhvr>
                                      <p:to>
                                        <p:strVal val="hidden"/>
                                      </p:to>
                                    </p:set>
                                  </p:childTnLst>
                                </p:cTn>
                              </p:par>
                            </p:childTnLst>
                          </p:cTn>
                        </p:par>
                        <p:par>
                          <p:cTn id="54" fill="hold" nodeType="afterGroup">
                            <p:stCondLst>
                              <p:cond delay="2000"/>
                            </p:stCondLst>
                            <p:childTnLst>
                              <p:par>
                                <p:cTn id="55" presetID="5" presetClass="entr" presetSubtype="10" fill="hold" grpId="0" nodeType="afterEffect">
                                  <p:stCondLst>
                                    <p:cond delay="0"/>
                                  </p:stCondLst>
                                  <p:childTnLst>
                                    <p:set>
                                      <p:cBhvr>
                                        <p:cTn id="56" dur="1" fill="hold">
                                          <p:stCondLst>
                                            <p:cond delay="0"/>
                                          </p:stCondLst>
                                        </p:cTn>
                                        <p:tgtEl>
                                          <p:spTgt spid="29764"/>
                                        </p:tgtEl>
                                        <p:attrNameLst>
                                          <p:attrName>style.visibility</p:attrName>
                                        </p:attrNameLst>
                                      </p:cBhvr>
                                      <p:to>
                                        <p:strVal val="visible"/>
                                      </p:to>
                                    </p:set>
                                    <p:animEffect transition="in" filter="checkerboard(across)">
                                      <p:cBhvr>
                                        <p:cTn id="57" dur="500"/>
                                        <p:tgtEl>
                                          <p:spTgt spid="297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33" grpId="0"/>
      <p:bldP spid="29747" grpId="0" animBg="1"/>
      <p:bldP spid="29747" grpId="1" animBg="1"/>
      <p:bldP spid="29748" grpId="0"/>
      <p:bldP spid="29748" grpId="1"/>
      <p:bldP spid="29754" grpId="0" animBg="1"/>
      <p:bldP spid="2976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idx="4294967295"/>
          </p:nvPr>
        </p:nvSpPr>
        <p:spPr/>
        <p:txBody>
          <a:bodyPr/>
          <a:lstStyle/>
          <a:p>
            <a:pPr eaLnBrk="1" hangingPunct="1"/>
            <a:r>
              <a:rPr lang="zh-TW" altLang="en-US" smtClean="0"/>
              <a:t>未撮合，有相同價位委托單</a:t>
            </a:r>
          </a:p>
        </p:txBody>
      </p:sp>
      <p:sp>
        <p:nvSpPr>
          <p:cNvPr id="30723" name="Text Box 3"/>
          <p:cNvSpPr txBox="1">
            <a:spLocks noChangeArrowheads="1"/>
          </p:cNvSpPr>
          <p:nvPr/>
        </p:nvSpPr>
        <p:spPr bwMode="auto">
          <a:xfrm>
            <a:off x="1527175" y="1477963"/>
            <a:ext cx="1149350" cy="366712"/>
          </a:xfrm>
          <a:prstGeom prst="rect">
            <a:avLst/>
          </a:prstGeom>
          <a:noFill/>
          <a:ln w="9525">
            <a:noFill/>
            <a:miter lim="800000"/>
            <a:headEnd/>
            <a:tailEnd/>
          </a:ln>
        </p:spPr>
        <p:txBody>
          <a:bodyPr wrap="none">
            <a:spAutoFit/>
          </a:bodyPr>
          <a:lstStyle/>
          <a:p>
            <a:pPr algn="l"/>
            <a:r>
              <a:rPr lang="en-US" altLang="zh-TW"/>
              <a:t>5800 Buy</a:t>
            </a:r>
          </a:p>
        </p:txBody>
      </p:sp>
      <p:grpSp>
        <p:nvGrpSpPr>
          <p:cNvPr id="2" name="Group 4"/>
          <p:cNvGrpSpPr>
            <a:grpSpLocks/>
          </p:cNvGrpSpPr>
          <p:nvPr/>
        </p:nvGrpSpPr>
        <p:grpSpPr bwMode="auto">
          <a:xfrm>
            <a:off x="5435600" y="3500438"/>
            <a:ext cx="2578100" cy="792162"/>
            <a:chOff x="984" y="981"/>
            <a:chExt cx="1624" cy="499"/>
          </a:xfrm>
        </p:grpSpPr>
        <p:sp>
          <p:nvSpPr>
            <p:cNvPr id="30790" name="Rectangle 5"/>
            <p:cNvSpPr>
              <a:spLocks noChangeArrowheads="1"/>
            </p:cNvSpPr>
            <p:nvPr/>
          </p:nvSpPr>
          <p:spPr bwMode="auto">
            <a:xfrm>
              <a:off x="1020" y="981"/>
              <a:ext cx="1316" cy="499"/>
            </a:xfrm>
            <a:prstGeom prst="rect">
              <a:avLst/>
            </a:prstGeom>
            <a:solidFill>
              <a:schemeClr val="bg1"/>
            </a:solidFill>
            <a:ln w="28575">
              <a:solidFill>
                <a:schemeClr val="tx1"/>
              </a:solidFill>
              <a:miter lim="800000"/>
              <a:headEnd/>
              <a:tailEnd/>
            </a:ln>
          </p:spPr>
          <p:txBody>
            <a:bodyPr wrap="none" anchor="ctr"/>
            <a:lstStyle/>
            <a:p>
              <a:pPr algn="l"/>
              <a:endParaRPr lang="zh-TW" altLang="zh-TW"/>
            </a:p>
          </p:txBody>
        </p:sp>
        <p:sp>
          <p:nvSpPr>
            <p:cNvPr id="30791" name="Text Box 6"/>
            <p:cNvSpPr txBox="1">
              <a:spLocks noChangeArrowheads="1"/>
            </p:cNvSpPr>
            <p:nvPr/>
          </p:nvSpPr>
          <p:spPr bwMode="auto">
            <a:xfrm>
              <a:off x="1927" y="1185"/>
              <a:ext cx="363" cy="249"/>
            </a:xfrm>
            <a:prstGeom prst="rect">
              <a:avLst/>
            </a:prstGeom>
            <a:noFill/>
            <a:ln w="28575">
              <a:solidFill>
                <a:schemeClr val="tx1"/>
              </a:solidFill>
              <a:miter lim="800000"/>
              <a:headEnd/>
              <a:tailEnd/>
            </a:ln>
          </p:spPr>
          <p:txBody>
            <a:bodyPr>
              <a:spAutoFit/>
            </a:bodyPr>
            <a:lstStyle/>
            <a:p>
              <a:pPr algn="l">
                <a:spcBef>
                  <a:spcPct val="50000"/>
                </a:spcBef>
              </a:pPr>
              <a:r>
                <a:rPr lang="en-US" altLang="zh-TW"/>
                <a:t>Ptr</a:t>
              </a:r>
            </a:p>
          </p:txBody>
        </p:sp>
        <p:grpSp>
          <p:nvGrpSpPr>
            <p:cNvPr id="3" name="Group 7"/>
            <p:cNvGrpSpPr>
              <a:grpSpLocks/>
            </p:cNvGrpSpPr>
            <p:nvPr/>
          </p:nvGrpSpPr>
          <p:grpSpPr bwMode="auto">
            <a:xfrm>
              <a:off x="2245" y="1298"/>
              <a:ext cx="363" cy="91"/>
              <a:chOff x="1066" y="1253"/>
              <a:chExt cx="363" cy="91"/>
            </a:xfrm>
          </p:grpSpPr>
          <p:sp>
            <p:nvSpPr>
              <p:cNvPr id="30797" name="Line 8"/>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30798" name="Line 9"/>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30799" name="Line 10"/>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30800" name="Line 11"/>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sp>
          <p:nvSpPr>
            <p:cNvPr id="30793" name="Text Box 12"/>
            <p:cNvSpPr txBox="1">
              <a:spLocks noChangeArrowheads="1"/>
            </p:cNvSpPr>
            <p:nvPr/>
          </p:nvSpPr>
          <p:spPr bwMode="auto">
            <a:xfrm>
              <a:off x="1066" y="1185"/>
              <a:ext cx="454" cy="249"/>
            </a:xfrm>
            <a:prstGeom prst="rect">
              <a:avLst/>
            </a:prstGeom>
            <a:noFill/>
            <a:ln w="28575">
              <a:solidFill>
                <a:schemeClr val="tx1"/>
              </a:solidFill>
              <a:miter lim="800000"/>
              <a:headEnd/>
              <a:tailEnd/>
            </a:ln>
          </p:spPr>
          <p:txBody>
            <a:bodyPr wrap="none">
              <a:spAutoFit/>
            </a:bodyPr>
            <a:lstStyle/>
            <a:p>
              <a:pPr algn="l"/>
              <a:r>
                <a:rPr lang="en-US" altLang="zh-TW"/>
                <a:t>$340</a:t>
              </a:r>
            </a:p>
          </p:txBody>
        </p:sp>
        <p:sp>
          <p:nvSpPr>
            <p:cNvPr id="30794" name="Text Box 13"/>
            <p:cNvSpPr txBox="1">
              <a:spLocks noChangeArrowheads="1"/>
            </p:cNvSpPr>
            <p:nvPr/>
          </p:nvSpPr>
          <p:spPr bwMode="auto">
            <a:xfrm>
              <a:off x="1565" y="1185"/>
              <a:ext cx="294" cy="249"/>
            </a:xfrm>
            <a:prstGeom prst="rect">
              <a:avLst/>
            </a:prstGeom>
            <a:noFill/>
            <a:ln w="28575">
              <a:solidFill>
                <a:schemeClr val="tx1"/>
              </a:solidFill>
              <a:miter lim="800000"/>
              <a:headEnd/>
              <a:tailEnd/>
            </a:ln>
          </p:spPr>
          <p:txBody>
            <a:bodyPr wrap="none">
              <a:spAutoFit/>
            </a:bodyPr>
            <a:lstStyle/>
            <a:p>
              <a:pPr algn="l"/>
              <a:r>
                <a:rPr lang="en-US" altLang="zh-TW"/>
                <a:t>10</a:t>
              </a:r>
            </a:p>
          </p:txBody>
        </p:sp>
        <p:sp>
          <p:nvSpPr>
            <p:cNvPr id="30795" name="Text Box 14"/>
            <p:cNvSpPr txBox="1">
              <a:spLocks noChangeArrowheads="1"/>
            </p:cNvSpPr>
            <p:nvPr/>
          </p:nvSpPr>
          <p:spPr bwMode="auto">
            <a:xfrm>
              <a:off x="984" y="1026"/>
              <a:ext cx="404" cy="173"/>
            </a:xfrm>
            <a:prstGeom prst="rect">
              <a:avLst/>
            </a:prstGeom>
            <a:noFill/>
            <a:ln w="9525">
              <a:noFill/>
              <a:miter lim="800000"/>
              <a:headEnd/>
              <a:tailEnd/>
            </a:ln>
          </p:spPr>
          <p:txBody>
            <a:bodyPr wrap="none">
              <a:spAutoFit/>
            </a:bodyPr>
            <a:lstStyle/>
            <a:p>
              <a:pPr algn="l"/>
              <a:r>
                <a:rPr lang="zh-TW" altLang="en-US" sz="1200"/>
                <a:t>委托價</a:t>
              </a:r>
            </a:p>
          </p:txBody>
        </p:sp>
        <p:sp>
          <p:nvSpPr>
            <p:cNvPr id="30796" name="Text Box 15"/>
            <p:cNvSpPr txBox="1">
              <a:spLocks noChangeArrowheads="1"/>
            </p:cNvSpPr>
            <p:nvPr/>
          </p:nvSpPr>
          <p:spPr bwMode="auto">
            <a:xfrm>
              <a:off x="1429" y="1026"/>
              <a:ext cx="404" cy="173"/>
            </a:xfrm>
            <a:prstGeom prst="rect">
              <a:avLst/>
            </a:prstGeom>
            <a:noFill/>
            <a:ln w="9525">
              <a:noFill/>
              <a:miter lim="800000"/>
              <a:headEnd/>
              <a:tailEnd/>
            </a:ln>
          </p:spPr>
          <p:txBody>
            <a:bodyPr wrap="none">
              <a:spAutoFit/>
            </a:bodyPr>
            <a:lstStyle/>
            <a:p>
              <a:pPr algn="l"/>
              <a:r>
                <a:rPr lang="zh-TW" altLang="en-US" sz="1200"/>
                <a:t>委托量</a:t>
              </a:r>
            </a:p>
          </p:txBody>
        </p:sp>
      </p:grpSp>
      <p:grpSp>
        <p:nvGrpSpPr>
          <p:cNvPr id="4" name="Group 16"/>
          <p:cNvGrpSpPr>
            <a:grpSpLocks/>
          </p:cNvGrpSpPr>
          <p:nvPr/>
        </p:nvGrpSpPr>
        <p:grpSpPr bwMode="auto">
          <a:xfrm>
            <a:off x="3765550" y="2276475"/>
            <a:ext cx="576263" cy="144463"/>
            <a:chOff x="1066" y="1253"/>
            <a:chExt cx="363" cy="91"/>
          </a:xfrm>
        </p:grpSpPr>
        <p:sp>
          <p:nvSpPr>
            <p:cNvPr id="30786" name="Line 17"/>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30787" name="Line 18"/>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30788" name="Line 19"/>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30789" name="Line 20"/>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grpSp>
        <p:nvGrpSpPr>
          <p:cNvPr id="5" name="Group 21"/>
          <p:cNvGrpSpPr>
            <a:grpSpLocks/>
          </p:cNvGrpSpPr>
          <p:nvPr/>
        </p:nvGrpSpPr>
        <p:grpSpPr bwMode="auto">
          <a:xfrm>
            <a:off x="1763713" y="1773238"/>
            <a:ext cx="2146300" cy="792162"/>
            <a:chOff x="1111" y="1117"/>
            <a:chExt cx="1352" cy="499"/>
          </a:xfrm>
        </p:grpSpPr>
        <p:sp>
          <p:nvSpPr>
            <p:cNvPr id="30780" name="Rectangle 22"/>
            <p:cNvSpPr>
              <a:spLocks noChangeArrowheads="1"/>
            </p:cNvSpPr>
            <p:nvPr/>
          </p:nvSpPr>
          <p:spPr bwMode="auto">
            <a:xfrm>
              <a:off x="1147" y="1117"/>
              <a:ext cx="1316" cy="499"/>
            </a:xfrm>
            <a:prstGeom prst="rect">
              <a:avLst/>
            </a:prstGeom>
            <a:solidFill>
              <a:schemeClr val="bg1"/>
            </a:solidFill>
            <a:ln w="28575">
              <a:solidFill>
                <a:schemeClr val="tx1"/>
              </a:solidFill>
              <a:miter lim="800000"/>
              <a:headEnd/>
              <a:tailEnd/>
            </a:ln>
          </p:spPr>
          <p:txBody>
            <a:bodyPr wrap="none" anchor="ctr"/>
            <a:lstStyle/>
            <a:p>
              <a:pPr algn="l"/>
              <a:endParaRPr lang="zh-TW" altLang="zh-TW"/>
            </a:p>
          </p:txBody>
        </p:sp>
        <p:sp>
          <p:nvSpPr>
            <p:cNvPr id="30781" name="Text Box 23"/>
            <p:cNvSpPr txBox="1">
              <a:spLocks noChangeArrowheads="1"/>
            </p:cNvSpPr>
            <p:nvPr/>
          </p:nvSpPr>
          <p:spPr bwMode="auto">
            <a:xfrm>
              <a:off x="2054" y="1321"/>
              <a:ext cx="363" cy="249"/>
            </a:xfrm>
            <a:prstGeom prst="rect">
              <a:avLst/>
            </a:prstGeom>
            <a:noFill/>
            <a:ln w="28575">
              <a:solidFill>
                <a:schemeClr val="tx1"/>
              </a:solidFill>
              <a:miter lim="800000"/>
              <a:headEnd/>
              <a:tailEnd/>
            </a:ln>
          </p:spPr>
          <p:txBody>
            <a:bodyPr>
              <a:spAutoFit/>
            </a:bodyPr>
            <a:lstStyle/>
            <a:p>
              <a:pPr algn="l">
                <a:spcBef>
                  <a:spcPct val="50000"/>
                </a:spcBef>
              </a:pPr>
              <a:r>
                <a:rPr lang="en-US" altLang="zh-TW"/>
                <a:t>Ptr</a:t>
              </a:r>
            </a:p>
          </p:txBody>
        </p:sp>
        <p:sp>
          <p:nvSpPr>
            <p:cNvPr id="30782" name="Text Box 24"/>
            <p:cNvSpPr txBox="1">
              <a:spLocks noChangeArrowheads="1"/>
            </p:cNvSpPr>
            <p:nvPr/>
          </p:nvSpPr>
          <p:spPr bwMode="auto">
            <a:xfrm>
              <a:off x="1193" y="1321"/>
              <a:ext cx="454" cy="249"/>
            </a:xfrm>
            <a:prstGeom prst="rect">
              <a:avLst/>
            </a:prstGeom>
            <a:noFill/>
            <a:ln w="28575">
              <a:solidFill>
                <a:schemeClr val="tx1"/>
              </a:solidFill>
              <a:miter lim="800000"/>
              <a:headEnd/>
              <a:tailEnd/>
            </a:ln>
          </p:spPr>
          <p:txBody>
            <a:bodyPr wrap="none">
              <a:spAutoFit/>
            </a:bodyPr>
            <a:lstStyle/>
            <a:p>
              <a:pPr algn="l"/>
              <a:r>
                <a:rPr lang="en-US" altLang="zh-TW"/>
                <a:t>$360</a:t>
              </a:r>
            </a:p>
          </p:txBody>
        </p:sp>
        <p:sp>
          <p:nvSpPr>
            <p:cNvPr id="30783" name="Text Box 25"/>
            <p:cNvSpPr txBox="1">
              <a:spLocks noChangeArrowheads="1"/>
            </p:cNvSpPr>
            <p:nvPr/>
          </p:nvSpPr>
          <p:spPr bwMode="auto">
            <a:xfrm>
              <a:off x="1692" y="1321"/>
              <a:ext cx="294" cy="249"/>
            </a:xfrm>
            <a:prstGeom prst="rect">
              <a:avLst/>
            </a:prstGeom>
            <a:noFill/>
            <a:ln w="28575">
              <a:solidFill>
                <a:schemeClr val="tx1"/>
              </a:solidFill>
              <a:miter lim="800000"/>
              <a:headEnd/>
              <a:tailEnd/>
            </a:ln>
          </p:spPr>
          <p:txBody>
            <a:bodyPr wrap="none">
              <a:spAutoFit/>
            </a:bodyPr>
            <a:lstStyle/>
            <a:p>
              <a:pPr algn="l"/>
              <a:r>
                <a:rPr lang="en-US" altLang="zh-TW"/>
                <a:t>20</a:t>
              </a:r>
            </a:p>
          </p:txBody>
        </p:sp>
        <p:sp>
          <p:nvSpPr>
            <p:cNvPr id="30784" name="Text Box 26"/>
            <p:cNvSpPr txBox="1">
              <a:spLocks noChangeArrowheads="1"/>
            </p:cNvSpPr>
            <p:nvPr/>
          </p:nvSpPr>
          <p:spPr bwMode="auto">
            <a:xfrm>
              <a:off x="1111" y="1162"/>
              <a:ext cx="404" cy="173"/>
            </a:xfrm>
            <a:prstGeom prst="rect">
              <a:avLst/>
            </a:prstGeom>
            <a:noFill/>
            <a:ln w="9525">
              <a:noFill/>
              <a:miter lim="800000"/>
              <a:headEnd/>
              <a:tailEnd/>
            </a:ln>
          </p:spPr>
          <p:txBody>
            <a:bodyPr wrap="none">
              <a:spAutoFit/>
            </a:bodyPr>
            <a:lstStyle/>
            <a:p>
              <a:pPr algn="l"/>
              <a:r>
                <a:rPr lang="zh-TW" altLang="en-US" sz="1200"/>
                <a:t>委托價</a:t>
              </a:r>
            </a:p>
          </p:txBody>
        </p:sp>
        <p:sp>
          <p:nvSpPr>
            <p:cNvPr id="30785" name="Text Box 27"/>
            <p:cNvSpPr txBox="1">
              <a:spLocks noChangeArrowheads="1"/>
            </p:cNvSpPr>
            <p:nvPr/>
          </p:nvSpPr>
          <p:spPr bwMode="auto">
            <a:xfrm>
              <a:off x="1556" y="1162"/>
              <a:ext cx="404" cy="173"/>
            </a:xfrm>
            <a:prstGeom prst="rect">
              <a:avLst/>
            </a:prstGeom>
            <a:noFill/>
            <a:ln w="9525">
              <a:noFill/>
              <a:miter lim="800000"/>
              <a:headEnd/>
              <a:tailEnd/>
            </a:ln>
          </p:spPr>
          <p:txBody>
            <a:bodyPr wrap="none">
              <a:spAutoFit/>
            </a:bodyPr>
            <a:lstStyle/>
            <a:p>
              <a:pPr algn="l"/>
              <a:r>
                <a:rPr lang="zh-TW" altLang="en-US" sz="1200"/>
                <a:t>委托量</a:t>
              </a:r>
            </a:p>
          </p:txBody>
        </p:sp>
      </p:grpSp>
      <p:sp>
        <p:nvSpPr>
          <p:cNvPr id="30727" name="Line 28"/>
          <p:cNvSpPr>
            <a:spLocks noChangeShapeType="1"/>
          </p:cNvSpPr>
          <p:nvPr/>
        </p:nvSpPr>
        <p:spPr bwMode="auto">
          <a:xfrm>
            <a:off x="5148263" y="4005263"/>
            <a:ext cx="431800" cy="0"/>
          </a:xfrm>
          <a:prstGeom prst="line">
            <a:avLst/>
          </a:prstGeom>
          <a:noFill/>
          <a:ln w="28575">
            <a:solidFill>
              <a:schemeClr val="tx1"/>
            </a:solidFill>
            <a:round/>
            <a:headEnd/>
            <a:tailEnd type="triangle" w="med" len="med"/>
          </a:ln>
        </p:spPr>
        <p:txBody>
          <a:bodyPr/>
          <a:lstStyle/>
          <a:p>
            <a:endParaRPr lang="zh-TW" altLang="en-US"/>
          </a:p>
        </p:txBody>
      </p:sp>
      <p:sp>
        <p:nvSpPr>
          <p:cNvPr id="30728" name="Text Box 29"/>
          <p:cNvSpPr txBox="1">
            <a:spLocks noChangeArrowheads="1"/>
          </p:cNvSpPr>
          <p:nvPr/>
        </p:nvSpPr>
        <p:spPr bwMode="auto">
          <a:xfrm>
            <a:off x="466725" y="3140075"/>
            <a:ext cx="576263" cy="395288"/>
          </a:xfrm>
          <a:prstGeom prst="rect">
            <a:avLst/>
          </a:prstGeom>
          <a:noFill/>
          <a:ln w="28575">
            <a:solidFill>
              <a:schemeClr val="tx1"/>
            </a:solidFill>
            <a:miter lim="800000"/>
            <a:headEnd/>
            <a:tailEnd/>
          </a:ln>
        </p:spPr>
        <p:txBody>
          <a:bodyPr>
            <a:spAutoFit/>
          </a:bodyPr>
          <a:lstStyle/>
          <a:p>
            <a:pPr algn="l">
              <a:spcBef>
                <a:spcPct val="50000"/>
              </a:spcBef>
            </a:pPr>
            <a:r>
              <a:rPr lang="en-US" altLang="zh-TW"/>
              <a:t>Ptr</a:t>
            </a:r>
          </a:p>
        </p:txBody>
      </p:sp>
      <p:sp>
        <p:nvSpPr>
          <p:cNvPr id="33822" name="Text Box 30"/>
          <p:cNvSpPr txBox="1">
            <a:spLocks noChangeArrowheads="1"/>
          </p:cNvSpPr>
          <p:nvPr/>
        </p:nvSpPr>
        <p:spPr bwMode="auto">
          <a:xfrm>
            <a:off x="250825" y="3644900"/>
            <a:ext cx="996950" cy="366713"/>
          </a:xfrm>
          <a:prstGeom prst="rect">
            <a:avLst/>
          </a:prstGeom>
          <a:noFill/>
          <a:ln w="9525">
            <a:noFill/>
            <a:miter lim="800000"/>
            <a:headEnd/>
            <a:tailEnd/>
          </a:ln>
        </p:spPr>
        <p:txBody>
          <a:bodyPr wrap="none">
            <a:spAutoFit/>
          </a:bodyPr>
          <a:lstStyle/>
          <a:p>
            <a:pPr algn="l"/>
            <a:r>
              <a:rPr lang="en-US" altLang="zh-TW"/>
              <a:t>Not Null</a:t>
            </a:r>
          </a:p>
        </p:txBody>
      </p:sp>
      <p:sp>
        <p:nvSpPr>
          <p:cNvPr id="30730" name="Text Box 31"/>
          <p:cNvSpPr txBox="1">
            <a:spLocks noChangeArrowheads="1"/>
          </p:cNvSpPr>
          <p:nvPr/>
        </p:nvSpPr>
        <p:spPr bwMode="auto">
          <a:xfrm>
            <a:off x="107950" y="2420938"/>
            <a:ext cx="1279525" cy="395287"/>
          </a:xfrm>
          <a:prstGeom prst="rect">
            <a:avLst/>
          </a:prstGeom>
          <a:noFill/>
          <a:ln w="28575">
            <a:solidFill>
              <a:schemeClr val="tx1"/>
            </a:solidFill>
            <a:miter lim="800000"/>
            <a:headEnd/>
            <a:tailEnd/>
          </a:ln>
        </p:spPr>
        <p:txBody>
          <a:bodyPr wrap="none">
            <a:spAutoFit/>
          </a:bodyPr>
          <a:lstStyle/>
          <a:p>
            <a:pPr algn="l"/>
            <a:r>
              <a:rPr lang="en-US" altLang="zh-TW"/>
              <a:t>Check_Ptr</a:t>
            </a:r>
          </a:p>
        </p:txBody>
      </p:sp>
      <p:grpSp>
        <p:nvGrpSpPr>
          <p:cNvPr id="6" name="Group 32"/>
          <p:cNvGrpSpPr>
            <a:grpSpLocks/>
          </p:cNvGrpSpPr>
          <p:nvPr/>
        </p:nvGrpSpPr>
        <p:grpSpPr bwMode="auto">
          <a:xfrm>
            <a:off x="1346200" y="2924175"/>
            <a:ext cx="1177925" cy="1979613"/>
            <a:chOff x="385" y="1117"/>
            <a:chExt cx="742" cy="1247"/>
          </a:xfrm>
        </p:grpSpPr>
        <p:sp>
          <p:nvSpPr>
            <p:cNvPr id="30775" name="Text Box 33"/>
            <p:cNvSpPr txBox="1">
              <a:spLocks noChangeArrowheads="1"/>
            </p:cNvSpPr>
            <p:nvPr/>
          </p:nvSpPr>
          <p:spPr bwMode="auto">
            <a:xfrm>
              <a:off x="385" y="1117"/>
              <a:ext cx="742" cy="249"/>
            </a:xfrm>
            <a:prstGeom prst="rect">
              <a:avLst/>
            </a:prstGeom>
            <a:noFill/>
            <a:ln w="28575">
              <a:solidFill>
                <a:schemeClr val="tx1"/>
              </a:solidFill>
              <a:miter lim="800000"/>
              <a:headEnd/>
              <a:tailEnd/>
            </a:ln>
          </p:spPr>
          <p:txBody>
            <a:bodyPr wrap="none">
              <a:spAutoFit/>
            </a:bodyPr>
            <a:lstStyle/>
            <a:p>
              <a:pPr algn="l"/>
              <a:r>
                <a:rPr lang="en-US" altLang="zh-TW"/>
                <a:t>5600 Buy</a:t>
              </a:r>
            </a:p>
          </p:txBody>
        </p:sp>
        <p:sp>
          <p:nvSpPr>
            <p:cNvPr id="30776" name="Text Box 34"/>
            <p:cNvSpPr txBox="1">
              <a:spLocks noChangeArrowheads="1"/>
            </p:cNvSpPr>
            <p:nvPr/>
          </p:nvSpPr>
          <p:spPr bwMode="auto">
            <a:xfrm>
              <a:off x="385" y="1367"/>
              <a:ext cx="742" cy="249"/>
            </a:xfrm>
            <a:prstGeom prst="rect">
              <a:avLst/>
            </a:prstGeom>
            <a:noFill/>
            <a:ln w="28575">
              <a:solidFill>
                <a:schemeClr val="tx1"/>
              </a:solidFill>
              <a:miter lim="800000"/>
              <a:headEnd/>
              <a:tailEnd/>
            </a:ln>
          </p:spPr>
          <p:txBody>
            <a:bodyPr wrap="none">
              <a:spAutoFit/>
            </a:bodyPr>
            <a:lstStyle/>
            <a:p>
              <a:pPr algn="l"/>
              <a:r>
                <a:rPr lang="en-US" altLang="zh-TW"/>
                <a:t>5700 Buy</a:t>
              </a:r>
            </a:p>
          </p:txBody>
        </p:sp>
        <p:sp>
          <p:nvSpPr>
            <p:cNvPr id="30777" name="Text Box 35"/>
            <p:cNvSpPr txBox="1">
              <a:spLocks noChangeArrowheads="1"/>
            </p:cNvSpPr>
            <p:nvPr/>
          </p:nvSpPr>
          <p:spPr bwMode="auto">
            <a:xfrm>
              <a:off x="385" y="1616"/>
              <a:ext cx="742" cy="249"/>
            </a:xfrm>
            <a:prstGeom prst="rect">
              <a:avLst/>
            </a:prstGeom>
            <a:noFill/>
            <a:ln w="28575">
              <a:solidFill>
                <a:schemeClr val="tx1"/>
              </a:solidFill>
              <a:miter lim="800000"/>
              <a:headEnd/>
              <a:tailEnd/>
            </a:ln>
          </p:spPr>
          <p:txBody>
            <a:bodyPr wrap="none">
              <a:spAutoFit/>
            </a:bodyPr>
            <a:lstStyle/>
            <a:p>
              <a:pPr algn="l"/>
              <a:r>
                <a:rPr lang="en-US" altLang="zh-TW"/>
                <a:t>5800 Buy</a:t>
              </a:r>
            </a:p>
          </p:txBody>
        </p:sp>
        <p:sp>
          <p:nvSpPr>
            <p:cNvPr id="30778" name="Text Box 36"/>
            <p:cNvSpPr txBox="1">
              <a:spLocks noChangeArrowheads="1"/>
            </p:cNvSpPr>
            <p:nvPr/>
          </p:nvSpPr>
          <p:spPr bwMode="auto">
            <a:xfrm>
              <a:off x="385" y="1866"/>
              <a:ext cx="742" cy="249"/>
            </a:xfrm>
            <a:prstGeom prst="rect">
              <a:avLst/>
            </a:prstGeom>
            <a:noFill/>
            <a:ln w="28575">
              <a:solidFill>
                <a:schemeClr val="tx1"/>
              </a:solidFill>
              <a:miter lim="800000"/>
              <a:headEnd/>
              <a:tailEnd/>
            </a:ln>
          </p:spPr>
          <p:txBody>
            <a:bodyPr wrap="none">
              <a:spAutoFit/>
            </a:bodyPr>
            <a:lstStyle/>
            <a:p>
              <a:pPr algn="l"/>
              <a:r>
                <a:rPr lang="en-US" altLang="zh-TW"/>
                <a:t>5900 Buy</a:t>
              </a:r>
            </a:p>
          </p:txBody>
        </p:sp>
        <p:sp>
          <p:nvSpPr>
            <p:cNvPr id="30779" name="Text Box 37"/>
            <p:cNvSpPr txBox="1">
              <a:spLocks noChangeArrowheads="1"/>
            </p:cNvSpPr>
            <p:nvPr/>
          </p:nvSpPr>
          <p:spPr bwMode="auto">
            <a:xfrm>
              <a:off x="385" y="2115"/>
              <a:ext cx="742" cy="249"/>
            </a:xfrm>
            <a:prstGeom prst="rect">
              <a:avLst/>
            </a:prstGeom>
            <a:noFill/>
            <a:ln w="28575">
              <a:solidFill>
                <a:schemeClr val="tx1"/>
              </a:solidFill>
              <a:miter lim="800000"/>
              <a:headEnd/>
              <a:tailEnd/>
            </a:ln>
          </p:spPr>
          <p:txBody>
            <a:bodyPr wrap="none">
              <a:spAutoFit/>
            </a:bodyPr>
            <a:lstStyle/>
            <a:p>
              <a:pPr algn="l"/>
              <a:r>
                <a:rPr lang="en-US" altLang="zh-TW"/>
                <a:t>6000 Buy</a:t>
              </a:r>
            </a:p>
          </p:txBody>
        </p:sp>
      </p:grpSp>
      <p:grpSp>
        <p:nvGrpSpPr>
          <p:cNvPr id="7" name="Group 38"/>
          <p:cNvGrpSpPr>
            <a:grpSpLocks/>
          </p:cNvGrpSpPr>
          <p:nvPr/>
        </p:nvGrpSpPr>
        <p:grpSpPr bwMode="auto">
          <a:xfrm>
            <a:off x="2427288" y="3140075"/>
            <a:ext cx="576262" cy="144463"/>
            <a:chOff x="1066" y="1253"/>
            <a:chExt cx="363" cy="91"/>
          </a:xfrm>
        </p:grpSpPr>
        <p:sp>
          <p:nvSpPr>
            <p:cNvPr id="30771" name="Line 39"/>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30772" name="Line 40"/>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30773" name="Line 41"/>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30774" name="Line 42"/>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grpSp>
        <p:nvGrpSpPr>
          <p:cNvPr id="8" name="Group 43"/>
          <p:cNvGrpSpPr>
            <a:grpSpLocks/>
          </p:cNvGrpSpPr>
          <p:nvPr/>
        </p:nvGrpSpPr>
        <p:grpSpPr bwMode="auto">
          <a:xfrm>
            <a:off x="2427288" y="3500438"/>
            <a:ext cx="576262" cy="144462"/>
            <a:chOff x="1066" y="1253"/>
            <a:chExt cx="363" cy="91"/>
          </a:xfrm>
        </p:grpSpPr>
        <p:sp>
          <p:nvSpPr>
            <p:cNvPr id="30767" name="Line 44"/>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30768" name="Line 45"/>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30769" name="Line 46"/>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30770" name="Line 47"/>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grpSp>
        <p:nvGrpSpPr>
          <p:cNvPr id="9" name="Group 48"/>
          <p:cNvGrpSpPr>
            <a:grpSpLocks/>
          </p:cNvGrpSpPr>
          <p:nvPr/>
        </p:nvGrpSpPr>
        <p:grpSpPr bwMode="auto">
          <a:xfrm>
            <a:off x="2427288" y="4292600"/>
            <a:ext cx="576262" cy="144463"/>
            <a:chOff x="1066" y="1253"/>
            <a:chExt cx="363" cy="91"/>
          </a:xfrm>
        </p:grpSpPr>
        <p:sp>
          <p:nvSpPr>
            <p:cNvPr id="30763" name="Line 49"/>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30764" name="Line 50"/>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30765" name="Line 51"/>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30766" name="Line 52"/>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grpSp>
        <p:nvGrpSpPr>
          <p:cNvPr id="10" name="Group 53"/>
          <p:cNvGrpSpPr>
            <a:grpSpLocks/>
          </p:cNvGrpSpPr>
          <p:nvPr/>
        </p:nvGrpSpPr>
        <p:grpSpPr bwMode="auto">
          <a:xfrm>
            <a:off x="2427288" y="4722813"/>
            <a:ext cx="576262" cy="144462"/>
            <a:chOff x="1066" y="1253"/>
            <a:chExt cx="363" cy="91"/>
          </a:xfrm>
        </p:grpSpPr>
        <p:sp>
          <p:nvSpPr>
            <p:cNvPr id="30759" name="Line 54"/>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30760" name="Line 55"/>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30761" name="Line 56"/>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30762" name="Line 57"/>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sp>
        <p:nvSpPr>
          <p:cNvPr id="30736" name="Line 58"/>
          <p:cNvSpPr>
            <a:spLocks noChangeShapeType="1"/>
          </p:cNvSpPr>
          <p:nvPr/>
        </p:nvSpPr>
        <p:spPr bwMode="auto">
          <a:xfrm>
            <a:off x="2498725" y="3933825"/>
            <a:ext cx="647700" cy="0"/>
          </a:xfrm>
          <a:prstGeom prst="line">
            <a:avLst/>
          </a:prstGeom>
          <a:noFill/>
          <a:ln w="28575">
            <a:solidFill>
              <a:schemeClr val="tx1"/>
            </a:solidFill>
            <a:round/>
            <a:headEnd/>
            <a:tailEnd type="triangle" w="med" len="med"/>
          </a:ln>
        </p:spPr>
        <p:txBody>
          <a:bodyPr/>
          <a:lstStyle/>
          <a:p>
            <a:endParaRPr lang="zh-TW" altLang="en-US"/>
          </a:p>
        </p:txBody>
      </p:sp>
      <p:sp>
        <p:nvSpPr>
          <p:cNvPr id="30737" name="Rectangle 59"/>
          <p:cNvSpPr>
            <a:spLocks noChangeArrowheads="1"/>
          </p:cNvSpPr>
          <p:nvPr/>
        </p:nvSpPr>
        <p:spPr bwMode="auto">
          <a:xfrm>
            <a:off x="3059113" y="3500438"/>
            <a:ext cx="2089150" cy="792162"/>
          </a:xfrm>
          <a:prstGeom prst="rect">
            <a:avLst/>
          </a:prstGeom>
          <a:solidFill>
            <a:schemeClr val="bg1"/>
          </a:solidFill>
          <a:ln w="28575">
            <a:solidFill>
              <a:schemeClr val="tx1"/>
            </a:solidFill>
            <a:miter lim="800000"/>
            <a:headEnd/>
            <a:tailEnd/>
          </a:ln>
        </p:spPr>
        <p:txBody>
          <a:bodyPr wrap="none" anchor="ctr"/>
          <a:lstStyle/>
          <a:p>
            <a:pPr algn="l"/>
            <a:endParaRPr lang="zh-TW" altLang="zh-TW"/>
          </a:p>
        </p:txBody>
      </p:sp>
      <p:sp>
        <p:nvSpPr>
          <p:cNvPr id="30738" name="Text Box 60"/>
          <p:cNvSpPr txBox="1">
            <a:spLocks noChangeArrowheads="1"/>
          </p:cNvSpPr>
          <p:nvPr/>
        </p:nvSpPr>
        <p:spPr bwMode="auto">
          <a:xfrm>
            <a:off x="4498975" y="3824288"/>
            <a:ext cx="576263" cy="395287"/>
          </a:xfrm>
          <a:prstGeom prst="rect">
            <a:avLst/>
          </a:prstGeom>
          <a:noFill/>
          <a:ln w="28575">
            <a:solidFill>
              <a:schemeClr val="tx1"/>
            </a:solidFill>
            <a:miter lim="800000"/>
            <a:headEnd/>
            <a:tailEnd/>
          </a:ln>
        </p:spPr>
        <p:txBody>
          <a:bodyPr>
            <a:spAutoFit/>
          </a:bodyPr>
          <a:lstStyle/>
          <a:p>
            <a:pPr algn="l">
              <a:spcBef>
                <a:spcPct val="50000"/>
              </a:spcBef>
            </a:pPr>
            <a:r>
              <a:rPr lang="en-US" altLang="zh-TW"/>
              <a:t>Ptr</a:t>
            </a:r>
          </a:p>
        </p:txBody>
      </p:sp>
      <p:sp>
        <p:nvSpPr>
          <p:cNvPr id="30739" name="Text Box 61"/>
          <p:cNvSpPr txBox="1">
            <a:spLocks noChangeArrowheads="1"/>
          </p:cNvSpPr>
          <p:nvPr/>
        </p:nvSpPr>
        <p:spPr bwMode="auto">
          <a:xfrm>
            <a:off x="3132138" y="3824288"/>
            <a:ext cx="720725" cy="395287"/>
          </a:xfrm>
          <a:prstGeom prst="rect">
            <a:avLst/>
          </a:prstGeom>
          <a:noFill/>
          <a:ln w="28575">
            <a:solidFill>
              <a:schemeClr val="tx1"/>
            </a:solidFill>
            <a:miter lim="800000"/>
            <a:headEnd/>
            <a:tailEnd/>
          </a:ln>
        </p:spPr>
        <p:txBody>
          <a:bodyPr wrap="none">
            <a:spAutoFit/>
          </a:bodyPr>
          <a:lstStyle/>
          <a:p>
            <a:pPr algn="l"/>
            <a:r>
              <a:rPr lang="en-US" altLang="zh-TW"/>
              <a:t>$360</a:t>
            </a:r>
          </a:p>
        </p:txBody>
      </p:sp>
      <p:sp>
        <p:nvSpPr>
          <p:cNvPr id="30740" name="Text Box 62"/>
          <p:cNvSpPr txBox="1">
            <a:spLocks noChangeArrowheads="1"/>
          </p:cNvSpPr>
          <p:nvPr/>
        </p:nvSpPr>
        <p:spPr bwMode="auto">
          <a:xfrm>
            <a:off x="3924300" y="3827463"/>
            <a:ext cx="431800" cy="395287"/>
          </a:xfrm>
          <a:prstGeom prst="rect">
            <a:avLst/>
          </a:prstGeom>
          <a:noFill/>
          <a:ln w="28575">
            <a:solidFill>
              <a:schemeClr val="tx1"/>
            </a:solidFill>
            <a:miter lim="800000"/>
            <a:headEnd/>
            <a:tailEnd/>
          </a:ln>
        </p:spPr>
        <p:txBody>
          <a:bodyPr>
            <a:spAutoFit/>
          </a:bodyPr>
          <a:lstStyle/>
          <a:p>
            <a:pPr algn="l"/>
            <a:endParaRPr lang="zh-TW" altLang="zh-TW"/>
          </a:p>
        </p:txBody>
      </p:sp>
      <p:sp>
        <p:nvSpPr>
          <p:cNvPr id="30741" name="Text Box 63"/>
          <p:cNvSpPr txBox="1">
            <a:spLocks noChangeArrowheads="1"/>
          </p:cNvSpPr>
          <p:nvPr/>
        </p:nvSpPr>
        <p:spPr bwMode="auto">
          <a:xfrm>
            <a:off x="3001963" y="3571875"/>
            <a:ext cx="641350" cy="274638"/>
          </a:xfrm>
          <a:prstGeom prst="rect">
            <a:avLst/>
          </a:prstGeom>
          <a:noFill/>
          <a:ln w="9525">
            <a:noFill/>
            <a:miter lim="800000"/>
            <a:headEnd/>
            <a:tailEnd/>
          </a:ln>
        </p:spPr>
        <p:txBody>
          <a:bodyPr wrap="none">
            <a:spAutoFit/>
          </a:bodyPr>
          <a:lstStyle/>
          <a:p>
            <a:pPr algn="l"/>
            <a:r>
              <a:rPr lang="zh-TW" altLang="en-US" sz="1200"/>
              <a:t>委托價</a:t>
            </a:r>
          </a:p>
        </p:txBody>
      </p:sp>
      <p:sp>
        <p:nvSpPr>
          <p:cNvPr id="30742" name="Text Box 64"/>
          <p:cNvSpPr txBox="1">
            <a:spLocks noChangeArrowheads="1"/>
          </p:cNvSpPr>
          <p:nvPr/>
        </p:nvSpPr>
        <p:spPr bwMode="auto">
          <a:xfrm>
            <a:off x="3708400" y="3571875"/>
            <a:ext cx="641350" cy="274638"/>
          </a:xfrm>
          <a:prstGeom prst="rect">
            <a:avLst/>
          </a:prstGeom>
          <a:noFill/>
          <a:ln w="9525">
            <a:noFill/>
            <a:miter lim="800000"/>
            <a:headEnd/>
            <a:tailEnd/>
          </a:ln>
        </p:spPr>
        <p:txBody>
          <a:bodyPr wrap="none">
            <a:spAutoFit/>
          </a:bodyPr>
          <a:lstStyle/>
          <a:p>
            <a:pPr algn="l"/>
            <a:r>
              <a:rPr lang="zh-TW" altLang="en-US" sz="1200"/>
              <a:t>委托量</a:t>
            </a:r>
          </a:p>
        </p:txBody>
      </p:sp>
      <p:sp>
        <p:nvSpPr>
          <p:cNvPr id="33857" name="Line 65"/>
          <p:cNvSpPr>
            <a:spLocks noChangeShapeType="1"/>
          </p:cNvSpPr>
          <p:nvPr/>
        </p:nvSpPr>
        <p:spPr bwMode="auto">
          <a:xfrm>
            <a:off x="1331913" y="2636838"/>
            <a:ext cx="71437" cy="1296987"/>
          </a:xfrm>
          <a:prstGeom prst="line">
            <a:avLst/>
          </a:prstGeom>
          <a:noFill/>
          <a:ln w="28575">
            <a:solidFill>
              <a:schemeClr val="tx1"/>
            </a:solidFill>
            <a:round/>
            <a:headEnd/>
            <a:tailEnd type="triangle" w="med" len="med"/>
          </a:ln>
        </p:spPr>
        <p:txBody>
          <a:bodyPr/>
          <a:lstStyle/>
          <a:p>
            <a:endParaRPr lang="zh-TW" altLang="en-US"/>
          </a:p>
        </p:txBody>
      </p:sp>
      <p:sp>
        <p:nvSpPr>
          <p:cNvPr id="33858" name="Line 66"/>
          <p:cNvSpPr>
            <a:spLocks noChangeShapeType="1"/>
          </p:cNvSpPr>
          <p:nvPr/>
        </p:nvSpPr>
        <p:spPr bwMode="auto">
          <a:xfrm>
            <a:off x="971550" y="3357563"/>
            <a:ext cx="431800" cy="576262"/>
          </a:xfrm>
          <a:prstGeom prst="line">
            <a:avLst/>
          </a:prstGeom>
          <a:noFill/>
          <a:ln w="28575">
            <a:solidFill>
              <a:schemeClr val="tx1"/>
            </a:solidFill>
            <a:round/>
            <a:headEnd/>
            <a:tailEnd type="triangle" w="med" len="med"/>
          </a:ln>
        </p:spPr>
        <p:txBody>
          <a:bodyPr/>
          <a:lstStyle/>
          <a:p>
            <a:endParaRPr lang="zh-TW" altLang="en-US"/>
          </a:p>
        </p:txBody>
      </p:sp>
      <p:sp>
        <p:nvSpPr>
          <p:cNvPr id="33859" name="Text Box 67"/>
          <p:cNvSpPr txBox="1">
            <a:spLocks noChangeArrowheads="1"/>
          </p:cNvSpPr>
          <p:nvPr/>
        </p:nvSpPr>
        <p:spPr bwMode="auto">
          <a:xfrm>
            <a:off x="1763713" y="5516563"/>
            <a:ext cx="1206500" cy="366712"/>
          </a:xfrm>
          <a:prstGeom prst="rect">
            <a:avLst/>
          </a:prstGeom>
          <a:noFill/>
          <a:ln w="9525">
            <a:noFill/>
            <a:miter lim="800000"/>
            <a:headEnd/>
            <a:tailEnd/>
          </a:ln>
        </p:spPr>
        <p:txBody>
          <a:bodyPr wrap="none">
            <a:spAutoFit/>
          </a:bodyPr>
          <a:lstStyle/>
          <a:p>
            <a:pPr algn="l"/>
            <a:r>
              <a:rPr lang="en-US" altLang="zh-TW"/>
              <a:t>360 = 360</a:t>
            </a:r>
          </a:p>
        </p:txBody>
      </p:sp>
      <p:sp>
        <p:nvSpPr>
          <p:cNvPr id="33860" name="Text Box 68"/>
          <p:cNvSpPr txBox="1">
            <a:spLocks noChangeArrowheads="1"/>
          </p:cNvSpPr>
          <p:nvPr/>
        </p:nvSpPr>
        <p:spPr bwMode="auto">
          <a:xfrm>
            <a:off x="3924300" y="3860800"/>
            <a:ext cx="438150" cy="366713"/>
          </a:xfrm>
          <a:prstGeom prst="rect">
            <a:avLst/>
          </a:prstGeom>
          <a:noFill/>
          <a:ln w="9525">
            <a:noFill/>
            <a:miter lim="800000"/>
            <a:headEnd/>
            <a:tailEnd/>
          </a:ln>
        </p:spPr>
        <p:txBody>
          <a:bodyPr wrap="none">
            <a:spAutoFit/>
          </a:bodyPr>
          <a:lstStyle/>
          <a:p>
            <a:pPr algn="l"/>
            <a:r>
              <a:rPr lang="en-US" altLang="zh-TW"/>
              <a:t>90</a:t>
            </a:r>
          </a:p>
        </p:txBody>
      </p:sp>
      <p:sp>
        <p:nvSpPr>
          <p:cNvPr id="33861" name="Text Box 69"/>
          <p:cNvSpPr txBox="1">
            <a:spLocks noChangeArrowheads="1"/>
          </p:cNvSpPr>
          <p:nvPr/>
        </p:nvSpPr>
        <p:spPr bwMode="auto">
          <a:xfrm>
            <a:off x="3924300" y="3860800"/>
            <a:ext cx="438150" cy="366713"/>
          </a:xfrm>
          <a:prstGeom prst="rect">
            <a:avLst/>
          </a:prstGeom>
          <a:noFill/>
          <a:ln w="9525">
            <a:noFill/>
            <a:miter lim="800000"/>
            <a:headEnd/>
            <a:tailEnd/>
          </a:ln>
        </p:spPr>
        <p:txBody>
          <a:bodyPr wrap="none">
            <a:spAutoFit/>
          </a:bodyPr>
          <a:lstStyle/>
          <a:p>
            <a:pPr algn="l"/>
            <a:r>
              <a:rPr lang="en-US" altLang="zh-TW"/>
              <a:t>70</a:t>
            </a:r>
          </a:p>
        </p:txBody>
      </p:sp>
      <p:grpSp>
        <p:nvGrpSpPr>
          <p:cNvPr id="11" name="Group 70"/>
          <p:cNvGrpSpPr>
            <a:grpSpLocks/>
          </p:cNvGrpSpPr>
          <p:nvPr/>
        </p:nvGrpSpPr>
        <p:grpSpPr bwMode="auto">
          <a:xfrm>
            <a:off x="971550" y="3357563"/>
            <a:ext cx="4968875" cy="2016125"/>
            <a:chOff x="612" y="2387"/>
            <a:chExt cx="3130" cy="1270"/>
          </a:xfrm>
        </p:grpSpPr>
        <p:sp>
          <p:nvSpPr>
            <p:cNvPr id="30756" name="Line 71"/>
            <p:cNvSpPr>
              <a:spLocks noChangeShapeType="1"/>
            </p:cNvSpPr>
            <p:nvPr/>
          </p:nvSpPr>
          <p:spPr bwMode="auto">
            <a:xfrm>
              <a:off x="612" y="2387"/>
              <a:ext cx="0" cy="1270"/>
            </a:xfrm>
            <a:prstGeom prst="line">
              <a:avLst/>
            </a:prstGeom>
            <a:noFill/>
            <a:ln w="28575">
              <a:solidFill>
                <a:schemeClr val="tx1"/>
              </a:solidFill>
              <a:round/>
              <a:headEnd/>
              <a:tailEnd/>
            </a:ln>
          </p:spPr>
          <p:txBody>
            <a:bodyPr/>
            <a:lstStyle/>
            <a:p>
              <a:endParaRPr lang="zh-TW" altLang="en-US"/>
            </a:p>
          </p:txBody>
        </p:sp>
        <p:sp>
          <p:nvSpPr>
            <p:cNvPr id="30757" name="Line 72"/>
            <p:cNvSpPr>
              <a:spLocks noChangeShapeType="1"/>
            </p:cNvSpPr>
            <p:nvPr/>
          </p:nvSpPr>
          <p:spPr bwMode="auto">
            <a:xfrm>
              <a:off x="612" y="3657"/>
              <a:ext cx="3130" cy="0"/>
            </a:xfrm>
            <a:prstGeom prst="line">
              <a:avLst/>
            </a:prstGeom>
            <a:noFill/>
            <a:ln w="28575">
              <a:solidFill>
                <a:schemeClr val="tx1"/>
              </a:solidFill>
              <a:round/>
              <a:headEnd/>
              <a:tailEnd/>
            </a:ln>
          </p:spPr>
          <p:txBody>
            <a:bodyPr/>
            <a:lstStyle/>
            <a:p>
              <a:endParaRPr lang="zh-TW" altLang="en-US"/>
            </a:p>
          </p:txBody>
        </p:sp>
        <p:sp>
          <p:nvSpPr>
            <p:cNvPr id="30758" name="Line 73"/>
            <p:cNvSpPr>
              <a:spLocks noChangeShapeType="1"/>
            </p:cNvSpPr>
            <p:nvPr/>
          </p:nvSpPr>
          <p:spPr bwMode="auto">
            <a:xfrm flipV="1">
              <a:off x="3742" y="2886"/>
              <a:ext cx="0" cy="771"/>
            </a:xfrm>
            <a:prstGeom prst="line">
              <a:avLst/>
            </a:prstGeom>
            <a:noFill/>
            <a:ln w="28575">
              <a:solidFill>
                <a:schemeClr val="tx1"/>
              </a:solidFill>
              <a:round/>
              <a:headEnd/>
              <a:tailEnd type="triangle" w="med" len="med"/>
            </a:ln>
          </p:spPr>
          <p:txBody>
            <a:bodyPr/>
            <a:lstStyle/>
            <a:p>
              <a:endParaRPr lang="zh-TW" altLang="en-US"/>
            </a:p>
          </p:txBody>
        </p:sp>
      </p:grpSp>
      <p:grpSp>
        <p:nvGrpSpPr>
          <p:cNvPr id="12" name="Group 74"/>
          <p:cNvGrpSpPr>
            <a:grpSpLocks/>
          </p:cNvGrpSpPr>
          <p:nvPr/>
        </p:nvGrpSpPr>
        <p:grpSpPr bwMode="auto">
          <a:xfrm>
            <a:off x="971550" y="3357563"/>
            <a:ext cx="2592388" cy="2016125"/>
            <a:chOff x="612" y="2115"/>
            <a:chExt cx="1633" cy="1270"/>
          </a:xfrm>
        </p:grpSpPr>
        <p:sp>
          <p:nvSpPr>
            <p:cNvPr id="30753" name="Line 75"/>
            <p:cNvSpPr>
              <a:spLocks noChangeShapeType="1"/>
            </p:cNvSpPr>
            <p:nvPr/>
          </p:nvSpPr>
          <p:spPr bwMode="auto">
            <a:xfrm>
              <a:off x="612" y="2115"/>
              <a:ext cx="0" cy="1270"/>
            </a:xfrm>
            <a:prstGeom prst="line">
              <a:avLst/>
            </a:prstGeom>
            <a:noFill/>
            <a:ln w="28575">
              <a:solidFill>
                <a:schemeClr val="tx1"/>
              </a:solidFill>
              <a:round/>
              <a:headEnd/>
              <a:tailEnd/>
            </a:ln>
          </p:spPr>
          <p:txBody>
            <a:bodyPr/>
            <a:lstStyle/>
            <a:p>
              <a:endParaRPr lang="zh-TW" altLang="en-US"/>
            </a:p>
          </p:txBody>
        </p:sp>
        <p:sp>
          <p:nvSpPr>
            <p:cNvPr id="30754" name="Line 76"/>
            <p:cNvSpPr>
              <a:spLocks noChangeShapeType="1"/>
            </p:cNvSpPr>
            <p:nvPr/>
          </p:nvSpPr>
          <p:spPr bwMode="auto">
            <a:xfrm>
              <a:off x="612" y="3385"/>
              <a:ext cx="1633" cy="0"/>
            </a:xfrm>
            <a:prstGeom prst="line">
              <a:avLst/>
            </a:prstGeom>
            <a:noFill/>
            <a:ln w="28575">
              <a:solidFill>
                <a:schemeClr val="tx1"/>
              </a:solidFill>
              <a:round/>
              <a:headEnd/>
              <a:tailEnd/>
            </a:ln>
          </p:spPr>
          <p:txBody>
            <a:bodyPr/>
            <a:lstStyle/>
            <a:p>
              <a:endParaRPr lang="zh-TW" altLang="en-US"/>
            </a:p>
          </p:txBody>
        </p:sp>
        <p:sp>
          <p:nvSpPr>
            <p:cNvPr id="30755" name="Line 77"/>
            <p:cNvSpPr>
              <a:spLocks noChangeShapeType="1"/>
            </p:cNvSpPr>
            <p:nvPr/>
          </p:nvSpPr>
          <p:spPr bwMode="auto">
            <a:xfrm flipV="1">
              <a:off x="2245" y="2614"/>
              <a:ext cx="0" cy="771"/>
            </a:xfrm>
            <a:prstGeom prst="line">
              <a:avLst/>
            </a:prstGeom>
            <a:noFill/>
            <a:ln w="28575">
              <a:solidFill>
                <a:schemeClr val="tx1"/>
              </a:solidFill>
              <a:round/>
              <a:headEnd/>
              <a:tailEnd type="triangle" w="med" len="med"/>
            </a:ln>
          </p:spPr>
          <p:txBody>
            <a:bodyPr/>
            <a:lstStyle/>
            <a:p>
              <a:endParaRPr lang="zh-TW" altLang="en-US"/>
            </a:p>
          </p:txBody>
        </p:sp>
      </p:grpSp>
      <p:grpSp>
        <p:nvGrpSpPr>
          <p:cNvPr id="13" name="Group 78"/>
          <p:cNvGrpSpPr>
            <a:grpSpLocks/>
          </p:cNvGrpSpPr>
          <p:nvPr/>
        </p:nvGrpSpPr>
        <p:grpSpPr bwMode="auto">
          <a:xfrm>
            <a:off x="1331913" y="2636838"/>
            <a:ext cx="2447925" cy="936625"/>
            <a:chOff x="839" y="1661"/>
            <a:chExt cx="1542" cy="590"/>
          </a:xfrm>
        </p:grpSpPr>
        <p:sp>
          <p:nvSpPr>
            <p:cNvPr id="30751" name="Line 79"/>
            <p:cNvSpPr>
              <a:spLocks noChangeShapeType="1"/>
            </p:cNvSpPr>
            <p:nvPr/>
          </p:nvSpPr>
          <p:spPr bwMode="auto">
            <a:xfrm>
              <a:off x="839" y="1661"/>
              <a:ext cx="1542" cy="0"/>
            </a:xfrm>
            <a:prstGeom prst="line">
              <a:avLst/>
            </a:prstGeom>
            <a:noFill/>
            <a:ln w="28575">
              <a:solidFill>
                <a:schemeClr val="tx1"/>
              </a:solidFill>
              <a:round/>
              <a:headEnd/>
              <a:tailEnd/>
            </a:ln>
          </p:spPr>
          <p:txBody>
            <a:bodyPr/>
            <a:lstStyle/>
            <a:p>
              <a:endParaRPr lang="zh-TW" altLang="en-US"/>
            </a:p>
          </p:txBody>
        </p:sp>
        <p:sp>
          <p:nvSpPr>
            <p:cNvPr id="30752" name="Line 80"/>
            <p:cNvSpPr>
              <a:spLocks noChangeShapeType="1"/>
            </p:cNvSpPr>
            <p:nvPr/>
          </p:nvSpPr>
          <p:spPr bwMode="auto">
            <a:xfrm>
              <a:off x="2381" y="1661"/>
              <a:ext cx="0" cy="590"/>
            </a:xfrm>
            <a:prstGeom prst="line">
              <a:avLst/>
            </a:prstGeom>
            <a:noFill/>
            <a:ln w="28575">
              <a:solidFill>
                <a:schemeClr val="tx1"/>
              </a:solidFill>
              <a:round/>
              <a:headEnd/>
              <a:tailEnd type="triangle" w="med" len="med"/>
            </a:ln>
          </p:spPr>
          <p:txBody>
            <a:bodyPr/>
            <a:lstStyle/>
            <a:p>
              <a:endParaRPr lang="zh-TW" altLang="en-US"/>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3858"/>
                                        </p:tgtEl>
                                        <p:attrNameLst>
                                          <p:attrName>style.visibility</p:attrName>
                                        </p:attrNameLst>
                                      </p:cBhvr>
                                      <p:to>
                                        <p:strVal val="visible"/>
                                      </p:to>
                                    </p:set>
                                    <p:animEffect transition="in" filter="checkerboard(across)">
                                      <p:cBhvr>
                                        <p:cTn id="7" dur="500"/>
                                        <p:tgtEl>
                                          <p:spTgt spid="33858"/>
                                        </p:tgtEl>
                                      </p:cBhvr>
                                    </p:animEffect>
                                  </p:childTnLst>
                                </p:cTn>
                              </p:par>
                            </p:childTnLst>
                          </p:cTn>
                        </p:par>
                        <p:par>
                          <p:cTn id="8" fill="hold" nodeType="afterGroup">
                            <p:stCondLst>
                              <p:cond delay="500"/>
                            </p:stCondLst>
                            <p:childTnLst>
                              <p:par>
                                <p:cTn id="9" presetID="8" presetClass="entr" presetSubtype="16" fill="hold" grpId="0" nodeType="afterEffect">
                                  <p:stCondLst>
                                    <p:cond delay="0"/>
                                  </p:stCondLst>
                                  <p:childTnLst>
                                    <p:set>
                                      <p:cBhvr>
                                        <p:cTn id="10" dur="1" fill="hold">
                                          <p:stCondLst>
                                            <p:cond delay="0"/>
                                          </p:stCondLst>
                                        </p:cTn>
                                        <p:tgtEl>
                                          <p:spTgt spid="33822"/>
                                        </p:tgtEl>
                                        <p:attrNameLst>
                                          <p:attrName>style.visibility</p:attrName>
                                        </p:attrNameLst>
                                      </p:cBhvr>
                                      <p:to>
                                        <p:strVal val="visible"/>
                                      </p:to>
                                    </p:set>
                                    <p:animEffect transition="in" filter="diamond(in)">
                                      <p:cBhvr>
                                        <p:cTn id="11" dur="2000"/>
                                        <p:tgtEl>
                                          <p:spTgt spid="33822"/>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0" presetClass="exit" presetSubtype="0" fill="hold" grpId="1" nodeType="clickEffect">
                                  <p:stCondLst>
                                    <p:cond delay="0"/>
                                  </p:stCondLst>
                                  <p:childTnLst>
                                    <p:animEffect transition="out" filter="fade">
                                      <p:cBhvr>
                                        <p:cTn id="15" dur="1000"/>
                                        <p:tgtEl>
                                          <p:spTgt spid="33822"/>
                                        </p:tgtEl>
                                      </p:cBhvr>
                                    </p:animEffect>
                                    <p:set>
                                      <p:cBhvr>
                                        <p:cTn id="16" dur="1" fill="hold">
                                          <p:stCondLst>
                                            <p:cond delay="999"/>
                                          </p:stCondLst>
                                        </p:cTn>
                                        <p:tgtEl>
                                          <p:spTgt spid="33822"/>
                                        </p:tgtEl>
                                        <p:attrNameLst>
                                          <p:attrName>style.visibility</p:attrName>
                                        </p:attrNameLst>
                                      </p:cBhvr>
                                      <p:to>
                                        <p:strVal val="hidden"/>
                                      </p:to>
                                    </p:set>
                                  </p:childTnLst>
                                </p:cTn>
                              </p:par>
                              <p:par>
                                <p:cTn id="17" presetID="10" presetClass="exit" presetSubtype="0" fill="hold" grpId="1" nodeType="withEffect">
                                  <p:stCondLst>
                                    <p:cond delay="0"/>
                                  </p:stCondLst>
                                  <p:childTnLst>
                                    <p:animEffect transition="out" filter="fade">
                                      <p:cBhvr>
                                        <p:cTn id="18" dur="1000"/>
                                        <p:tgtEl>
                                          <p:spTgt spid="33858"/>
                                        </p:tgtEl>
                                      </p:cBhvr>
                                    </p:animEffect>
                                    <p:set>
                                      <p:cBhvr>
                                        <p:cTn id="19" dur="1" fill="hold">
                                          <p:stCondLst>
                                            <p:cond delay="999"/>
                                          </p:stCondLst>
                                        </p:cTn>
                                        <p:tgtEl>
                                          <p:spTgt spid="33858"/>
                                        </p:tgtEl>
                                        <p:attrNameLst>
                                          <p:attrName>style.visibility</p:attrName>
                                        </p:attrNameLst>
                                      </p:cBhvr>
                                      <p:to>
                                        <p:strVal val="hidden"/>
                                      </p:to>
                                    </p:set>
                                  </p:childTnLst>
                                </p:cTn>
                              </p:par>
                              <p:par>
                                <p:cTn id="20" presetID="5" presetClass="entr" presetSubtype="10" fill="hold" grpId="0" nodeType="withEffect">
                                  <p:stCondLst>
                                    <p:cond delay="0"/>
                                  </p:stCondLst>
                                  <p:childTnLst>
                                    <p:set>
                                      <p:cBhvr>
                                        <p:cTn id="21" dur="1" fill="hold">
                                          <p:stCondLst>
                                            <p:cond delay="0"/>
                                          </p:stCondLst>
                                        </p:cTn>
                                        <p:tgtEl>
                                          <p:spTgt spid="33857"/>
                                        </p:tgtEl>
                                        <p:attrNameLst>
                                          <p:attrName>style.visibility</p:attrName>
                                        </p:attrNameLst>
                                      </p:cBhvr>
                                      <p:to>
                                        <p:strVal val="visible"/>
                                      </p:to>
                                    </p:set>
                                    <p:animEffect transition="in" filter="checkerboard(across)">
                                      <p:cBhvr>
                                        <p:cTn id="22" dur="500"/>
                                        <p:tgtEl>
                                          <p:spTgt spid="33857"/>
                                        </p:tgtEl>
                                      </p:cBhvr>
                                    </p:animEffect>
                                  </p:childTnLst>
                                </p:cTn>
                              </p:par>
                            </p:childTnLst>
                          </p:cTn>
                        </p:par>
                        <p:par>
                          <p:cTn id="23" fill="hold" nodeType="afterGroup">
                            <p:stCondLst>
                              <p:cond delay="1000"/>
                            </p:stCondLst>
                            <p:childTnLst>
                              <p:par>
                                <p:cTn id="24" presetID="5" presetClass="entr" presetSubtype="10"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checkerboard(across)">
                                      <p:cBhvr>
                                        <p:cTn id="26" dur="500"/>
                                        <p:tgtEl>
                                          <p:spTgt spid="12"/>
                                        </p:tgtEl>
                                      </p:cBhvr>
                                    </p:animEffect>
                                  </p:childTnLst>
                                </p:cTn>
                              </p:par>
                            </p:childTnLst>
                          </p:cTn>
                        </p:par>
                        <p:par>
                          <p:cTn id="27" fill="hold" nodeType="afterGroup">
                            <p:stCondLst>
                              <p:cond delay="1500"/>
                            </p:stCondLst>
                            <p:childTnLst>
                              <p:par>
                                <p:cTn id="28" presetID="8" presetClass="entr" presetSubtype="16" fill="hold" grpId="0" nodeType="afterEffect">
                                  <p:stCondLst>
                                    <p:cond delay="0"/>
                                  </p:stCondLst>
                                  <p:childTnLst>
                                    <p:set>
                                      <p:cBhvr>
                                        <p:cTn id="29" dur="1" fill="hold">
                                          <p:stCondLst>
                                            <p:cond delay="0"/>
                                          </p:stCondLst>
                                        </p:cTn>
                                        <p:tgtEl>
                                          <p:spTgt spid="33859"/>
                                        </p:tgtEl>
                                        <p:attrNameLst>
                                          <p:attrName>style.visibility</p:attrName>
                                        </p:attrNameLst>
                                      </p:cBhvr>
                                      <p:to>
                                        <p:strVal val="visible"/>
                                      </p:to>
                                    </p:set>
                                    <p:animEffect transition="in" filter="diamond(in)">
                                      <p:cBhvr>
                                        <p:cTn id="30" dur="2000"/>
                                        <p:tgtEl>
                                          <p:spTgt spid="33859"/>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0" presetClass="exit" presetSubtype="0" fill="hold" nodeType="clickEffect">
                                  <p:stCondLst>
                                    <p:cond delay="0"/>
                                  </p:stCondLst>
                                  <p:childTnLst>
                                    <p:animEffect transition="out" filter="fade">
                                      <p:cBhvr>
                                        <p:cTn id="34" dur="1000"/>
                                        <p:tgtEl>
                                          <p:spTgt spid="12"/>
                                        </p:tgtEl>
                                      </p:cBhvr>
                                    </p:animEffect>
                                    <p:set>
                                      <p:cBhvr>
                                        <p:cTn id="35" dur="1" fill="hold">
                                          <p:stCondLst>
                                            <p:cond delay="999"/>
                                          </p:stCondLst>
                                        </p:cTn>
                                        <p:tgtEl>
                                          <p:spTgt spid="12"/>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1000"/>
                                        <p:tgtEl>
                                          <p:spTgt spid="33857"/>
                                        </p:tgtEl>
                                      </p:cBhvr>
                                    </p:animEffect>
                                    <p:set>
                                      <p:cBhvr>
                                        <p:cTn id="38" dur="1" fill="hold">
                                          <p:stCondLst>
                                            <p:cond delay="999"/>
                                          </p:stCondLst>
                                        </p:cTn>
                                        <p:tgtEl>
                                          <p:spTgt spid="33857"/>
                                        </p:tgtEl>
                                        <p:attrNameLst>
                                          <p:attrName>style.visibility</p:attrName>
                                        </p:attrNameLst>
                                      </p:cBhvr>
                                      <p:to>
                                        <p:strVal val="hidden"/>
                                      </p:to>
                                    </p:set>
                                  </p:childTnLst>
                                </p:cTn>
                              </p:par>
                            </p:childTnLst>
                          </p:cTn>
                        </p:par>
                        <p:par>
                          <p:cTn id="39" fill="hold" nodeType="afterGroup">
                            <p:stCondLst>
                              <p:cond delay="1000"/>
                            </p:stCondLst>
                            <p:childTnLst>
                              <p:par>
                                <p:cTn id="40" presetID="5" presetClass="entr" presetSubtype="10"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checkerboard(across)">
                                      <p:cBhvr>
                                        <p:cTn id="42" dur="500"/>
                                        <p:tgtEl>
                                          <p:spTgt spid="11"/>
                                        </p:tgtEl>
                                      </p:cBhvr>
                                    </p:animEffect>
                                  </p:childTnLst>
                                </p:cTn>
                              </p:par>
                              <p:par>
                                <p:cTn id="43" presetID="5" presetClass="entr" presetSubtype="10" fill="hold"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checkerboard(across)">
                                      <p:cBhvr>
                                        <p:cTn id="45" dur="500"/>
                                        <p:tgtEl>
                                          <p:spTgt spid="13"/>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10" presetClass="exit" presetSubtype="0" fill="hold" grpId="0" nodeType="clickEffect">
                                  <p:stCondLst>
                                    <p:cond delay="0"/>
                                  </p:stCondLst>
                                  <p:childTnLst>
                                    <p:animEffect transition="out" filter="fade">
                                      <p:cBhvr>
                                        <p:cTn id="49" dur="1000"/>
                                        <p:tgtEl>
                                          <p:spTgt spid="33861"/>
                                        </p:tgtEl>
                                      </p:cBhvr>
                                    </p:animEffect>
                                    <p:set>
                                      <p:cBhvr>
                                        <p:cTn id="50" dur="1" fill="hold">
                                          <p:stCondLst>
                                            <p:cond delay="999"/>
                                          </p:stCondLst>
                                        </p:cTn>
                                        <p:tgtEl>
                                          <p:spTgt spid="33861"/>
                                        </p:tgtEl>
                                        <p:attrNameLst>
                                          <p:attrName>style.visibility</p:attrName>
                                        </p:attrNameLst>
                                      </p:cBhvr>
                                      <p:to>
                                        <p:strVal val="hidden"/>
                                      </p:to>
                                    </p:set>
                                  </p:childTnLst>
                                </p:cTn>
                              </p:par>
                              <p:par>
                                <p:cTn id="51" presetID="8" presetClass="entr" presetSubtype="16" fill="hold" grpId="0" nodeType="withEffect">
                                  <p:stCondLst>
                                    <p:cond delay="0"/>
                                  </p:stCondLst>
                                  <p:childTnLst>
                                    <p:set>
                                      <p:cBhvr>
                                        <p:cTn id="52" dur="1" fill="hold">
                                          <p:stCondLst>
                                            <p:cond delay="0"/>
                                          </p:stCondLst>
                                        </p:cTn>
                                        <p:tgtEl>
                                          <p:spTgt spid="33860"/>
                                        </p:tgtEl>
                                        <p:attrNameLst>
                                          <p:attrName>style.visibility</p:attrName>
                                        </p:attrNameLst>
                                      </p:cBhvr>
                                      <p:to>
                                        <p:strVal val="visible"/>
                                      </p:to>
                                    </p:set>
                                    <p:animEffect transition="in" filter="diamond(in)">
                                      <p:cBhvr>
                                        <p:cTn id="53" dur="2000"/>
                                        <p:tgtEl>
                                          <p:spTgt spid="338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22" grpId="0"/>
      <p:bldP spid="33822" grpId="1"/>
      <p:bldP spid="33857" grpId="0" animBg="1"/>
      <p:bldP spid="33857" grpId="1" animBg="1"/>
      <p:bldP spid="33858" grpId="0" animBg="1"/>
      <p:bldP spid="33858" grpId="1" animBg="1"/>
      <p:bldP spid="33859" grpId="0"/>
      <p:bldP spid="33860" grpId="0"/>
      <p:bldP spid="3386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idx="4294967295"/>
          </p:nvPr>
        </p:nvSpPr>
        <p:spPr/>
        <p:txBody>
          <a:bodyPr/>
          <a:lstStyle/>
          <a:p>
            <a:pPr eaLnBrk="1" hangingPunct="1"/>
            <a:r>
              <a:rPr lang="zh-TW" altLang="en-US" smtClean="0"/>
              <a:t>未撮合，無相同價位委托單</a:t>
            </a:r>
          </a:p>
        </p:txBody>
      </p:sp>
      <p:sp>
        <p:nvSpPr>
          <p:cNvPr id="31747" name="Rectangle 3"/>
          <p:cNvSpPr>
            <a:spLocks noGrp="1" noChangeArrowheads="1"/>
          </p:cNvSpPr>
          <p:nvPr>
            <p:ph type="body" idx="4294967295"/>
          </p:nvPr>
        </p:nvSpPr>
        <p:spPr/>
        <p:txBody>
          <a:bodyPr/>
          <a:lstStyle/>
          <a:p>
            <a:pPr eaLnBrk="1" hangingPunct="1"/>
            <a:endParaRPr lang="zh-TW" altLang="zh-TW" smtClean="0"/>
          </a:p>
        </p:txBody>
      </p:sp>
      <p:grpSp>
        <p:nvGrpSpPr>
          <p:cNvPr id="2" name="Group 4"/>
          <p:cNvGrpSpPr>
            <a:grpSpLocks/>
          </p:cNvGrpSpPr>
          <p:nvPr/>
        </p:nvGrpSpPr>
        <p:grpSpPr bwMode="auto">
          <a:xfrm>
            <a:off x="1331913" y="2924175"/>
            <a:ext cx="1177925" cy="1979613"/>
            <a:chOff x="385" y="1117"/>
            <a:chExt cx="742" cy="1247"/>
          </a:xfrm>
        </p:grpSpPr>
        <p:sp>
          <p:nvSpPr>
            <p:cNvPr id="31825" name="Text Box 5"/>
            <p:cNvSpPr txBox="1">
              <a:spLocks noChangeArrowheads="1"/>
            </p:cNvSpPr>
            <p:nvPr/>
          </p:nvSpPr>
          <p:spPr bwMode="auto">
            <a:xfrm>
              <a:off x="385" y="1117"/>
              <a:ext cx="742" cy="249"/>
            </a:xfrm>
            <a:prstGeom prst="rect">
              <a:avLst/>
            </a:prstGeom>
            <a:noFill/>
            <a:ln w="28575">
              <a:solidFill>
                <a:schemeClr val="tx1"/>
              </a:solidFill>
              <a:miter lim="800000"/>
              <a:headEnd/>
              <a:tailEnd/>
            </a:ln>
          </p:spPr>
          <p:txBody>
            <a:bodyPr wrap="none">
              <a:spAutoFit/>
            </a:bodyPr>
            <a:lstStyle/>
            <a:p>
              <a:pPr algn="l"/>
              <a:r>
                <a:rPr lang="en-US" altLang="zh-TW"/>
                <a:t>5600 Buy</a:t>
              </a:r>
            </a:p>
          </p:txBody>
        </p:sp>
        <p:sp>
          <p:nvSpPr>
            <p:cNvPr id="31826" name="Text Box 6"/>
            <p:cNvSpPr txBox="1">
              <a:spLocks noChangeArrowheads="1"/>
            </p:cNvSpPr>
            <p:nvPr/>
          </p:nvSpPr>
          <p:spPr bwMode="auto">
            <a:xfrm>
              <a:off x="385" y="1367"/>
              <a:ext cx="742" cy="249"/>
            </a:xfrm>
            <a:prstGeom prst="rect">
              <a:avLst/>
            </a:prstGeom>
            <a:noFill/>
            <a:ln w="28575">
              <a:solidFill>
                <a:schemeClr val="tx1"/>
              </a:solidFill>
              <a:miter lim="800000"/>
              <a:headEnd/>
              <a:tailEnd/>
            </a:ln>
          </p:spPr>
          <p:txBody>
            <a:bodyPr wrap="none">
              <a:spAutoFit/>
            </a:bodyPr>
            <a:lstStyle/>
            <a:p>
              <a:pPr algn="l"/>
              <a:r>
                <a:rPr lang="en-US" altLang="zh-TW"/>
                <a:t>5700 Buy</a:t>
              </a:r>
            </a:p>
          </p:txBody>
        </p:sp>
        <p:sp>
          <p:nvSpPr>
            <p:cNvPr id="31827" name="Text Box 7"/>
            <p:cNvSpPr txBox="1">
              <a:spLocks noChangeArrowheads="1"/>
            </p:cNvSpPr>
            <p:nvPr/>
          </p:nvSpPr>
          <p:spPr bwMode="auto">
            <a:xfrm>
              <a:off x="385" y="1616"/>
              <a:ext cx="742" cy="249"/>
            </a:xfrm>
            <a:prstGeom prst="rect">
              <a:avLst/>
            </a:prstGeom>
            <a:noFill/>
            <a:ln w="28575">
              <a:solidFill>
                <a:schemeClr val="tx1"/>
              </a:solidFill>
              <a:miter lim="800000"/>
              <a:headEnd/>
              <a:tailEnd/>
            </a:ln>
          </p:spPr>
          <p:txBody>
            <a:bodyPr wrap="none">
              <a:spAutoFit/>
            </a:bodyPr>
            <a:lstStyle/>
            <a:p>
              <a:pPr algn="l"/>
              <a:r>
                <a:rPr lang="en-US" altLang="zh-TW"/>
                <a:t>5800 Buy</a:t>
              </a:r>
            </a:p>
          </p:txBody>
        </p:sp>
        <p:sp>
          <p:nvSpPr>
            <p:cNvPr id="31828" name="Text Box 8"/>
            <p:cNvSpPr txBox="1">
              <a:spLocks noChangeArrowheads="1"/>
            </p:cNvSpPr>
            <p:nvPr/>
          </p:nvSpPr>
          <p:spPr bwMode="auto">
            <a:xfrm>
              <a:off x="385" y="1866"/>
              <a:ext cx="742" cy="249"/>
            </a:xfrm>
            <a:prstGeom prst="rect">
              <a:avLst/>
            </a:prstGeom>
            <a:noFill/>
            <a:ln w="28575">
              <a:solidFill>
                <a:schemeClr val="tx1"/>
              </a:solidFill>
              <a:miter lim="800000"/>
              <a:headEnd/>
              <a:tailEnd/>
            </a:ln>
          </p:spPr>
          <p:txBody>
            <a:bodyPr wrap="none">
              <a:spAutoFit/>
            </a:bodyPr>
            <a:lstStyle/>
            <a:p>
              <a:pPr algn="l"/>
              <a:r>
                <a:rPr lang="en-US" altLang="zh-TW"/>
                <a:t>5900 Buy</a:t>
              </a:r>
            </a:p>
          </p:txBody>
        </p:sp>
        <p:sp>
          <p:nvSpPr>
            <p:cNvPr id="31829" name="Text Box 9"/>
            <p:cNvSpPr txBox="1">
              <a:spLocks noChangeArrowheads="1"/>
            </p:cNvSpPr>
            <p:nvPr/>
          </p:nvSpPr>
          <p:spPr bwMode="auto">
            <a:xfrm>
              <a:off x="385" y="2115"/>
              <a:ext cx="742" cy="249"/>
            </a:xfrm>
            <a:prstGeom prst="rect">
              <a:avLst/>
            </a:prstGeom>
            <a:noFill/>
            <a:ln w="28575">
              <a:solidFill>
                <a:schemeClr val="tx1"/>
              </a:solidFill>
              <a:miter lim="800000"/>
              <a:headEnd/>
              <a:tailEnd/>
            </a:ln>
          </p:spPr>
          <p:txBody>
            <a:bodyPr wrap="none">
              <a:spAutoFit/>
            </a:bodyPr>
            <a:lstStyle/>
            <a:p>
              <a:pPr algn="l"/>
              <a:r>
                <a:rPr lang="en-US" altLang="zh-TW"/>
                <a:t>6000 Buy</a:t>
              </a:r>
            </a:p>
          </p:txBody>
        </p:sp>
      </p:grpSp>
      <p:grpSp>
        <p:nvGrpSpPr>
          <p:cNvPr id="3" name="Group 10"/>
          <p:cNvGrpSpPr>
            <a:grpSpLocks/>
          </p:cNvGrpSpPr>
          <p:nvPr/>
        </p:nvGrpSpPr>
        <p:grpSpPr bwMode="auto">
          <a:xfrm>
            <a:off x="2413000" y="3140075"/>
            <a:ext cx="576263" cy="144463"/>
            <a:chOff x="1066" y="1253"/>
            <a:chExt cx="363" cy="91"/>
          </a:xfrm>
        </p:grpSpPr>
        <p:sp>
          <p:nvSpPr>
            <p:cNvPr id="31821" name="Line 11"/>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31822" name="Line 12"/>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31823" name="Line 13"/>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31824" name="Line 14"/>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grpSp>
        <p:nvGrpSpPr>
          <p:cNvPr id="4" name="Group 15"/>
          <p:cNvGrpSpPr>
            <a:grpSpLocks/>
          </p:cNvGrpSpPr>
          <p:nvPr/>
        </p:nvGrpSpPr>
        <p:grpSpPr bwMode="auto">
          <a:xfrm>
            <a:off x="2413000" y="3500438"/>
            <a:ext cx="576263" cy="144462"/>
            <a:chOff x="1066" y="1253"/>
            <a:chExt cx="363" cy="91"/>
          </a:xfrm>
        </p:grpSpPr>
        <p:sp>
          <p:nvSpPr>
            <p:cNvPr id="31817" name="Line 16"/>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31818" name="Line 17"/>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31819" name="Line 18"/>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31820" name="Line 19"/>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grpSp>
        <p:nvGrpSpPr>
          <p:cNvPr id="5" name="Group 20"/>
          <p:cNvGrpSpPr>
            <a:grpSpLocks/>
          </p:cNvGrpSpPr>
          <p:nvPr/>
        </p:nvGrpSpPr>
        <p:grpSpPr bwMode="auto">
          <a:xfrm>
            <a:off x="2413000" y="4292600"/>
            <a:ext cx="576263" cy="144463"/>
            <a:chOff x="1066" y="1253"/>
            <a:chExt cx="363" cy="91"/>
          </a:xfrm>
        </p:grpSpPr>
        <p:sp>
          <p:nvSpPr>
            <p:cNvPr id="31813" name="Line 21"/>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31814" name="Line 22"/>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31815" name="Line 23"/>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31816" name="Line 24"/>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grpSp>
        <p:nvGrpSpPr>
          <p:cNvPr id="6" name="Group 25"/>
          <p:cNvGrpSpPr>
            <a:grpSpLocks/>
          </p:cNvGrpSpPr>
          <p:nvPr/>
        </p:nvGrpSpPr>
        <p:grpSpPr bwMode="auto">
          <a:xfrm>
            <a:off x="2413000" y="4722813"/>
            <a:ext cx="576263" cy="144462"/>
            <a:chOff x="1066" y="1253"/>
            <a:chExt cx="363" cy="91"/>
          </a:xfrm>
        </p:grpSpPr>
        <p:sp>
          <p:nvSpPr>
            <p:cNvPr id="31809" name="Line 26"/>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31810" name="Line 27"/>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31811" name="Line 28"/>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31812" name="Line 29"/>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grpSp>
        <p:nvGrpSpPr>
          <p:cNvPr id="7" name="Group 30"/>
          <p:cNvGrpSpPr>
            <a:grpSpLocks/>
          </p:cNvGrpSpPr>
          <p:nvPr/>
        </p:nvGrpSpPr>
        <p:grpSpPr bwMode="auto">
          <a:xfrm>
            <a:off x="3059113" y="3500438"/>
            <a:ext cx="2146300" cy="792162"/>
            <a:chOff x="1927" y="2205"/>
            <a:chExt cx="1352" cy="499"/>
          </a:xfrm>
        </p:grpSpPr>
        <p:sp>
          <p:nvSpPr>
            <p:cNvPr id="31803" name="Rectangle 31"/>
            <p:cNvSpPr>
              <a:spLocks noChangeArrowheads="1"/>
            </p:cNvSpPr>
            <p:nvPr/>
          </p:nvSpPr>
          <p:spPr bwMode="auto">
            <a:xfrm>
              <a:off x="1963" y="2205"/>
              <a:ext cx="1316" cy="499"/>
            </a:xfrm>
            <a:prstGeom prst="rect">
              <a:avLst/>
            </a:prstGeom>
            <a:solidFill>
              <a:schemeClr val="bg1"/>
            </a:solidFill>
            <a:ln w="28575">
              <a:solidFill>
                <a:schemeClr val="tx1"/>
              </a:solidFill>
              <a:miter lim="800000"/>
              <a:headEnd/>
              <a:tailEnd/>
            </a:ln>
          </p:spPr>
          <p:txBody>
            <a:bodyPr wrap="none" anchor="ctr"/>
            <a:lstStyle/>
            <a:p>
              <a:pPr algn="l"/>
              <a:endParaRPr lang="zh-TW" altLang="zh-TW"/>
            </a:p>
          </p:txBody>
        </p:sp>
        <p:sp>
          <p:nvSpPr>
            <p:cNvPr id="31804" name="Text Box 32"/>
            <p:cNvSpPr txBox="1">
              <a:spLocks noChangeArrowheads="1"/>
            </p:cNvSpPr>
            <p:nvPr/>
          </p:nvSpPr>
          <p:spPr bwMode="auto">
            <a:xfrm>
              <a:off x="2870" y="2409"/>
              <a:ext cx="363" cy="249"/>
            </a:xfrm>
            <a:prstGeom prst="rect">
              <a:avLst/>
            </a:prstGeom>
            <a:noFill/>
            <a:ln w="28575">
              <a:solidFill>
                <a:schemeClr val="tx1"/>
              </a:solidFill>
              <a:miter lim="800000"/>
              <a:headEnd/>
              <a:tailEnd/>
            </a:ln>
          </p:spPr>
          <p:txBody>
            <a:bodyPr>
              <a:spAutoFit/>
            </a:bodyPr>
            <a:lstStyle/>
            <a:p>
              <a:pPr algn="l">
                <a:spcBef>
                  <a:spcPct val="50000"/>
                </a:spcBef>
              </a:pPr>
              <a:r>
                <a:rPr lang="en-US" altLang="zh-TW"/>
                <a:t>Ptr</a:t>
              </a:r>
            </a:p>
          </p:txBody>
        </p:sp>
        <p:sp>
          <p:nvSpPr>
            <p:cNvPr id="31805" name="Text Box 33"/>
            <p:cNvSpPr txBox="1">
              <a:spLocks noChangeArrowheads="1"/>
            </p:cNvSpPr>
            <p:nvPr/>
          </p:nvSpPr>
          <p:spPr bwMode="auto">
            <a:xfrm>
              <a:off x="2009" y="2409"/>
              <a:ext cx="454" cy="249"/>
            </a:xfrm>
            <a:prstGeom prst="rect">
              <a:avLst/>
            </a:prstGeom>
            <a:noFill/>
            <a:ln w="28575">
              <a:solidFill>
                <a:schemeClr val="tx1"/>
              </a:solidFill>
              <a:miter lim="800000"/>
              <a:headEnd/>
              <a:tailEnd/>
            </a:ln>
          </p:spPr>
          <p:txBody>
            <a:bodyPr wrap="none">
              <a:spAutoFit/>
            </a:bodyPr>
            <a:lstStyle/>
            <a:p>
              <a:pPr algn="l"/>
              <a:r>
                <a:rPr lang="en-US" altLang="zh-TW"/>
                <a:t>$360</a:t>
              </a:r>
            </a:p>
          </p:txBody>
        </p:sp>
        <p:sp>
          <p:nvSpPr>
            <p:cNvPr id="31806" name="Text Box 34"/>
            <p:cNvSpPr txBox="1">
              <a:spLocks noChangeArrowheads="1"/>
            </p:cNvSpPr>
            <p:nvPr/>
          </p:nvSpPr>
          <p:spPr bwMode="auto">
            <a:xfrm>
              <a:off x="2508" y="2409"/>
              <a:ext cx="294" cy="249"/>
            </a:xfrm>
            <a:prstGeom prst="rect">
              <a:avLst/>
            </a:prstGeom>
            <a:noFill/>
            <a:ln w="28575">
              <a:solidFill>
                <a:schemeClr val="tx1"/>
              </a:solidFill>
              <a:miter lim="800000"/>
              <a:headEnd/>
              <a:tailEnd/>
            </a:ln>
          </p:spPr>
          <p:txBody>
            <a:bodyPr wrap="none">
              <a:spAutoFit/>
            </a:bodyPr>
            <a:lstStyle/>
            <a:p>
              <a:pPr algn="l"/>
              <a:r>
                <a:rPr lang="en-US" altLang="zh-TW"/>
                <a:t>70</a:t>
              </a:r>
            </a:p>
          </p:txBody>
        </p:sp>
        <p:sp>
          <p:nvSpPr>
            <p:cNvPr id="31807" name="Text Box 35"/>
            <p:cNvSpPr txBox="1">
              <a:spLocks noChangeArrowheads="1"/>
            </p:cNvSpPr>
            <p:nvPr/>
          </p:nvSpPr>
          <p:spPr bwMode="auto">
            <a:xfrm>
              <a:off x="1927" y="2250"/>
              <a:ext cx="404" cy="173"/>
            </a:xfrm>
            <a:prstGeom prst="rect">
              <a:avLst/>
            </a:prstGeom>
            <a:noFill/>
            <a:ln w="9525">
              <a:noFill/>
              <a:miter lim="800000"/>
              <a:headEnd/>
              <a:tailEnd/>
            </a:ln>
          </p:spPr>
          <p:txBody>
            <a:bodyPr wrap="none">
              <a:spAutoFit/>
            </a:bodyPr>
            <a:lstStyle/>
            <a:p>
              <a:pPr algn="l"/>
              <a:r>
                <a:rPr lang="zh-TW" altLang="en-US" sz="1200"/>
                <a:t>委托價</a:t>
              </a:r>
            </a:p>
          </p:txBody>
        </p:sp>
        <p:sp>
          <p:nvSpPr>
            <p:cNvPr id="31808" name="Text Box 36"/>
            <p:cNvSpPr txBox="1">
              <a:spLocks noChangeArrowheads="1"/>
            </p:cNvSpPr>
            <p:nvPr/>
          </p:nvSpPr>
          <p:spPr bwMode="auto">
            <a:xfrm>
              <a:off x="2372" y="2250"/>
              <a:ext cx="404" cy="173"/>
            </a:xfrm>
            <a:prstGeom prst="rect">
              <a:avLst/>
            </a:prstGeom>
            <a:noFill/>
            <a:ln w="9525">
              <a:noFill/>
              <a:miter lim="800000"/>
              <a:headEnd/>
              <a:tailEnd/>
            </a:ln>
          </p:spPr>
          <p:txBody>
            <a:bodyPr wrap="none">
              <a:spAutoFit/>
            </a:bodyPr>
            <a:lstStyle/>
            <a:p>
              <a:pPr algn="l"/>
              <a:r>
                <a:rPr lang="zh-TW" altLang="en-US" sz="1200"/>
                <a:t>委托量</a:t>
              </a:r>
            </a:p>
          </p:txBody>
        </p:sp>
      </p:grpSp>
      <p:sp>
        <p:nvSpPr>
          <p:cNvPr id="31754" name="Line 37"/>
          <p:cNvSpPr>
            <a:spLocks noChangeShapeType="1"/>
          </p:cNvSpPr>
          <p:nvPr/>
        </p:nvSpPr>
        <p:spPr bwMode="auto">
          <a:xfrm>
            <a:off x="2484438" y="3933825"/>
            <a:ext cx="647700" cy="0"/>
          </a:xfrm>
          <a:prstGeom prst="line">
            <a:avLst/>
          </a:prstGeom>
          <a:noFill/>
          <a:ln w="28575">
            <a:solidFill>
              <a:schemeClr val="tx1"/>
            </a:solidFill>
            <a:round/>
            <a:headEnd/>
            <a:tailEnd type="triangle" w="med" len="med"/>
          </a:ln>
        </p:spPr>
        <p:txBody>
          <a:bodyPr/>
          <a:lstStyle/>
          <a:p>
            <a:endParaRPr lang="zh-TW" altLang="en-US"/>
          </a:p>
        </p:txBody>
      </p:sp>
      <p:sp>
        <p:nvSpPr>
          <p:cNvPr id="35878" name="Text Box 38"/>
          <p:cNvSpPr txBox="1">
            <a:spLocks noChangeArrowheads="1"/>
          </p:cNvSpPr>
          <p:nvPr/>
        </p:nvSpPr>
        <p:spPr bwMode="auto">
          <a:xfrm>
            <a:off x="1527175" y="1477963"/>
            <a:ext cx="1149350" cy="366712"/>
          </a:xfrm>
          <a:prstGeom prst="rect">
            <a:avLst/>
          </a:prstGeom>
          <a:noFill/>
          <a:ln w="9525">
            <a:noFill/>
            <a:miter lim="800000"/>
            <a:headEnd/>
            <a:tailEnd/>
          </a:ln>
        </p:spPr>
        <p:txBody>
          <a:bodyPr wrap="none">
            <a:spAutoFit/>
          </a:bodyPr>
          <a:lstStyle/>
          <a:p>
            <a:pPr algn="l"/>
            <a:r>
              <a:rPr lang="en-US" altLang="zh-TW"/>
              <a:t>5800 Buy</a:t>
            </a:r>
          </a:p>
        </p:txBody>
      </p:sp>
      <p:grpSp>
        <p:nvGrpSpPr>
          <p:cNvPr id="8" name="Group 39"/>
          <p:cNvGrpSpPr>
            <a:grpSpLocks/>
          </p:cNvGrpSpPr>
          <p:nvPr/>
        </p:nvGrpSpPr>
        <p:grpSpPr bwMode="auto">
          <a:xfrm>
            <a:off x="5435600" y="3500438"/>
            <a:ext cx="2578100" cy="792162"/>
            <a:chOff x="984" y="981"/>
            <a:chExt cx="1624" cy="499"/>
          </a:xfrm>
        </p:grpSpPr>
        <p:sp>
          <p:nvSpPr>
            <p:cNvPr id="31792" name="Rectangle 40"/>
            <p:cNvSpPr>
              <a:spLocks noChangeArrowheads="1"/>
            </p:cNvSpPr>
            <p:nvPr/>
          </p:nvSpPr>
          <p:spPr bwMode="auto">
            <a:xfrm>
              <a:off x="1020" y="981"/>
              <a:ext cx="1316" cy="499"/>
            </a:xfrm>
            <a:prstGeom prst="rect">
              <a:avLst/>
            </a:prstGeom>
            <a:solidFill>
              <a:schemeClr val="bg1"/>
            </a:solidFill>
            <a:ln w="28575">
              <a:solidFill>
                <a:schemeClr val="tx1"/>
              </a:solidFill>
              <a:miter lim="800000"/>
              <a:headEnd/>
              <a:tailEnd/>
            </a:ln>
          </p:spPr>
          <p:txBody>
            <a:bodyPr wrap="none" anchor="ctr"/>
            <a:lstStyle/>
            <a:p>
              <a:pPr algn="l"/>
              <a:endParaRPr lang="zh-TW" altLang="zh-TW"/>
            </a:p>
          </p:txBody>
        </p:sp>
        <p:sp>
          <p:nvSpPr>
            <p:cNvPr id="31793" name="Text Box 41"/>
            <p:cNvSpPr txBox="1">
              <a:spLocks noChangeArrowheads="1"/>
            </p:cNvSpPr>
            <p:nvPr/>
          </p:nvSpPr>
          <p:spPr bwMode="auto">
            <a:xfrm>
              <a:off x="1927" y="1185"/>
              <a:ext cx="363" cy="249"/>
            </a:xfrm>
            <a:prstGeom prst="rect">
              <a:avLst/>
            </a:prstGeom>
            <a:noFill/>
            <a:ln w="28575">
              <a:solidFill>
                <a:schemeClr val="tx1"/>
              </a:solidFill>
              <a:miter lim="800000"/>
              <a:headEnd/>
              <a:tailEnd/>
            </a:ln>
          </p:spPr>
          <p:txBody>
            <a:bodyPr>
              <a:spAutoFit/>
            </a:bodyPr>
            <a:lstStyle/>
            <a:p>
              <a:pPr algn="l">
                <a:spcBef>
                  <a:spcPct val="50000"/>
                </a:spcBef>
              </a:pPr>
              <a:r>
                <a:rPr lang="en-US" altLang="zh-TW"/>
                <a:t>Ptr</a:t>
              </a:r>
            </a:p>
          </p:txBody>
        </p:sp>
        <p:grpSp>
          <p:nvGrpSpPr>
            <p:cNvPr id="9" name="Group 42"/>
            <p:cNvGrpSpPr>
              <a:grpSpLocks/>
            </p:cNvGrpSpPr>
            <p:nvPr/>
          </p:nvGrpSpPr>
          <p:grpSpPr bwMode="auto">
            <a:xfrm>
              <a:off x="2245" y="1298"/>
              <a:ext cx="363" cy="91"/>
              <a:chOff x="1066" y="1253"/>
              <a:chExt cx="363" cy="91"/>
            </a:xfrm>
          </p:grpSpPr>
          <p:sp>
            <p:nvSpPr>
              <p:cNvPr id="31799" name="Line 43"/>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31800" name="Line 44"/>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31801" name="Line 45"/>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31802" name="Line 46"/>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sp>
          <p:nvSpPr>
            <p:cNvPr id="31795" name="Text Box 47"/>
            <p:cNvSpPr txBox="1">
              <a:spLocks noChangeArrowheads="1"/>
            </p:cNvSpPr>
            <p:nvPr/>
          </p:nvSpPr>
          <p:spPr bwMode="auto">
            <a:xfrm>
              <a:off x="1066" y="1185"/>
              <a:ext cx="454" cy="249"/>
            </a:xfrm>
            <a:prstGeom prst="rect">
              <a:avLst/>
            </a:prstGeom>
            <a:noFill/>
            <a:ln w="28575">
              <a:solidFill>
                <a:schemeClr val="tx1"/>
              </a:solidFill>
              <a:miter lim="800000"/>
              <a:headEnd/>
              <a:tailEnd/>
            </a:ln>
          </p:spPr>
          <p:txBody>
            <a:bodyPr wrap="none">
              <a:spAutoFit/>
            </a:bodyPr>
            <a:lstStyle/>
            <a:p>
              <a:pPr algn="l"/>
              <a:r>
                <a:rPr lang="en-US" altLang="zh-TW"/>
                <a:t>$340</a:t>
              </a:r>
            </a:p>
          </p:txBody>
        </p:sp>
        <p:sp>
          <p:nvSpPr>
            <p:cNvPr id="31796" name="Text Box 48"/>
            <p:cNvSpPr txBox="1">
              <a:spLocks noChangeArrowheads="1"/>
            </p:cNvSpPr>
            <p:nvPr/>
          </p:nvSpPr>
          <p:spPr bwMode="auto">
            <a:xfrm>
              <a:off x="1565" y="1185"/>
              <a:ext cx="294" cy="249"/>
            </a:xfrm>
            <a:prstGeom prst="rect">
              <a:avLst/>
            </a:prstGeom>
            <a:noFill/>
            <a:ln w="28575">
              <a:solidFill>
                <a:schemeClr val="tx1"/>
              </a:solidFill>
              <a:miter lim="800000"/>
              <a:headEnd/>
              <a:tailEnd/>
            </a:ln>
          </p:spPr>
          <p:txBody>
            <a:bodyPr wrap="none">
              <a:spAutoFit/>
            </a:bodyPr>
            <a:lstStyle/>
            <a:p>
              <a:pPr algn="l"/>
              <a:r>
                <a:rPr lang="en-US" altLang="zh-TW"/>
                <a:t>10</a:t>
              </a:r>
            </a:p>
          </p:txBody>
        </p:sp>
        <p:sp>
          <p:nvSpPr>
            <p:cNvPr id="31797" name="Text Box 49"/>
            <p:cNvSpPr txBox="1">
              <a:spLocks noChangeArrowheads="1"/>
            </p:cNvSpPr>
            <p:nvPr/>
          </p:nvSpPr>
          <p:spPr bwMode="auto">
            <a:xfrm>
              <a:off x="984" y="1026"/>
              <a:ext cx="404" cy="173"/>
            </a:xfrm>
            <a:prstGeom prst="rect">
              <a:avLst/>
            </a:prstGeom>
            <a:noFill/>
            <a:ln w="9525">
              <a:noFill/>
              <a:miter lim="800000"/>
              <a:headEnd/>
              <a:tailEnd/>
            </a:ln>
          </p:spPr>
          <p:txBody>
            <a:bodyPr wrap="none">
              <a:spAutoFit/>
            </a:bodyPr>
            <a:lstStyle/>
            <a:p>
              <a:pPr algn="l"/>
              <a:r>
                <a:rPr lang="zh-TW" altLang="en-US" sz="1200"/>
                <a:t>委托價</a:t>
              </a:r>
            </a:p>
          </p:txBody>
        </p:sp>
        <p:sp>
          <p:nvSpPr>
            <p:cNvPr id="31798" name="Text Box 50"/>
            <p:cNvSpPr txBox="1">
              <a:spLocks noChangeArrowheads="1"/>
            </p:cNvSpPr>
            <p:nvPr/>
          </p:nvSpPr>
          <p:spPr bwMode="auto">
            <a:xfrm>
              <a:off x="1429" y="1026"/>
              <a:ext cx="404" cy="173"/>
            </a:xfrm>
            <a:prstGeom prst="rect">
              <a:avLst/>
            </a:prstGeom>
            <a:noFill/>
            <a:ln w="9525">
              <a:noFill/>
              <a:miter lim="800000"/>
              <a:headEnd/>
              <a:tailEnd/>
            </a:ln>
          </p:spPr>
          <p:txBody>
            <a:bodyPr wrap="none">
              <a:spAutoFit/>
            </a:bodyPr>
            <a:lstStyle/>
            <a:p>
              <a:pPr algn="l"/>
              <a:r>
                <a:rPr lang="zh-TW" altLang="en-US" sz="1200"/>
                <a:t>委托量</a:t>
              </a:r>
            </a:p>
          </p:txBody>
        </p:sp>
      </p:grpSp>
      <p:sp>
        <p:nvSpPr>
          <p:cNvPr id="31757" name="Text Box 51"/>
          <p:cNvSpPr txBox="1">
            <a:spLocks noChangeArrowheads="1"/>
          </p:cNvSpPr>
          <p:nvPr/>
        </p:nvSpPr>
        <p:spPr bwMode="auto">
          <a:xfrm>
            <a:off x="466725" y="3140075"/>
            <a:ext cx="576263" cy="395288"/>
          </a:xfrm>
          <a:prstGeom prst="rect">
            <a:avLst/>
          </a:prstGeom>
          <a:noFill/>
          <a:ln w="28575">
            <a:solidFill>
              <a:schemeClr val="tx1"/>
            </a:solidFill>
            <a:miter lim="800000"/>
            <a:headEnd/>
            <a:tailEnd/>
          </a:ln>
        </p:spPr>
        <p:txBody>
          <a:bodyPr>
            <a:spAutoFit/>
          </a:bodyPr>
          <a:lstStyle/>
          <a:p>
            <a:pPr algn="l">
              <a:spcBef>
                <a:spcPct val="50000"/>
              </a:spcBef>
            </a:pPr>
            <a:r>
              <a:rPr lang="en-US" altLang="zh-TW"/>
              <a:t>Ptr</a:t>
            </a:r>
          </a:p>
        </p:txBody>
      </p:sp>
      <p:grpSp>
        <p:nvGrpSpPr>
          <p:cNvPr id="10" name="Group 52"/>
          <p:cNvGrpSpPr>
            <a:grpSpLocks/>
          </p:cNvGrpSpPr>
          <p:nvPr/>
        </p:nvGrpSpPr>
        <p:grpSpPr bwMode="auto">
          <a:xfrm>
            <a:off x="3765550" y="2276475"/>
            <a:ext cx="576263" cy="144463"/>
            <a:chOff x="1066" y="1253"/>
            <a:chExt cx="363" cy="91"/>
          </a:xfrm>
        </p:grpSpPr>
        <p:sp>
          <p:nvSpPr>
            <p:cNvPr id="31788" name="Line 53"/>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31789" name="Line 54"/>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31790" name="Line 55"/>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31791" name="Line 56"/>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grpSp>
        <p:nvGrpSpPr>
          <p:cNvPr id="11" name="Group 57"/>
          <p:cNvGrpSpPr>
            <a:grpSpLocks/>
          </p:cNvGrpSpPr>
          <p:nvPr/>
        </p:nvGrpSpPr>
        <p:grpSpPr bwMode="auto">
          <a:xfrm>
            <a:off x="1763713" y="1773238"/>
            <a:ext cx="2146300" cy="792162"/>
            <a:chOff x="1111" y="1117"/>
            <a:chExt cx="1352" cy="499"/>
          </a:xfrm>
        </p:grpSpPr>
        <p:sp>
          <p:nvSpPr>
            <p:cNvPr id="31782" name="Rectangle 58"/>
            <p:cNvSpPr>
              <a:spLocks noChangeArrowheads="1"/>
            </p:cNvSpPr>
            <p:nvPr/>
          </p:nvSpPr>
          <p:spPr bwMode="auto">
            <a:xfrm>
              <a:off x="1147" y="1117"/>
              <a:ext cx="1316" cy="499"/>
            </a:xfrm>
            <a:prstGeom prst="rect">
              <a:avLst/>
            </a:prstGeom>
            <a:solidFill>
              <a:schemeClr val="bg1"/>
            </a:solidFill>
            <a:ln w="28575">
              <a:solidFill>
                <a:schemeClr val="tx1"/>
              </a:solidFill>
              <a:miter lim="800000"/>
              <a:headEnd/>
              <a:tailEnd/>
            </a:ln>
          </p:spPr>
          <p:txBody>
            <a:bodyPr wrap="none" anchor="ctr"/>
            <a:lstStyle/>
            <a:p>
              <a:pPr algn="l"/>
              <a:endParaRPr lang="zh-TW" altLang="zh-TW"/>
            </a:p>
          </p:txBody>
        </p:sp>
        <p:sp>
          <p:nvSpPr>
            <p:cNvPr id="31783" name="Text Box 59"/>
            <p:cNvSpPr txBox="1">
              <a:spLocks noChangeArrowheads="1"/>
            </p:cNvSpPr>
            <p:nvPr/>
          </p:nvSpPr>
          <p:spPr bwMode="auto">
            <a:xfrm>
              <a:off x="2054" y="1321"/>
              <a:ext cx="363" cy="249"/>
            </a:xfrm>
            <a:prstGeom prst="rect">
              <a:avLst/>
            </a:prstGeom>
            <a:noFill/>
            <a:ln w="28575">
              <a:solidFill>
                <a:schemeClr val="tx1"/>
              </a:solidFill>
              <a:miter lim="800000"/>
              <a:headEnd/>
              <a:tailEnd/>
            </a:ln>
          </p:spPr>
          <p:txBody>
            <a:bodyPr>
              <a:spAutoFit/>
            </a:bodyPr>
            <a:lstStyle/>
            <a:p>
              <a:pPr algn="l">
                <a:spcBef>
                  <a:spcPct val="50000"/>
                </a:spcBef>
              </a:pPr>
              <a:r>
                <a:rPr lang="en-US" altLang="zh-TW"/>
                <a:t>Ptr</a:t>
              </a:r>
            </a:p>
          </p:txBody>
        </p:sp>
        <p:sp>
          <p:nvSpPr>
            <p:cNvPr id="31784" name="Text Box 60"/>
            <p:cNvSpPr txBox="1">
              <a:spLocks noChangeArrowheads="1"/>
            </p:cNvSpPr>
            <p:nvPr/>
          </p:nvSpPr>
          <p:spPr bwMode="auto">
            <a:xfrm>
              <a:off x="1193" y="1321"/>
              <a:ext cx="454" cy="249"/>
            </a:xfrm>
            <a:prstGeom prst="rect">
              <a:avLst/>
            </a:prstGeom>
            <a:noFill/>
            <a:ln w="28575">
              <a:solidFill>
                <a:schemeClr val="tx1"/>
              </a:solidFill>
              <a:miter lim="800000"/>
              <a:headEnd/>
              <a:tailEnd/>
            </a:ln>
          </p:spPr>
          <p:txBody>
            <a:bodyPr wrap="none">
              <a:spAutoFit/>
            </a:bodyPr>
            <a:lstStyle/>
            <a:p>
              <a:pPr algn="l"/>
              <a:r>
                <a:rPr lang="en-US" altLang="zh-TW"/>
                <a:t>$350</a:t>
              </a:r>
            </a:p>
          </p:txBody>
        </p:sp>
        <p:sp>
          <p:nvSpPr>
            <p:cNvPr id="31785" name="Text Box 61"/>
            <p:cNvSpPr txBox="1">
              <a:spLocks noChangeArrowheads="1"/>
            </p:cNvSpPr>
            <p:nvPr/>
          </p:nvSpPr>
          <p:spPr bwMode="auto">
            <a:xfrm>
              <a:off x="1692" y="1321"/>
              <a:ext cx="294" cy="249"/>
            </a:xfrm>
            <a:prstGeom prst="rect">
              <a:avLst/>
            </a:prstGeom>
            <a:noFill/>
            <a:ln w="28575">
              <a:solidFill>
                <a:schemeClr val="tx1"/>
              </a:solidFill>
              <a:miter lim="800000"/>
              <a:headEnd/>
              <a:tailEnd/>
            </a:ln>
          </p:spPr>
          <p:txBody>
            <a:bodyPr wrap="none">
              <a:spAutoFit/>
            </a:bodyPr>
            <a:lstStyle/>
            <a:p>
              <a:pPr algn="l"/>
              <a:r>
                <a:rPr lang="en-US" altLang="zh-TW"/>
                <a:t>20</a:t>
              </a:r>
            </a:p>
          </p:txBody>
        </p:sp>
        <p:sp>
          <p:nvSpPr>
            <p:cNvPr id="31786" name="Text Box 62"/>
            <p:cNvSpPr txBox="1">
              <a:spLocks noChangeArrowheads="1"/>
            </p:cNvSpPr>
            <p:nvPr/>
          </p:nvSpPr>
          <p:spPr bwMode="auto">
            <a:xfrm>
              <a:off x="1111" y="1162"/>
              <a:ext cx="404" cy="173"/>
            </a:xfrm>
            <a:prstGeom prst="rect">
              <a:avLst/>
            </a:prstGeom>
            <a:noFill/>
            <a:ln w="9525">
              <a:noFill/>
              <a:miter lim="800000"/>
              <a:headEnd/>
              <a:tailEnd/>
            </a:ln>
          </p:spPr>
          <p:txBody>
            <a:bodyPr wrap="none">
              <a:spAutoFit/>
            </a:bodyPr>
            <a:lstStyle/>
            <a:p>
              <a:pPr algn="l"/>
              <a:r>
                <a:rPr lang="zh-TW" altLang="en-US" sz="1200"/>
                <a:t>委托價</a:t>
              </a:r>
            </a:p>
          </p:txBody>
        </p:sp>
        <p:sp>
          <p:nvSpPr>
            <p:cNvPr id="31787" name="Text Box 63"/>
            <p:cNvSpPr txBox="1">
              <a:spLocks noChangeArrowheads="1"/>
            </p:cNvSpPr>
            <p:nvPr/>
          </p:nvSpPr>
          <p:spPr bwMode="auto">
            <a:xfrm>
              <a:off x="1556" y="1162"/>
              <a:ext cx="404" cy="173"/>
            </a:xfrm>
            <a:prstGeom prst="rect">
              <a:avLst/>
            </a:prstGeom>
            <a:noFill/>
            <a:ln w="9525">
              <a:noFill/>
              <a:miter lim="800000"/>
              <a:headEnd/>
              <a:tailEnd/>
            </a:ln>
          </p:spPr>
          <p:txBody>
            <a:bodyPr wrap="none">
              <a:spAutoFit/>
            </a:bodyPr>
            <a:lstStyle/>
            <a:p>
              <a:pPr algn="l"/>
              <a:r>
                <a:rPr lang="zh-TW" altLang="en-US" sz="1200"/>
                <a:t>委托量</a:t>
              </a:r>
            </a:p>
          </p:txBody>
        </p:sp>
      </p:grpSp>
      <p:sp>
        <p:nvSpPr>
          <p:cNvPr id="31760" name="Line 64"/>
          <p:cNvSpPr>
            <a:spLocks noChangeShapeType="1"/>
          </p:cNvSpPr>
          <p:nvPr/>
        </p:nvSpPr>
        <p:spPr bwMode="auto">
          <a:xfrm>
            <a:off x="5148263" y="4005263"/>
            <a:ext cx="431800" cy="0"/>
          </a:xfrm>
          <a:prstGeom prst="line">
            <a:avLst/>
          </a:prstGeom>
          <a:noFill/>
          <a:ln w="28575">
            <a:solidFill>
              <a:schemeClr val="tx1"/>
            </a:solidFill>
            <a:round/>
            <a:headEnd/>
            <a:tailEnd type="triangle" w="med" len="med"/>
          </a:ln>
        </p:spPr>
        <p:txBody>
          <a:bodyPr/>
          <a:lstStyle/>
          <a:p>
            <a:endParaRPr lang="zh-TW" altLang="en-US"/>
          </a:p>
        </p:txBody>
      </p:sp>
      <p:sp>
        <p:nvSpPr>
          <p:cNvPr id="35905" name="Line 65"/>
          <p:cNvSpPr>
            <a:spLocks noChangeShapeType="1"/>
          </p:cNvSpPr>
          <p:nvPr/>
        </p:nvSpPr>
        <p:spPr bwMode="auto">
          <a:xfrm>
            <a:off x="7235825" y="4149725"/>
            <a:ext cx="0" cy="1655763"/>
          </a:xfrm>
          <a:prstGeom prst="line">
            <a:avLst/>
          </a:prstGeom>
          <a:noFill/>
          <a:ln w="28575">
            <a:solidFill>
              <a:schemeClr val="tx1"/>
            </a:solidFill>
            <a:round/>
            <a:headEnd/>
            <a:tailEnd type="triangle" w="med" len="med"/>
          </a:ln>
        </p:spPr>
        <p:txBody>
          <a:bodyPr/>
          <a:lstStyle/>
          <a:p>
            <a:endParaRPr lang="zh-TW" altLang="en-US"/>
          </a:p>
        </p:txBody>
      </p:sp>
      <p:sp>
        <p:nvSpPr>
          <p:cNvPr id="35906" name="Line 66"/>
          <p:cNvSpPr>
            <a:spLocks noChangeShapeType="1"/>
          </p:cNvSpPr>
          <p:nvPr/>
        </p:nvSpPr>
        <p:spPr bwMode="auto">
          <a:xfrm>
            <a:off x="971550" y="3357563"/>
            <a:ext cx="431800" cy="576262"/>
          </a:xfrm>
          <a:prstGeom prst="line">
            <a:avLst/>
          </a:prstGeom>
          <a:noFill/>
          <a:ln w="28575">
            <a:solidFill>
              <a:schemeClr val="tx1"/>
            </a:solidFill>
            <a:round/>
            <a:headEnd/>
            <a:tailEnd type="triangle" w="med" len="med"/>
          </a:ln>
        </p:spPr>
        <p:txBody>
          <a:bodyPr/>
          <a:lstStyle/>
          <a:p>
            <a:endParaRPr lang="zh-TW" altLang="en-US"/>
          </a:p>
        </p:txBody>
      </p:sp>
      <p:sp>
        <p:nvSpPr>
          <p:cNvPr id="35907" name="Text Box 67"/>
          <p:cNvSpPr txBox="1">
            <a:spLocks noChangeArrowheads="1"/>
          </p:cNvSpPr>
          <p:nvPr/>
        </p:nvSpPr>
        <p:spPr bwMode="auto">
          <a:xfrm>
            <a:off x="250825" y="3644900"/>
            <a:ext cx="996950" cy="366713"/>
          </a:xfrm>
          <a:prstGeom prst="rect">
            <a:avLst/>
          </a:prstGeom>
          <a:noFill/>
          <a:ln w="9525">
            <a:noFill/>
            <a:miter lim="800000"/>
            <a:headEnd/>
            <a:tailEnd/>
          </a:ln>
        </p:spPr>
        <p:txBody>
          <a:bodyPr wrap="none">
            <a:spAutoFit/>
          </a:bodyPr>
          <a:lstStyle/>
          <a:p>
            <a:pPr algn="l"/>
            <a:r>
              <a:rPr lang="en-US" altLang="zh-TW"/>
              <a:t>Not Null</a:t>
            </a:r>
          </a:p>
        </p:txBody>
      </p:sp>
      <p:grpSp>
        <p:nvGrpSpPr>
          <p:cNvPr id="12" name="Group 68"/>
          <p:cNvGrpSpPr>
            <a:grpSpLocks/>
          </p:cNvGrpSpPr>
          <p:nvPr/>
        </p:nvGrpSpPr>
        <p:grpSpPr bwMode="auto">
          <a:xfrm>
            <a:off x="971550" y="3357563"/>
            <a:ext cx="2592388" cy="2016125"/>
            <a:chOff x="612" y="2115"/>
            <a:chExt cx="1633" cy="1270"/>
          </a:xfrm>
        </p:grpSpPr>
        <p:sp>
          <p:nvSpPr>
            <p:cNvPr id="31779" name="Line 69"/>
            <p:cNvSpPr>
              <a:spLocks noChangeShapeType="1"/>
            </p:cNvSpPr>
            <p:nvPr/>
          </p:nvSpPr>
          <p:spPr bwMode="auto">
            <a:xfrm>
              <a:off x="612" y="2115"/>
              <a:ext cx="0" cy="1270"/>
            </a:xfrm>
            <a:prstGeom prst="line">
              <a:avLst/>
            </a:prstGeom>
            <a:noFill/>
            <a:ln w="28575">
              <a:solidFill>
                <a:schemeClr val="tx1"/>
              </a:solidFill>
              <a:round/>
              <a:headEnd/>
              <a:tailEnd/>
            </a:ln>
          </p:spPr>
          <p:txBody>
            <a:bodyPr/>
            <a:lstStyle/>
            <a:p>
              <a:endParaRPr lang="zh-TW" altLang="en-US"/>
            </a:p>
          </p:txBody>
        </p:sp>
        <p:sp>
          <p:nvSpPr>
            <p:cNvPr id="31780" name="Line 70"/>
            <p:cNvSpPr>
              <a:spLocks noChangeShapeType="1"/>
            </p:cNvSpPr>
            <p:nvPr/>
          </p:nvSpPr>
          <p:spPr bwMode="auto">
            <a:xfrm>
              <a:off x="612" y="3385"/>
              <a:ext cx="1633" cy="0"/>
            </a:xfrm>
            <a:prstGeom prst="line">
              <a:avLst/>
            </a:prstGeom>
            <a:noFill/>
            <a:ln w="28575">
              <a:solidFill>
                <a:schemeClr val="tx1"/>
              </a:solidFill>
              <a:round/>
              <a:headEnd/>
              <a:tailEnd/>
            </a:ln>
          </p:spPr>
          <p:txBody>
            <a:bodyPr/>
            <a:lstStyle/>
            <a:p>
              <a:endParaRPr lang="zh-TW" altLang="en-US"/>
            </a:p>
          </p:txBody>
        </p:sp>
        <p:sp>
          <p:nvSpPr>
            <p:cNvPr id="31781" name="Line 71"/>
            <p:cNvSpPr>
              <a:spLocks noChangeShapeType="1"/>
            </p:cNvSpPr>
            <p:nvPr/>
          </p:nvSpPr>
          <p:spPr bwMode="auto">
            <a:xfrm flipV="1">
              <a:off x="2245" y="2614"/>
              <a:ext cx="0" cy="771"/>
            </a:xfrm>
            <a:prstGeom prst="line">
              <a:avLst/>
            </a:prstGeom>
            <a:noFill/>
            <a:ln w="28575">
              <a:solidFill>
                <a:schemeClr val="tx1"/>
              </a:solidFill>
              <a:round/>
              <a:headEnd/>
              <a:tailEnd type="triangle" w="med" len="med"/>
            </a:ln>
          </p:spPr>
          <p:txBody>
            <a:bodyPr/>
            <a:lstStyle/>
            <a:p>
              <a:endParaRPr lang="zh-TW" altLang="en-US"/>
            </a:p>
          </p:txBody>
        </p:sp>
      </p:grpSp>
      <p:sp>
        <p:nvSpPr>
          <p:cNvPr id="35912" name="Text Box 72"/>
          <p:cNvSpPr txBox="1">
            <a:spLocks noChangeArrowheads="1"/>
          </p:cNvSpPr>
          <p:nvPr/>
        </p:nvSpPr>
        <p:spPr bwMode="auto">
          <a:xfrm>
            <a:off x="1763713" y="5516563"/>
            <a:ext cx="1206500" cy="366712"/>
          </a:xfrm>
          <a:prstGeom prst="rect">
            <a:avLst/>
          </a:prstGeom>
          <a:noFill/>
          <a:ln w="9525">
            <a:noFill/>
            <a:miter lim="800000"/>
            <a:headEnd/>
            <a:tailEnd/>
          </a:ln>
        </p:spPr>
        <p:txBody>
          <a:bodyPr wrap="none">
            <a:spAutoFit/>
          </a:bodyPr>
          <a:lstStyle/>
          <a:p>
            <a:pPr algn="l"/>
            <a:r>
              <a:rPr lang="en-US" altLang="zh-TW"/>
              <a:t>360 &gt; 350</a:t>
            </a:r>
          </a:p>
        </p:txBody>
      </p:sp>
      <p:sp>
        <p:nvSpPr>
          <p:cNvPr id="31766" name="Text Box 73"/>
          <p:cNvSpPr txBox="1">
            <a:spLocks noChangeArrowheads="1"/>
          </p:cNvSpPr>
          <p:nvPr/>
        </p:nvSpPr>
        <p:spPr bwMode="auto">
          <a:xfrm>
            <a:off x="107950" y="2420938"/>
            <a:ext cx="1279525" cy="395287"/>
          </a:xfrm>
          <a:prstGeom prst="rect">
            <a:avLst/>
          </a:prstGeom>
          <a:noFill/>
          <a:ln w="28575">
            <a:solidFill>
              <a:schemeClr val="tx1"/>
            </a:solidFill>
            <a:miter lim="800000"/>
            <a:headEnd/>
            <a:tailEnd/>
          </a:ln>
        </p:spPr>
        <p:txBody>
          <a:bodyPr wrap="none">
            <a:spAutoFit/>
          </a:bodyPr>
          <a:lstStyle/>
          <a:p>
            <a:pPr algn="l"/>
            <a:r>
              <a:rPr lang="en-US" altLang="zh-TW"/>
              <a:t>Check_Ptr</a:t>
            </a:r>
          </a:p>
        </p:txBody>
      </p:sp>
      <p:sp>
        <p:nvSpPr>
          <p:cNvPr id="35914" name="Line 74"/>
          <p:cNvSpPr>
            <a:spLocks noChangeShapeType="1"/>
          </p:cNvSpPr>
          <p:nvPr/>
        </p:nvSpPr>
        <p:spPr bwMode="auto">
          <a:xfrm>
            <a:off x="1331913" y="2636838"/>
            <a:ext cx="71437" cy="1296987"/>
          </a:xfrm>
          <a:prstGeom prst="line">
            <a:avLst/>
          </a:prstGeom>
          <a:noFill/>
          <a:ln w="28575">
            <a:solidFill>
              <a:schemeClr val="tx1"/>
            </a:solidFill>
            <a:round/>
            <a:headEnd/>
            <a:tailEnd type="triangle" w="med" len="med"/>
          </a:ln>
        </p:spPr>
        <p:txBody>
          <a:bodyPr/>
          <a:lstStyle/>
          <a:p>
            <a:endParaRPr lang="zh-TW" altLang="en-US"/>
          </a:p>
        </p:txBody>
      </p:sp>
      <p:grpSp>
        <p:nvGrpSpPr>
          <p:cNvPr id="13" name="Group 75"/>
          <p:cNvGrpSpPr>
            <a:grpSpLocks/>
          </p:cNvGrpSpPr>
          <p:nvPr/>
        </p:nvGrpSpPr>
        <p:grpSpPr bwMode="auto">
          <a:xfrm>
            <a:off x="971550" y="3357563"/>
            <a:ext cx="4968875" cy="2016125"/>
            <a:chOff x="612" y="2387"/>
            <a:chExt cx="3130" cy="1270"/>
          </a:xfrm>
        </p:grpSpPr>
        <p:sp>
          <p:nvSpPr>
            <p:cNvPr id="31776" name="Line 76"/>
            <p:cNvSpPr>
              <a:spLocks noChangeShapeType="1"/>
            </p:cNvSpPr>
            <p:nvPr/>
          </p:nvSpPr>
          <p:spPr bwMode="auto">
            <a:xfrm>
              <a:off x="612" y="2387"/>
              <a:ext cx="0" cy="1270"/>
            </a:xfrm>
            <a:prstGeom prst="line">
              <a:avLst/>
            </a:prstGeom>
            <a:noFill/>
            <a:ln w="28575">
              <a:solidFill>
                <a:schemeClr val="tx1"/>
              </a:solidFill>
              <a:round/>
              <a:headEnd/>
              <a:tailEnd/>
            </a:ln>
          </p:spPr>
          <p:txBody>
            <a:bodyPr/>
            <a:lstStyle/>
            <a:p>
              <a:endParaRPr lang="zh-TW" altLang="en-US"/>
            </a:p>
          </p:txBody>
        </p:sp>
        <p:sp>
          <p:nvSpPr>
            <p:cNvPr id="31777" name="Line 77"/>
            <p:cNvSpPr>
              <a:spLocks noChangeShapeType="1"/>
            </p:cNvSpPr>
            <p:nvPr/>
          </p:nvSpPr>
          <p:spPr bwMode="auto">
            <a:xfrm>
              <a:off x="612" y="3657"/>
              <a:ext cx="3130" cy="0"/>
            </a:xfrm>
            <a:prstGeom prst="line">
              <a:avLst/>
            </a:prstGeom>
            <a:noFill/>
            <a:ln w="28575">
              <a:solidFill>
                <a:schemeClr val="tx1"/>
              </a:solidFill>
              <a:round/>
              <a:headEnd/>
              <a:tailEnd/>
            </a:ln>
          </p:spPr>
          <p:txBody>
            <a:bodyPr/>
            <a:lstStyle/>
            <a:p>
              <a:endParaRPr lang="zh-TW" altLang="en-US"/>
            </a:p>
          </p:txBody>
        </p:sp>
        <p:sp>
          <p:nvSpPr>
            <p:cNvPr id="31778" name="Line 78"/>
            <p:cNvSpPr>
              <a:spLocks noChangeShapeType="1"/>
            </p:cNvSpPr>
            <p:nvPr/>
          </p:nvSpPr>
          <p:spPr bwMode="auto">
            <a:xfrm flipV="1">
              <a:off x="3742" y="2886"/>
              <a:ext cx="0" cy="771"/>
            </a:xfrm>
            <a:prstGeom prst="line">
              <a:avLst/>
            </a:prstGeom>
            <a:noFill/>
            <a:ln w="28575">
              <a:solidFill>
                <a:schemeClr val="tx1"/>
              </a:solidFill>
              <a:round/>
              <a:headEnd/>
              <a:tailEnd type="triangle" w="med" len="med"/>
            </a:ln>
          </p:spPr>
          <p:txBody>
            <a:bodyPr/>
            <a:lstStyle/>
            <a:p>
              <a:endParaRPr lang="zh-TW" altLang="en-US"/>
            </a:p>
          </p:txBody>
        </p:sp>
      </p:grpSp>
      <p:sp>
        <p:nvSpPr>
          <p:cNvPr id="35919" name="Text Box 79"/>
          <p:cNvSpPr txBox="1">
            <a:spLocks noChangeArrowheads="1"/>
          </p:cNvSpPr>
          <p:nvPr/>
        </p:nvSpPr>
        <p:spPr bwMode="auto">
          <a:xfrm>
            <a:off x="4067175" y="5513388"/>
            <a:ext cx="1206500" cy="366712"/>
          </a:xfrm>
          <a:prstGeom prst="rect">
            <a:avLst/>
          </a:prstGeom>
          <a:noFill/>
          <a:ln w="9525">
            <a:noFill/>
            <a:miter lim="800000"/>
            <a:headEnd/>
            <a:tailEnd/>
          </a:ln>
        </p:spPr>
        <p:txBody>
          <a:bodyPr wrap="none">
            <a:spAutoFit/>
          </a:bodyPr>
          <a:lstStyle/>
          <a:p>
            <a:pPr algn="l"/>
            <a:r>
              <a:rPr lang="en-US" altLang="zh-TW"/>
              <a:t>340 &lt; 350</a:t>
            </a:r>
          </a:p>
        </p:txBody>
      </p:sp>
      <p:grpSp>
        <p:nvGrpSpPr>
          <p:cNvPr id="14" name="Group 80"/>
          <p:cNvGrpSpPr>
            <a:grpSpLocks/>
          </p:cNvGrpSpPr>
          <p:nvPr/>
        </p:nvGrpSpPr>
        <p:grpSpPr bwMode="auto">
          <a:xfrm>
            <a:off x="1331913" y="2636838"/>
            <a:ext cx="2447925" cy="936625"/>
            <a:chOff x="839" y="1661"/>
            <a:chExt cx="1542" cy="590"/>
          </a:xfrm>
        </p:grpSpPr>
        <p:sp>
          <p:nvSpPr>
            <p:cNvPr id="31774" name="Line 81"/>
            <p:cNvSpPr>
              <a:spLocks noChangeShapeType="1"/>
            </p:cNvSpPr>
            <p:nvPr/>
          </p:nvSpPr>
          <p:spPr bwMode="auto">
            <a:xfrm>
              <a:off x="839" y="1661"/>
              <a:ext cx="1542" cy="0"/>
            </a:xfrm>
            <a:prstGeom prst="line">
              <a:avLst/>
            </a:prstGeom>
            <a:noFill/>
            <a:ln w="28575">
              <a:solidFill>
                <a:schemeClr val="tx1"/>
              </a:solidFill>
              <a:round/>
              <a:headEnd/>
              <a:tailEnd/>
            </a:ln>
          </p:spPr>
          <p:txBody>
            <a:bodyPr/>
            <a:lstStyle/>
            <a:p>
              <a:endParaRPr lang="zh-TW" altLang="en-US"/>
            </a:p>
          </p:txBody>
        </p:sp>
        <p:sp>
          <p:nvSpPr>
            <p:cNvPr id="31775" name="Line 82"/>
            <p:cNvSpPr>
              <a:spLocks noChangeShapeType="1"/>
            </p:cNvSpPr>
            <p:nvPr/>
          </p:nvSpPr>
          <p:spPr bwMode="auto">
            <a:xfrm>
              <a:off x="2381" y="1661"/>
              <a:ext cx="0" cy="590"/>
            </a:xfrm>
            <a:prstGeom prst="line">
              <a:avLst/>
            </a:prstGeom>
            <a:noFill/>
            <a:ln w="28575">
              <a:solidFill>
                <a:schemeClr val="tx1"/>
              </a:solidFill>
              <a:round/>
              <a:headEnd/>
              <a:tailEnd type="triangle" w="med" len="med"/>
            </a:ln>
          </p:spPr>
          <p:txBody>
            <a:bodyPr/>
            <a:lstStyle/>
            <a:p>
              <a:endParaRPr lang="zh-TW" altLang="en-US"/>
            </a:p>
          </p:txBody>
        </p:sp>
      </p:grpSp>
      <p:grpSp>
        <p:nvGrpSpPr>
          <p:cNvPr id="15" name="Group 83"/>
          <p:cNvGrpSpPr>
            <a:grpSpLocks/>
          </p:cNvGrpSpPr>
          <p:nvPr/>
        </p:nvGrpSpPr>
        <p:grpSpPr bwMode="auto">
          <a:xfrm>
            <a:off x="971550" y="3357563"/>
            <a:ext cx="4537075" cy="2879725"/>
            <a:chOff x="612" y="2115"/>
            <a:chExt cx="2858" cy="1814"/>
          </a:xfrm>
        </p:grpSpPr>
        <p:sp>
          <p:nvSpPr>
            <p:cNvPr id="31772" name="Line 84"/>
            <p:cNvSpPr>
              <a:spLocks noChangeShapeType="1"/>
            </p:cNvSpPr>
            <p:nvPr/>
          </p:nvSpPr>
          <p:spPr bwMode="auto">
            <a:xfrm>
              <a:off x="612" y="2115"/>
              <a:ext cx="0" cy="1814"/>
            </a:xfrm>
            <a:prstGeom prst="line">
              <a:avLst/>
            </a:prstGeom>
            <a:noFill/>
            <a:ln w="28575">
              <a:solidFill>
                <a:schemeClr val="tx1"/>
              </a:solidFill>
              <a:round/>
              <a:headEnd/>
              <a:tailEnd/>
            </a:ln>
          </p:spPr>
          <p:txBody>
            <a:bodyPr/>
            <a:lstStyle/>
            <a:p>
              <a:endParaRPr lang="zh-TW" altLang="en-US"/>
            </a:p>
          </p:txBody>
        </p:sp>
        <p:sp>
          <p:nvSpPr>
            <p:cNvPr id="31773" name="Line 85"/>
            <p:cNvSpPr>
              <a:spLocks noChangeShapeType="1"/>
            </p:cNvSpPr>
            <p:nvPr/>
          </p:nvSpPr>
          <p:spPr bwMode="auto">
            <a:xfrm>
              <a:off x="612" y="3929"/>
              <a:ext cx="2858" cy="0"/>
            </a:xfrm>
            <a:prstGeom prst="line">
              <a:avLst/>
            </a:prstGeom>
            <a:noFill/>
            <a:ln w="28575">
              <a:solidFill>
                <a:schemeClr val="tx1"/>
              </a:solidFill>
              <a:round/>
              <a:headEnd/>
              <a:tailEnd type="triangle" w="med" len="med"/>
            </a:ln>
          </p:spPr>
          <p:txBody>
            <a:bodyPr/>
            <a:lstStyle/>
            <a:p>
              <a:endParaRPr lang="zh-TW" altLang="en-US"/>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5906"/>
                                        </p:tgtEl>
                                        <p:attrNameLst>
                                          <p:attrName>style.visibility</p:attrName>
                                        </p:attrNameLst>
                                      </p:cBhvr>
                                      <p:to>
                                        <p:strVal val="visible"/>
                                      </p:to>
                                    </p:set>
                                    <p:animEffect transition="in" filter="checkerboard(across)">
                                      <p:cBhvr>
                                        <p:cTn id="7" dur="500"/>
                                        <p:tgtEl>
                                          <p:spTgt spid="35906"/>
                                        </p:tgtEl>
                                      </p:cBhvr>
                                    </p:animEffect>
                                  </p:childTnLst>
                                </p:cTn>
                              </p:par>
                            </p:childTnLst>
                          </p:cTn>
                        </p:par>
                        <p:par>
                          <p:cTn id="8" fill="hold" nodeType="afterGroup">
                            <p:stCondLst>
                              <p:cond delay="500"/>
                            </p:stCondLst>
                            <p:childTnLst>
                              <p:par>
                                <p:cTn id="9" presetID="8" presetClass="entr" presetSubtype="16" fill="hold" grpId="0" nodeType="afterEffect">
                                  <p:stCondLst>
                                    <p:cond delay="0"/>
                                  </p:stCondLst>
                                  <p:childTnLst>
                                    <p:set>
                                      <p:cBhvr>
                                        <p:cTn id="10" dur="1" fill="hold">
                                          <p:stCondLst>
                                            <p:cond delay="0"/>
                                          </p:stCondLst>
                                        </p:cTn>
                                        <p:tgtEl>
                                          <p:spTgt spid="35907"/>
                                        </p:tgtEl>
                                        <p:attrNameLst>
                                          <p:attrName>style.visibility</p:attrName>
                                        </p:attrNameLst>
                                      </p:cBhvr>
                                      <p:to>
                                        <p:strVal val="visible"/>
                                      </p:to>
                                    </p:set>
                                    <p:animEffect transition="in" filter="diamond(in)">
                                      <p:cBhvr>
                                        <p:cTn id="11" dur="2000"/>
                                        <p:tgtEl>
                                          <p:spTgt spid="35907"/>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0" presetClass="exit" presetSubtype="0" fill="hold" grpId="1" nodeType="clickEffect">
                                  <p:stCondLst>
                                    <p:cond delay="0"/>
                                  </p:stCondLst>
                                  <p:childTnLst>
                                    <p:animEffect transition="out" filter="fade">
                                      <p:cBhvr>
                                        <p:cTn id="15" dur="1000"/>
                                        <p:tgtEl>
                                          <p:spTgt spid="35907"/>
                                        </p:tgtEl>
                                      </p:cBhvr>
                                    </p:animEffect>
                                    <p:set>
                                      <p:cBhvr>
                                        <p:cTn id="16" dur="1" fill="hold">
                                          <p:stCondLst>
                                            <p:cond delay="999"/>
                                          </p:stCondLst>
                                        </p:cTn>
                                        <p:tgtEl>
                                          <p:spTgt spid="35907"/>
                                        </p:tgtEl>
                                        <p:attrNameLst>
                                          <p:attrName>style.visibility</p:attrName>
                                        </p:attrNameLst>
                                      </p:cBhvr>
                                      <p:to>
                                        <p:strVal val="hidden"/>
                                      </p:to>
                                    </p:set>
                                  </p:childTnLst>
                                </p:cTn>
                              </p:par>
                              <p:par>
                                <p:cTn id="17" presetID="10" presetClass="exit" presetSubtype="0" fill="hold" grpId="1" nodeType="withEffect">
                                  <p:stCondLst>
                                    <p:cond delay="0"/>
                                  </p:stCondLst>
                                  <p:childTnLst>
                                    <p:animEffect transition="out" filter="fade">
                                      <p:cBhvr>
                                        <p:cTn id="18" dur="1000"/>
                                        <p:tgtEl>
                                          <p:spTgt spid="35906"/>
                                        </p:tgtEl>
                                      </p:cBhvr>
                                    </p:animEffect>
                                    <p:set>
                                      <p:cBhvr>
                                        <p:cTn id="19" dur="1" fill="hold">
                                          <p:stCondLst>
                                            <p:cond delay="999"/>
                                          </p:stCondLst>
                                        </p:cTn>
                                        <p:tgtEl>
                                          <p:spTgt spid="35906"/>
                                        </p:tgtEl>
                                        <p:attrNameLst>
                                          <p:attrName>style.visibility</p:attrName>
                                        </p:attrNameLst>
                                      </p:cBhvr>
                                      <p:to>
                                        <p:strVal val="hidden"/>
                                      </p:to>
                                    </p:set>
                                  </p:childTnLst>
                                </p:cTn>
                              </p:par>
                            </p:childTnLst>
                          </p:cTn>
                        </p:par>
                        <p:par>
                          <p:cTn id="20" fill="hold" nodeType="afterGroup">
                            <p:stCondLst>
                              <p:cond delay="1000"/>
                            </p:stCondLst>
                            <p:childTnLst>
                              <p:par>
                                <p:cTn id="21" presetID="5" presetClass="entr" presetSubtype="1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checkerboard(across)">
                                      <p:cBhvr>
                                        <p:cTn id="23" dur="500"/>
                                        <p:tgtEl>
                                          <p:spTgt spid="12"/>
                                        </p:tgtEl>
                                      </p:cBhvr>
                                    </p:animEffect>
                                  </p:childTnLst>
                                </p:cTn>
                              </p:par>
                              <p:par>
                                <p:cTn id="24" presetID="5" presetClass="entr" presetSubtype="10" fill="hold" grpId="0" nodeType="withEffect">
                                  <p:stCondLst>
                                    <p:cond delay="0"/>
                                  </p:stCondLst>
                                  <p:childTnLst>
                                    <p:set>
                                      <p:cBhvr>
                                        <p:cTn id="25" dur="1" fill="hold">
                                          <p:stCondLst>
                                            <p:cond delay="0"/>
                                          </p:stCondLst>
                                        </p:cTn>
                                        <p:tgtEl>
                                          <p:spTgt spid="35914"/>
                                        </p:tgtEl>
                                        <p:attrNameLst>
                                          <p:attrName>style.visibility</p:attrName>
                                        </p:attrNameLst>
                                      </p:cBhvr>
                                      <p:to>
                                        <p:strVal val="visible"/>
                                      </p:to>
                                    </p:set>
                                    <p:animEffect transition="in" filter="checkerboard(across)">
                                      <p:cBhvr>
                                        <p:cTn id="26" dur="500"/>
                                        <p:tgtEl>
                                          <p:spTgt spid="35914"/>
                                        </p:tgtEl>
                                      </p:cBhvr>
                                    </p:animEffect>
                                  </p:childTnLst>
                                </p:cTn>
                              </p:par>
                            </p:childTnLst>
                          </p:cTn>
                        </p:par>
                        <p:par>
                          <p:cTn id="27" fill="hold" nodeType="afterGroup">
                            <p:stCondLst>
                              <p:cond delay="1500"/>
                            </p:stCondLst>
                            <p:childTnLst>
                              <p:par>
                                <p:cTn id="28" presetID="8" presetClass="entr" presetSubtype="16" fill="hold" grpId="0" nodeType="afterEffect">
                                  <p:stCondLst>
                                    <p:cond delay="0"/>
                                  </p:stCondLst>
                                  <p:childTnLst>
                                    <p:set>
                                      <p:cBhvr>
                                        <p:cTn id="29" dur="1" fill="hold">
                                          <p:stCondLst>
                                            <p:cond delay="0"/>
                                          </p:stCondLst>
                                        </p:cTn>
                                        <p:tgtEl>
                                          <p:spTgt spid="35912"/>
                                        </p:tgtEl>
                                        <p:attrNameLst>
                                          <p:attrName>style.visibility</p:attrName>
                                        </p:attrNameLst>
                                      </p:cBhvr>
                                      <p:to>
                                        <p:strVal val="visible"/>
                                      </p:to>
                                    </p:set>
                                    <p:animEffect transition="in" filter="diamond(in)">
                                      <p:cBhvr>
                                        <p:cTn id="30" dur="2000"/>
                                        <p:tgtEl>
                                          <p:spTgt spid="35912"/>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0" presetClass="exit" presetSubtype="0" fill="hold" nodeType="clickEffect">
                                  <p:stCondLst>
                                    <p:cond delay="0"/>
                                  </p:stCondLst>
                                  <p:childTnLst>
                                    <p:animEffect transition="out" filter="fade">
                                      <p:cBhvr>
                                        <p:cTn id="34" dur="1000"/>
                                        <p:tgtEl>
                                          <p:spTgt spid="12"/>
                                        </p:tgtEl>
                                      </p:cBhvr>
                                    </p:animEffect>
                                    <p:set>
                                      <p:cBhvr>
                                        <p:cTn id="35" dur="1" fill="hold">
                                          <p:stCondLst>
                                            <p:cond delay="999"/>
                                          </p:stCondLst>
                                        </p:cTn>
                                        <p:tgtEl>
                                          <p:spTgt spid="12"/>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1000"/>
                                        <p:tgtEl>
                                          <p:spTgt spid="35912"/>
                                        </p:tgtEl>
                                      </p:cBhvr>
                                    </p:animEffect>
                                    <p:set>
                                      <p:cBhvr>
                                        <p:cTn id="38" dur="1" fill="hold">
                                          <p:stCondLst>
                                            <p:cond delay="999"/>
                                          </p:stCondLst>
                                        </p:cTn>
                                        <p:tgtEl>
                                          <p:spTgt spid="35912"/>
                                        </p:tgtEl>
                                        <p:attrNameLst>
                                          <p:attrName>style.visibility</p:attrName>
                                        </p:attrNameLst>
                                      </p:cBhvr>
                                      <p:to>
                                        <p:strVal val="hidden"/>
                                      </p:to>
                                    </p:set>
                                  </p:childTnLst>
                                </p:cTn>
                              </p:par>
                            </p:childTnLst>
                          </p:cTn>
                        </p:par>
                        <p:par>
                          <p:cTn id="39" fill="hold" nodeType="afterGroup">
                            <p:stCondLst>
                              <p:cond delay="1000"/>
                            </p:stCondLst>
                            <p:childTnLst>
                              <p:par>
                                <p:cTn id="40" presetID="5" presetClass="entr" presetSubtype="10"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checkerboard(across)">
                                      <p:cBhvr>
                                        <p:cTn id="42" dur="500"/>
                                        <p:tgtEl>
                                          <p:spTgt spid="13"/>
                                        </p:tgtEl>
                                      </p:cBhvr>
                                    </p:animEffect>
                                  </p:childTnLst>
                                </p:cTn>
                              </p:par>
                              <p:par>
                                <p:cTn id="43" presetID="10" presetClass="exit" presetSubtype="0" fill="hold" grpId="1" nodeType="withEffect">
                                  <p:stCondLst>
                                    <p:cond delay="0"/>
                                  </p:stCondLst>
                                  <p:childTnLst>
                                    <p:animEffect transition="out" filter="fade">
                                      <p:cBhvr>
                                        <p:cTn id="44" dur="2000"/>
                                        <p:tgtEl>
                                          <p:spTgt spid="35914"/>
                                        </p:tgtEl>
                                      </p:cBhvr>
                                    </p:animEffect>
                                    <p:set>
                                      <p:cBhvr>
                                        <p:cTn id="45" dur="1" fill="hold">
                                          <p:stCondLst>
                                            <p:cond delay="1999"/>
                                          </p:stCondLst>
                                        </p:cTn>
                                        <p:tgtEl>
                                          <p:spTgt spid="35914"/>
                                        </p:tgtEl>
                                        <p:attrNameLst>
                                          <p:attrName>style.visibility</p:attrName>
                                        </p:attrNameLst>
                                      </p:cBhvr>
                                      <p:to>
                                        <p:strVal val="hidden"/>
                                      </p:to>
                                    </p:set>
                                  </p:childTnLst>
                                </p:cTn>
                              </p:par>
                            </p:childTnLst>
                          </p:cTn>
                        </p:par>
                        <p:par>
                          <p:cTn id="46" fill="hold" nodeType="afterGroup">
                            <p:stCondLst>
                              <p:cond delay="3000"/>
                            </p:stCondLst>
                            <p:childTnLst>
                              <p:par>
                                <p:cTn id="47" presetID="5" presetClass="entr" presetSubtype="10" fill="hold"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checkerboard(across)">
                                      <p:cBhvr>
                                        <p:cTn id="49" dur="500"/>
                                        <p:tgtEl>
                                          <p:spTgt spid="14"/>
                                        </p:tgtEl>
                                      </p:cBhvr>
                                    </p:animEffect>
                                  </p:childTnLst>
                                </p:cTn>
                              </p:par>
                            </p:childTnLst>
                          </p:cTn>
                        </p:par>
                        <p:par>
                          <p:cTn id="50" fill="hold" nodeType="afterGroup">
                            <p:stCondLst>
                              <p:cond delay="3500"/>
                            </p:stCondLst>
                            <p:childTnLst>
                              <p:par>
                                <p:cTn id="51" presetID="8" presetClass="entr" presetSubtype="16" fill="hold" grpId="0" nodeType="afterEffect">
                                  <p:stCondLst>
                                    <p:cond delay="0"/>
                                  </p:stCondLst>
                                  <p:childTnLst>
                                    <p:set>
                                      <p:cBhvr>
                                        <p:cTn id="52" dur="1" fill="hold">
                                          <p:stCondLst>
                                            <p:cond delay="0"/>
                                          </p:stCondLst>
                                        </p:cTn>
                                        <p:tgtEl>
                                          <p:spTgt spid="35919"/>
                                        </p:tgtEl>
                                        <p:attrNameLst>
                                          <p:attrName>style.visibility</p:attrName>
                                        </p:attrNameLst>
                                      </p:cBhvr>
                                      <p:to>
                                        <p:strVal val="visible"/>
                                      </p:to>
                                    </p:set>
                                    <p:animEffect transition="in" filter="diamond(in)">
                                      <p:cBhvr>
                                        <p:cTn id="53" dur="2000"/>
                                        <p:tgtEl>
                                          <p:spTgt spid="35919"/>
                                        </p:tgtEl>
                                      </p:cBhvr>
                                    </p:animEffect>
                                  </p:childTnLst>
                                </p:cTn>
                              </p:par>
                            </p:childTnLst>
                          </p:cTn>
                        </p:par>
                        <p:par>
                          <p:cTn id="54" fill="hold" nodeType="afterGroup">
                            <p:stCondLst>
                              <p:cond delay="5500"/>
                            </p:stCondLst>
                            <p:childTnLst>
                              <p:par>
                                <p:cTn id="55" presetID="10" presetClass="exit" presetSubtype="0" fill="hold" nodeType="afterEffect">
                                  <p:stCondLst>
                                    <p:cond delay="0"/>
                                  </p:stCondLst>
                                  <p:childTnLst>
                                    <p:animEffect transition="out" filter="fade">
                                      <p:cBhvr>
                                        <p:cTn id="56" dur="2000"/>
                                        <p:tgtEl>
                                          <p:spTgt spid="13"/>
                                        </p:tgtEl>
                                      </p:cBhvr>
                                    </p:animEffect>
                                    <p:set>
                                      <p:cBhvr>
                                        <p:cTn id="57" dur="1" fill="hold">
                                          <p:stCondLst>
                                            <p:cond delay="1999"/>
                                          </p:stCondLst>
                                        </p:cTn>
                                        <p:tgtEl>
                                          <p:spTgt spid="13"/>
                                        </p:tgtEl>
                                        <p:attrNameLst>
                                          <p:attrName>style.visibility</p:attrName>
                                        </p:attrNameLst>
                                      </p:cBhvr>
                                      <p:to>
                                        <p:strVal val="hidden"/>
                                      </p:to>
                                    </p:set>
                                  </p:childTnLst>
                                </p:cTn>
                              </p:par>
                            </p:childTnLst>
                          </p:cTn>
                        </p:par>
                        <p:par>
                          <p:cTn id="58" fill="hold" nodeType="afterGroup">
                            <p:stCondLst>
                              <p:cond delay="7500"/>
                            </p:stCondLst>
                            <p:childTnLst>
                              <p:par>
                                <p:cTn id="59" presetID="42" presetClass="path" presetSubtype="0" accel="50000" decel="50000" fill="hold" nodeType="afterEffect">
                                  <p:stCondLst>
                                    <p:cond delay="0"/>
                                  </p:stCondLst>
                                  <p:childTnLst>
                                    <p:animMotion origin="layout" path="M 0 0  L 0 0.3331  E" pathEditMode="relative" ptsTypes="">
                                      <p:cBhvr>
                                        <p:cTn id="60" dur="2000" fill="hold"/>
                                        <p:tgtEl>
                                          <p:spTgt spid="8"/>
                                        </p:tgtEl>
                                        <p:attrNameLst>
                                          <p:attrName>ppt_x</p:attrName>
                                          <p:attrName>ppt_y</p:attrName>
                                        </p:attrNameLst>
                                      </p:cBhvr>
                                    </p:animMotion>
                                  </p:childTnLst>
                                </p:cTn>
                              </p:par>
                            </p:childTnLst>
                          </p:cTn>
                        </p:par>
                        <p:par>
                          <p:cTn id="61" fill="hold" nodeType="afterGroup">
                            <p:stCondLst>
                              <p:cond delay="9500"/>
                            </p:stCondLst>
                            <p:childTnLst>
                              <p:par>
                                <p:cTn id="62" presetID="8" presetClass="entr" presetSubtype="16" fill="hold" nodeType="after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diamond(in)">
                                      <p:cBhvr>
                                        <p:cTn id="64" dur="2000"/>
                                        <p:tgtEl>
                                          <p:spTgt spid="15"/>
                                        </p:tgtEl>
                                      </p:cBhvr>
                                    </p:animEffect>
                                  </p:childTnLst>
                                </p:cTn>
                              </p:par>
                            </p:childTnLst>
                          </p:cTn>
                        </p:par>
                        <p:par>
                          <p:cTn id="65" fill="hold" nodeType="afterGroup">
                            <p:stCondLst>
                              <p:cond delay="11500"/>
                            </p:stCondLst>
                            <p:childTnLst>
                              <p:par>
                                <p:cTn id="66" presetID="0" presetClass="path" presetSubtype="0" accel="50000" decel="50000" fill="hold" nodeType="afterEffect">
                                  <p:stCondLst>
                                    <p:cond delay="0"/>
                                  </p:stCondLst>
                                  <p:childTnLst>
                                    <p:animMotion origin="layout" path="M -3.61111E-6 -2.56997E-6 L 0.39532 0.25214 " pathEditMode="relative" rAng="0" ptsTypes="AA">
                                      <p:cBhvr>
                                        <p:cTn id="67" dur="2000" fill="hold"/>
                                        <p:tgtEl>
                                          <p:spTgt spid="11"/>
                                        </p:tgtEl>
                                        <p:attrNameLst>
                                          <p:attrName>ppt_x</p:attrName>
                                          <p:attrName>ppt_y</p:attrName>
                                        </p:attrNameLst>
                                      </p:cBhvr>
                                      <p:rCtr x="19800" y="12600"/>
                                    </p:animMotion>
                                  </p:childTnLst>
                                </p:cTn>
                              </p:par>
                              <p:par>
                                <p:cTn id="68" presetID="10" presetClass="exit" presetSubtype="0" fill="hold" grpId="0" nodeType="withEffect">
                                  <p:stCondLst>
                                    <p:cond delay="0"/>
                                  </p:stCondLst>
                                  <p:childTnLst>
                                    <p:animEffect transition="out" filter="fade">
                                      <p:cBhvr>
                                        <p:cTn id="69" dur="2000"/>
                                        <p:tgtEl>
                                          <p:spTgt spid="35878"/>
                                        </p:tgtEl>
                                      </p:cBhvr>
                                    </p:animEffect>
                                    <p:set>
                                      <p:cBhvr>
                                        <p:cTn id="70" dur="1" fill="hold">
                                          <p:stCondLst>
                                            <p:cond delay="1999"/>
                                          </p:stCondLst>
                                        </p:cTn>
                                        <p:tgtEl>
                                          <p:spTgt spid="35878"/>
                                        </p:tgtEl>
                                        <p:attrNameLst>
                                          <p:attrName>style.visibility</p:attrName>
                                        </p:attrNameLst>
                                      </p:cBhvr>
                                      <p:to>
                                        <p:strVal val="hidden"/>
                                      </p:to>
                                    </p:set>
                                  </p:childTnLst>
                                </p:cTn>
                              </p:par>
                              <p:par>
                                <p:cTn id="71" presetID="0" presetClass="path" presetSubtype="0" accel="50000" decel="50000" fill="hold" nodeType="withEffect">
                                  <p:stCondLst>
                                    <p:cond delay="0"/>
                                  </p:stCondLst>
                                  <p:childTnLst>
                                    <p:animMotion origin="layout" path="M 8.33333E-7 -3.52533E-6 L 0.4033 0.25191 " pathEditMode="relative" rAng="0" ptsTypes="AA">
                                      <p:cBhvr>
                                        <p:cTn id="72" dur="2000" fill="hold"/>
                                        <p:tgtEl>
                                          <p:spTgt spid="10"/>
                                        </p:tgtEl>
                                        <p:attrNameLst>
                                          <p:attrName>ppt_x</p:attrName>
                                          <p:attrName>ppt_y</p:attrName>
                                        </p:attrNameLst>
                                      </p:cBhvr>
                                      <p:rCtr x="20200" y="12600"/>
                                    </p:animMotion>
                                  </p:childTnLst>
                                </p:cTn>
                              </p:par>
                            </p:childTnLst>
                          </p:cTn>
                        </p:par>
                        <p:par>
                          <p:cTn id="73" fill="hold" nodeType="afterGroup">
                            <p:stCondLst>
                              <p:cond delay="13500"/>
                            </p:stCondLst>
                            <p:childTnLst>
                              <p:par>
                                <p:cTn id="74" presetID="10" presetClass="exit" presetSubtype="0" fill="hold" nodeType="afterEffect">
                                  <p:stCondLst>
                                    <p:cond delay="0"/>
                                  </p:stCondLst>
                                  <p:childTnLst>
                                    <p:animEffect transition="out" filter="fade">
                                      <p:cBhvr>
                                        <p:cTn id="75" dur="2000"/>
                                        <p:tgtEl>
                                          <p:spTgt spid="10"/>
                                        </p:tgtEl>
                                      </p:cBhvr>
                                    </p:animEffect>
                                    <p:set>
                                      <p:cBhvr>
                                        <p:cTn id="76" dur="1" fill="hold">
                                          <p:stCondLst>
                                            <p:cond delay="1999"/>
                                          </p:stCondLst>
                                        </p:cTn>
                                        <p:tgtEl>
                                          <p:spTgt spid="10"/>
                                        </p:tgtEl>
                                        <p:attrNameLst>
                                          <p:attrName>style.visibility</p:attrName>
                                        </p:attrNameLst>
                                      </p:cBhvr>
                                      <p:to>
                                        <p:strVal val="hidden"/>
                                      </p:to>
                                    </p:set>
                                  </p:childTnLst>
                                </p:cTn>
                              </p:par>
                            </p:childTnLst>
                          </p:cTn>
                        </p:par>
                        <p:par>
                          <p:cTn id="77" fill="hold" nodeType="afterGroup">
                            <p:stCondLst>
                              <p:cond delay="15500"/>
                            </p:stCondLst>
                            <p:childTnLst>
                              <p:par>
                                <p:cTn id="78" presetID="3" presetClass="entr" presetSubtype="10" fill="hold" grpId="0" nodeType="afterEffect">
                                  <p:stCondLst>
                                    <p:cond delay="0"/>
                                  </p:stCondLst>
                                  <p:childTnLst>
                                    <p:set>
                                      <p:cBhvr>
                                        <p:cTn id="79" dur="1" fill="hold">
                                          <p:stCondLst>
                                            <p:cond delay="0"/>
                                          </p:stCondLst>
                                        </p:cTn>
                                        <p:tgtEl>
                                          <p:spTgt spid="35905"/>
                                        </p:tgtEl>
                                        <p:attrNameLst>
                                          <p:attrName>style.visibility</p:attrName>
                                        </p:attrNameLst>
                                      </p:cBhvr>
                                      <p:to>
                                        <p:strVal val="visible"/>
                                      </p:to>
                                    </p:set>
                                    <p:animEffect transition="in" filter="blinds(horizontal)">
                                      <p:cBhvr>
                                        <p:cTn id="80" dur="500"/>
                                        <p:tgtEl>
                                          <p:spTgt spid="359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78" grpId="0"/>
      <p:bldP spid="35905" grpId="0" animBg="1"/>
      <p:bldP spid="35906" grpId="0" animBg="1"/>
      <p:bldP spid="35906" grpId="1" animBg="1"/>
      <p:bldP spid="35907" grpId="0"/>
      <p:bldP spid="35907" grpId="1"/>
      <p:bldP spid="35912" grpId="0"/>
      <p:bldP spid="35912" grpId="1"/>
      <p:bldP spid="35914" grpId="0" animBg="1"/>
      <p:bldP spid="35914" grpId="1" animBg="1"/>
      <p:bldP spid="3591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zh-TW" altLang="en-US" smtClean="0"/>
              <a:t>成交</a:t>
            </a:r>
          </a:p>
        </p:txBody>
      </p:sp>
      <p:sp>
        <p:nvSpPr>
          <p:cNvPr id="23555" name="Text Box 3"/>
          <p:cNvSpPr txBox="1">
            <a:spLocks noChangeArrowheads="1"/>
          </p:cNvSpPr>
          <p:nvPr/>
        </p:nvSpPr>
        <p:spPr bwMode="auto">
          <a:xfrm>
            <a:off x="1527175" y="1477963"/>
            <a:ext cx="1149350" cy="366712"/>
          </a:xfrm>
          <a:prstGeom prst="rect">
            <a:avLst/>
          </a:prstGeom>
          <a:noFill/>
          <a:ln w="9525">
            <a:noFill/>
            <a:miter lim="800000"/>
            <a:headEnd/>
            <a:tailEnd/>
          </a:ln>
        </p:spPr>
        <p:txBody>
          <a:bodyPr wrap="none">
            <a:spAutoFit/>
          </a:bodyPr>
          <a:lstStyle/>
          <a:p>
            <a:r>
              <a:rPr lang="en-US" altLang="zh-TW"/>
              <a:t>5800 Buy</a:t>
            </a:r>
          </a:p>
        </p:txBody>
      </p:sp>
      <p:sp>
        <p:nvSpPr>
          <p:cNvPr id="23556" name="Rectangle 4"/>
          <p:cNvSpPr>
            <a:spLocks noChangeArrowheads="1"/>
          </p:cNvSpPr>
          <p:nvPr/>
        </p:nvSpPr>
        <p:spPr bwMode="auto">
          <a:xfrm>
            <a:off x="5492750" y="3500438"/>
            <a:ext cx="2089150" cy="792162"/>
          </a:xfrm>
          <a:prstGeom prst="rect">
            <a:avLst/>
          </a:prstGeom>
          <a:solidFill>
            <a:schemeClr val="bg1"/>
          </a:solidFill>
          <a:ln w="28575">
            <a:solidFill>
              <a:schemeClr val="tx1"/>
            </a:solidFill>
            <a:miter lim="800000"/>
            <a:headEnd/>
            <a:tailEnd/>
          </a:ln>
        </p:spPr>
        <p:txBody>
          <a:bodyPr wrap="none" anchor="ctr"/>
          <a:lstStyle/>
          <a:p>
            <a:endParaRPr lang="zh-TW" altLang="zh-TW"/>
          </a:p>
        </p:txBody>
      </p:sp>
      <p:sp>
        <p:nvSpPr>
          <p:cNvPr id="23557" name="Text Box 5"/>
          <p:cNvSpPr txBox="1">
            <a:spLocks noChangeArrowheads="1"/>
          </p:cNvSpPr>
          <p:nvPr/>
        </p:nvSpPr>
        <p:spPr bwMode="auto">
          <a:xfrm>
            <a:off x="6932613" y="3824288"/>
            <a:ext cx="576262" cy="395287"/>
          </a:xfrm>
          <a:prstGeom prst="rect">
            <a:avLst/>
          </a:prstGeom>
          <a:noFill/>
          <a:ln w="28575">
            <a:solidFill>
              <a:schemeClr val="tx1"/>
            </a:solidFill>
            <a:miter lim="800000"/>
            <a:headEnd/>
            <a:tailEnd/>
          </a:ln>
        </p:spPr>
        <p:txBody>
          <a:bodyPr>
            <a:spAutoFit/>
          </a:bodyPr>
          <a:lstStyle/>
          <a:p>
            <a:pPr>
              <a:spcBef>
                <a:spcPct val="50000"/>
              </a:spcBef>
            </a:pPr>
            <a:r>
              <a:rPr lang="en-US" altLang="zh-TW"/>
              <a:t>Ptr</a:t>
            </a:r>
          </a:p>
        </p:txBody>
      </p:sp>
      <p:grpSp>
        <p:nvGrpSpPr>
          <p:cNvPr id="2" name="Group 6"/>
          <p:cNvGrpSpPr>
            <a:grpSpLocks/>
          </p:cNvGrpSpPr>
          <p:nvPr/>
        </p:nvGrpSpPr>
        <p:grpSpPr bwMode="auto">
          <a:xfrm>
            <a:off x="7437438" y="4003675"/>
            <a:ext cx="576262" cy="144463"/>
            <a:chOff x="1066" y="1253"/>
            <a:chExt cx="363" cy="91"/>
          </a:xfrm>
        </p:grpSpPr>
        <p:sp>
          <p:nvSpPr>
            <p:cNvPr id="23631" name="Line 7"/>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23632" name="Line 8"/>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23633" name="Line 9"/>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23634" name="Line 10"/>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sp>
        <p:nvSpPr>
          <p:cNvPr id="23559" name="Text Box 11"/>
          <p:cNvSpPr txBox="1">
            <a:spLocks noChangeArrowheads="1"/>
          </p:cNvSpPr>
          <p:nvPr/>
        </p:nvSpPr>
        <p:spPr bwMode="auto">
          <a:xfrm>
            <a:off x="5565775" y="3824288"/>
            <a:ext cx="720725" cy="395287"/>
          </a:xfrm>
          <a:prstGeom prst="rect">
            <a:avLst/>
          </a:prstGeom>
          <a:noFill/>
          <a:ln w="28575">
            <a:solidFill>
              <a:schemeClr val="tx1"/>
            </a:solidFill>
            <a:miter lim="800000"/>
            <a:headEnd/>
            <a:tailEnd/>
          </a:ln>
        </p:spPr>
        <p:txBody>
          <a:bodyPr wrap="none">
            <a:spAutoFit/>
          </a:bodyPr>
          <a:lstStyle/>
          <a:p>
            <a:r>
              <a:rPr lang="en-US" altLang="zh-TW"/>
              <a:t>$370</a:t>
            </a:r>
          </a:p>
        </p:txBody>
      </p:sp>
      <p:sp>
        <p:nvSpPr>
          <p:cNvPr id="23560" name="Text Box 12"/>
          <p:cNvSpPr txBox="1">
            <a:spLocks noChangeArrowheads="1"/>
          </p:cNvSpPr>
          <p:nvPr/>
        </p:nvSpPr>
        <p:spPr bwMode="auto">
          <a:xfrm>
            <a:off x="6357938" y="3827463"/>
            <a:ext cx="446087" cy="395287"/>
          </a:xfrm>
          <a:prstGeom prst="rect">
            <a:avLst/>
          </a:prstGeom>
          <a:noFill/>
          <a:ln w="28575">
            <a:solidFill>
              <a:schemeClr val="tx1"/>
            </a:solidFill>
            <a:miter lim="800000"/>
            <a:headEnd/>
            <a:tailEnd/>
          </a:ln>
        </p:spPr>
        <p:txBody>
          <a:bodyPr>
            <a:spAutoFit/>
          </a:bodyPr>
          <a:lstStyle/>
          <a:p>
            <a:endParaRPr lang="zh-TW" altLang="zh-TW"/>
          </a:p>
        </p:txBody>
      </p:sp>
      <p:sp>
        <p:nvSpPr>
          <p:cNvPr id="23561" name="Text Box 13"/>
          <p:cNvSpPr txBox="1">
            <a:spLocks noChangeArrowheads="1"/>
          </p:cNvSpPr>
          <p:nvPr/>
        </p:nvSpPr>
        <p:spPr bwMode="auto">
          <a:xfrm>
            <a:off x="5435600" y="3571875"/>
            <a:ext cx="641350" cy="274638"/>
          </a:xfrm>
          <a:prstGeom prst="rect">
            <a:avLst/>
          </a:prstGeom>
          <a:noFill/>
          <a:ln w="9525">
            <a:noFill/>
            <a:miter lim="800000"/>
            <a:headEnd/>
            <a:tailEnd/>
          </a:ln>
        </p:spPr>
        <p:txBody>
          <a:bodyPr wrap="none">
            <a:spAutoFit/>
          </a:bodyPr>
          <a:lstStyle/>
          <a:p>
            <a:r>
              <a:rPr lang="zh-TW" altLang="en-US" sz="1200"/>
              <a:t>委托價</a:t>
            </a:r>
          </a:p>
        </p:txBody>
      </p:sp>
      <p:sp>
        <p:nvSpPr>
          <p:cNvPr id="23562" name="Text Box 14"/>
          <p:cNvSpPr txBox="1">
            <a:spLocks noChangeArrowheads="1"/>
          </p:cNvSpPr>
          <p:nvPr/>
        </p:nvSpPr>
        <p:spPr bwMode="auto">
          <a:xfrm>
            <a:off x="6142038" y="3571875"/>
            <a:ext cx="641350" cy="274638"/>
          </a:xfrm>
          <a:prstGeom prst="rect">
            <a:avLst/>
          </a:prstGeom>
          <a:noFill/>
          <a:ln w="9525">
            <a:noFill/>
            <a:miter lim="800000"/>
            <a:headEnd/>
            <a:tailEnd/>
          </a:ln>
        </p:spPr>
        <p:txBody>
          <a:bodyPr wrap="none">
            <a:spAutoFit/>
          </a:bodyPr>
          <a:lstStyle/>
          <a:p>
            <a:r>
              <a:rPr lang="zh-TW" altLang="en-US" sz="1200"/>
              <a:t>委托量</a:t>
            </a:r>
          </a:p>
        </p:txBody>
      </p:sp>
      <p:grpSp>
        <p:nvGrpSpPr>
          <p:cNvPr id="3" name="Group 15"/>
          <p:cNvGrpSpPr>
            <a:grpSpLocks/>
          </p:cNvGrpSpPr>
          <p:nvPr/>
        </p:nvGrpSpPr>
        <p:grpSpPr bwMode="auto">
          <a:xfrm>
            <a:off x="3765550" y="2276475"/>
            <a:ext cx="576263" cy="144463"/>
            <a:chOff x="1066" y="1253"/>
            <a:chExt cx="363" cy="91"/>
          </a:xfrm>
        </p:grpSpPr>
        <p:sp>
          <p:nvSpPr>
            <p:cNvPr id="23627" name="Line 16"/>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23628" name="Line 17"/>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23629" name="Line 18"/>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23630" name="Line 19"/>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sp>
        <p:nvSpPr>
          <p:cNvPr id="23564" name="Rectangle 20"/>
          <p:cNvSpPr>
            <a:spLocks noChangeArrowheads="1"/>
          </p:cNvSpPr>
          <p:nvPr/>
        </p:nvSpPr>
        <p:spPr bwMode="auto">
          <a:xfrm>
            <a:off x="1820863" y="1773238"/>
            <a:ext cx="2089150" cy="792162"/>
          </a:xfrm>
          <a:prstGeom prst="rect">
            <a:avLst/>
          </a:prstGeom>
          <a:solidFill>
            <a:schemeClr val="bg1"/>
          </a:solidFill>
          <a:ln w="28575">
            <a:solidFill>
              <a:schemeClr val="tx1"/>
            </a:solidFill>
            <a:miter lim="800000"/>
            <a:headEnd/>
            <a:tailEnd/>
          </a:ln>
        </p:spPr>
        <p:txBody>
          <a:bodyPr wrap="none" anchor="ctr"/>
          <a:lstStyle/>
          <a:p>
            <a:endParaRPr lang="zh-TW" altLang="zh-TW"/>
          </a:p>
        </p:txBody>
      </p:sp>
      <p:sp>
        <p:nvSpPr>
          <p:cNvPr id="23565" name="Text Box 21"/>
          <p:cNvSpPr txBox="1">
            <a:spLocks noChangeArrowheads="1"/>
          </p:cNvSpPr>
          <p:nvPr/>
        </p:nvSpPr>
        <p:spPr bwMode="auto">
          <a:xfrm>
            <a:off x="3260725" y="2097088"/>
            <a:ext cx="576263" cy="395287"/>
          </a:xfrm>
          <a:prstGeom prst="rect">
            <a:avLst/>
          </a:prstGeom>
          <a:noFill/>
          <a:ln w="28575">
            <a:solidFill>
              <a:schemeClr val="tx1"/>
            </a:solidFill>
            <a:miter lim="800000"/>
            <a:headEnd/>
            <a:tailEnd/>
          </a:ln>
        </p:spPr>
        <p:txBody>
          <a:bodyPr>
            <a:spAutoFit/>
          </a:bodyPr>
          <a:lstStyle/>
          <a:p>
            <a:pPr>
              <a:spcBef>
                <a:spcPct val="50000"/>
              </a:spcBef>
            </a:pPr>
            <a:r>
              <a:rPr lang="en-US" altLang="zh-TW"/>
              <a:t>Ptr</a:t>
            </a:r>
          </a:p>
        </p:txBody>
      </p:sp>
      <p:sp>
        <p:nvSpPr>
          <p:cNvPr id="23566" name="Text Box 22"/>
          <p:cNvSpPr txBox="1">
            <a:spLocks noChangeArrowheads="1"/>
          </p:cNvSpPr>
          <p:nvPr/>
        </p:nvSpPr>
        <p:spPr bwMode="auto">
          <a:xfrm>
            <a:off x="1893888" y="2097088"/>
            <a:ext cx="720725" cy="395287"/>
          </a:xfrm>
          <a:prstGeom prst="rect">
            <a:avLst/>
          </a:prstGeom>
          <a:noFill/>
          <a:ln w="28575">
            <a:solidFill>
              <a:schemeClr val="tx1"/>
            </a:solidFill>
            <a:miter lim="800000"/>
            <a:headEnd/>
            <a:tailEnd/>
          </a:ln>
        </p:spPr>
        <p:txBody>
          <a:bodyPr wrap="none">
            <a:spAutoFit/>
          </a:bodyPr>
          <a:lstStyle/>
          <a:p>
            <a:r>
              <a:rPr lang="en-US" altLang="zh-TW"/>
              <a:t>$380</a:t>
            </a:r>
          </a:p>
        </p:txBody>
      </p:sp>
      <p:sp>
        <p:nvSpPr>
          <p:cNvPr id="23567" name="Text Box 23"/>
          <p:cNvSpPr txBox="1">
            <a:spLocks noChangeArrowheads="1"/>
          </p:cNvSpPr>
          <p:nvPr/>
        </p:nvSpPr>
        <p:spPr bwMode="auto">
          <a:xfrm>
            <a:off x="2686050" y="2100263"/>
            <a:ext cx="446088" cy="395287"/>
          </a:xfrm>
          <a:prstGeom prst="rect">
            <a:avLst/>
          </a:prstGeom>
          <a:noFill/>
          <a:ln w="28575">
            <a:solidFill>
              <a:schemeClr val="tx1"/>
            </a:solidFill>
            <a:miter lim="800000"/>
            <a:headEnd/>
            <a:tailEnd/>
          </a:ln>
        </p:spPr>
        <p:txBody>
          <a:bodyPr>
            <a:spAutoFit/>
          </a:bodyPr>
          <a:lstStyle/>
          <a:p>
            <a:endParaRPr lang="zh-TW" altLang="zh-TW"/>
          </a:p>
        </p:txBody>
      </p:sp>
      <p:sp>
        <p:nvSpPr>
          <p:cNvPr id="23568" name="Text Box 24"/>
          <p:cNvSpPr txBox="1">
            <a:spLocks noChangeArrowheads="1"/>
          </p:cNvSpPr>
          <p:nvPr/>
        </p:nvSpPr>
        <p:spPr bwMode="auto">
          <a:xfrm>
            <a:off x="1763713" y="1844675"/>
            <a:ext cx="641350" cy="274638"/>
          </a:xfrm>
          <a:prstGeom prst="rect">
            <a:avLst/>
          </a:prstGeom>
          <a:noFill/>
          <a:ln w="9525">
            <a:noFill/>
            <a:miter lim="800000"/>
            <a:headEnd/>
            <a:tailEnd/>
          </a:ln>
        </p:spPr>
        <p:txBody>
          <a:bodyPr wrap="none">
            <a:spAutoFit/>
          </a:bodyPr>
          <a:lstStyle/>
          <a:p>
            <a:r>
              <a:rPr lang="zh-TW" altLang="en-US" sz="1200"/>
              <a:t>委托價</a:t>
            </a:r>
          </a:p>
        </p:txBody>
      </p:sp>
      <p:sp>
        <p:nvSpPr>
          <p:cNvPr id="23569" name="Text Box 25"/>
          <p:cNvSpPr txBox="1">
            <a:spLocks noChangeArrowheads="1"/>
          </p:cNvSpPr>
          <p:nvPr/>
        </p:nvSpPr>
        <p:spPr bwMode="auto">
          <a:xfrm>
            <a:off x="2470150" y="1844675"/>
            <a:ext cx="641350" cy="274638"/>
          </a:xfrm>
          <a:prstGeom prst="rect">
            <a:avLst/>
          </a:prstGeom>
          <a:noFill/>
          <a:ln w="9525">
            <a:noFill/>
            <a:miter lim="800000"/>
            <a:headEnd/>
            <a:tailEnd/>
          </a:ln>
        </p:spPr>
        <p:txBody>
          <a:bodyPr wrap="none">
            <a:spAutoFit/>
          </a:bodyPr>
          <a:lstStyle/>
          <a:p>
            <a:r>
              <a:rPr lang="zh-TW" altLang="en-US" sz="1200"/>
              <a:t>委托量</a:t>
            </a:r>
          </a:p>
        </p:txBody>
      </p:sp>
      <p:sp>
        <p:nvSpPr>
          <p:cNvPr id="27674" name="Line 26"/>
          <p:cNvSpPr>
            <a:spLocks noChangeShapeType="1"/>
          </p:cNvSpPr>
          <p:nvPr/>
        </p:nvSpPr>
        <p:spPr bwMode="auto">
          <a:xfrm>
            <a:off x="5148263" y="3933825"/>
            <a:ext cx="431800" cy="0"/>
          </a:xfrm>
          <a:prstGeom prst="line">
            <a:avLst/>
          </a:prstGeom>
          <a:noFill/>
          <a:ln w="28575">
            <a:solidFill>
              <a:schemeClr val="tx1"/>
            </a:solidFill>
            <a:round/>
            <a:headEnd/>
            <a:tailEnd type="triangle" w="med" len="med"/>
          </a:ln>
        </p:spPr>
        <p:txBody>
          <a:bodyPr/>
          <a:lstStyle/>
          <a:p>
            <a:endParaRPr lang="zh-TW" altLang="en-US"/>
          </a:p>
        </p:txBody>
      </p:sp>
      <p:sp>
        <p:nvSpPr>
          <p:cNvPr id="23571" name="Text Box 27"/>
          <p:cNvSpPr txBox="1">
            <a:spLocks noChangeArrowheads="1"/>
          </p:cNvSpPr>
          <p:nvPr/>
        </p:nvSpPr>
        <p:spPr bwMode="auto">
          <a:xfrm>
            <a:off x="466725" y="3140075"/>
            <a:ext cx="576263" cy="395288"/>
          </a:xfrm>
          <a:prstGeom prst="rect">
            <a:avLst/>
          </a:prstGeom>
          <a:noFill/>
          <a:ln w="28575">
            <a:solidFill>
              <a:schemeClr val="tx1"/>
            </a:solidFill>
            <a:miter lim="800000"/>
            <a:headEnd/>
            <a:tailEnd/>
          </a:ln>
        </p:spPr>
        <p:txBody>
          <a:bodyPr>
            <a:spAutoFit/>
          </a:bodyPr>
          <a:lstStyle/>
          <a:p>
            <a:pPr>
              <a:spcBef>
                <a:spcPct val="50000"/>
              </a:spcBef>
            </a:pPr>
            <a:r>
              <a:rPr lang="en-US" altLang="zh-TW"/>
              <a:t>Ptr</a:t>
            </a:r>
          </a:p>
        </p:txBody>
      </p:sp>
      <p:sp>
        <p:nvSpPr>
          <p:cNvPr id="27676" name="Text Box 28"/>
          <p:cNvSpPr txBox="1">
            <a:spLocks noChangeArrowheads="1"/>
          </p:cNvSpPr>
          <p:nvPr/>
        </p:nvSpPr>
        <p:spPr bwMode="auto">
          <a:xfrm>
            <a:off x="250825" y="3644900"/>
            <a:ext cx="996950" cy="366713"/>
          </a:xfrm>
          <a:prstGeom prst="rect">
            <a:avLst/>
          </a:prstGeom>
          <a:noFill/>
          <a:ln w="9525">
            <a:noFill/>
            <a:miter lim="800000"/>
            <a:headEnd/>
            <a:tailEnd/>
          </a:ln>
        </p:spPr>
        <p:txBody>
          <a:bodyPr wrap="none">
            <a:spAutoFit/>
          </a:bodyPr>
          <a:lstStyle/>
          <a:p>
            <a:r>
              <a:rPr lang="en-US" altLang="zh-TW"/>
              <a:t>Not Null</a:t>
            </a:r>
          </a:p>
        </p:txBody>
      </p:sp>
      <p:sp>
        <p:nvSpPr>
          <p:cNvPr id="27677" name="Text Box 29"/>
          <p:cNvSpPr txBox="1">
            <a:spLocks noChangeArrowheads="1"/>
          </p:cNvSpPr>
          <p:nvPr/>
        </p:nvSpPr>
        <p:spPr bwMode="auto">
          <a:xfrm>
            <a:off x="107950" y="2420938"/>
            <a:ext cx="1279525" cy="395287"/>
          </a:xfrm>
          <a:prstGeom prst="rect">
            <a:avLst/>
          </a:prstGeom>
          <a:noFill/>
          <a:ln w="28575">
            <a:solidFill>
              <a:schemeClr val="tx1"/>
            </a:solidFill>
            <a:miter lim="800000"/>
            <a:headEnd/>
            <a:tailEnd/>
          </a:ln>
        </p:spPr>
        <p:txBody>
          <a:bodyPr wrap="none">
            <a:spAutoFit/>
          </a:bodyPr>
          <a:lstStyle/>
          <a:p>
            <a:r>
              <a:rPr lang="en-US" altLang="zh-TW"/>
              <a:t>Check_Ptr</a:t>
            </a:r>
          </a:p>
        </p:txBody>
      </p:sp>
      <p:grpSp>
        <p:nvGrpSpPr>
          <p:cNvPr id="4" name="Group 30"/>
          <p:cNvGrpSpPr>
            <a:grpSpLocks/>
          </p:cNvGrpSpPr>
          <p:nvPr/>
        </p:nvGrpSpPr>
        <p:grpSpPr bwMode="auto">
          <a:xfrm>
            <a:off x="1346200" y="2924175"/>
            <a:ext cx="1165225" cy="1979613"/>
            <a:chOff x="385" y="1117"/>
            <a:chExt cx="734" cy="1247"/>
          </a:xfrm>
        </p:grpSpPr>
        <p:sp>
          <p:nvSpPr>
            <p:cNvPr id="23622" name="Text Box 31"/>
            <p:cNvSpPr txBox="1">
              <a:spLocks noChangeArrowheads="1"/>
            </p:cNvSpPr>
            <p:nvPr/>
          </p:nvSpPr>
          <p:spPr bwMode="auto">
            <a:xfrm>
              <a:off x="385" y="1117"/>
              <a:ext cx="734" cy="249"/>
            </a:xfrm>
            <a:prstGeom prst="rect">
              <a:avLst/>
            </a:prstGeom>
            <a:noFill/>
            <a:ln w="28575">
              <a:solidFill>
                <a:schemeClr val="tx1"/>
              </a:solidFill>
              <a:miter lim="800000"/>
              <a:headEnd/>
              <a:tailEnd/>
            </a:ln>
          </p:spPr>
          <p:txBody>
            <a:bodyPr wrap="none">
              <a:spAutoFit/>
            </a:bodyPr>
            <a:lstStyle/>
            <a:p>
              <a:r>
                <a:rPr lang="en-US" altLang="zh-TW"/>
                <a:t>5600 Sell</a:t>
              </a:r>
            </a:p>
          </p:txBody>
        </p:sp>
        <p:sp>
          <p:nvSpPr>
            <p:cNvPr id="23623" name="Text Box 32"/>
            <p:cNvSpPr txBox="1">
              <a:spLocks noChangeArrowheads="1"/>
            </p:cNvSpPr>
            <p:nvPr/>
          </p:nvSpPr>
          <p:spPr bwMode="auto">
            <a:xfrm>
              <a:off x="385" y="1367"/>
              <a:ext cx="734" cy="249"/>
            </a:xfrm>
            <a:prstGeom prst="rect">
              <a:avLst/>
            </a:prstGeom>
            <a:noFill/>
            <a:ln w="28575">
              <a:solidFill>
                <a:schemeClr val="tx1"/>
              </a:solidFill>
              <a:miter lim="800000"/>
              <a:headEnd/>
              <a:tailEnd/>
            </a:ln>
          </p:spPr>
          <p:txBody>
            <a:bodyPr wrap="none">
              <a:spAutoFit/>
            </a:bodyPr>
            <a:lstStyle/>
            <a:p>
              <a:r>
                <a:rPr lang="en-US" altLang="zh-TW"/>
                <a:t>5700 Sell</a:t>
              </a:r>
            </a:p>
          </p:txBody>
        </p:sp>
        <p:sp>
          <p:nvSpPr>
            <p:cNvPr id="23624" name="Text Box 33"/>
            <p:cNvSpPr txBox="1">
              <a:spLocks noChangeArrowheads="1"/>
            </p:cNvSpPr>
            <p:nvPr/>
          </p:nvSpPr>
          <p:spPr bwMode="auto">
            <a:xfrm>
              <a:off x="385" y="1616"/>
              <a:ext cx="734" cy="249"/>
            </a:xfrm>
            <a:prstGeom prst="rect">
              <a:avLst/>
            </a:prstGeom>
            <a:noFill/>
            <a:ln w="28575">
              <a:solidFill>
                <a:schemeClr val="tx1"/>
              </a:solidFill>
              <a:miter lim="800000"/>
              <a:headEnd/>
              <a:tailEnd/>
            </a:ln>
          </p:spPr>
          <p:txBody>
            <a:bodyPr wrap="none">
              <a:spAutoFit/>
            </a:bodyPr>
            <a:lstStyle/>
            <a:p>
              <a:r>
                <a:rPr lang="en-US" altLang="zh-TW"/>
                <a:t>5800 Sell</a:t>
              </a:r>
            </a:p>
          </p:txBody>
        </p:sp>
        <p:sp>
          <p:nvSpPr>
            <p:cNvPr id="23625" name="Text Box 34"/>
            <p:cNvSpPr txBox="1">
              <a:spLocks noChangeArrowheads="1"/>
            </p:cNvSpPr>
            <p:nvPr/>
          </p:nvSpPr>
          <p:spPr bwMode="auto">
            <a:xfrm>
              <a:off x="385" y="1866"/>
              <a:ext cx="734" cy="249"/>
            </a:xfrm>
            <a:prstGeom prst="rect">
              <a:avLst/>
            </a:prstGeom>
            <a:noFill/>
            <a:ln w="28575">
              <a:solidFill>
                <a:schemeClr val="tx1"/>
              </a:solidFill>
              <a:miter lim="800000"/>
              <a:headEnd/>
              <a:tailEnd/>
            </a:ln>
          </p:spPr>
          <p:txBody>
            <a:bodyPr wrap="none">
              <a:spAutoFit/>
            </a:bodyPr>
            <a:lstStyle/>
            <a:p>
              <a:r>
                <a:rPr lang="en-US" altLang="zh-TW"/>
                <a:t>5900 Sell</a:t>
              </a:r>
            </a:p>
          </p:txBody>
        </p:sp>
        <p:sp>
          <p:nvSpPr>
            <p:cNvPr id="23626" name="Text Box 35"/>
            <p:cNvSpPr txBox="1">
              <a:spLocks noChangeArrowheads="1"/>
            </p:cNvSpPr>
            <p:nvPr/>
          </p:nvSpPr>
          <p:spPr bwMode="auto">
            <a:xfrm>
              <a:off x="385" y="2115"/>
              <a:ext cx="734" cy="249"/>
            </a:xfrm>
            <a:prstGeom prst="rect">
              <a:avLst/>
            </a:prstGeom>
            <a:noFill/>
            <a:ln w="28575">
              <a:solidFill>
                <a:schemeClr val="tx1"/>
              </a:solidFill>
              <a:miter lim="800000"/>
              <a:headEnd/>
              <a:tailEnd/>
            </a:ln>
          </p:spPr>
          <p:txBody>
            <a:bodyPr wrap="none">
              <a:spAutoFit/>
            </a:bodyPr>
            <a:lstStyle/>
            <a:p>
              <a:r>
                <a:rPr lang="en-US" altLang="zh-TW"/>
                <a:t>6000 Sell</a:t>
              </a:r>
            </a:p>
          </p:txBody>
        </p:sp>
      </p:grpSp>
      <p:grpSp>
        <p:nvGrpSpPr>
          <p:cNvPr id="5" name="Group 36"/>
          <p:cNvGrpSpPr>
            <a:grpSpLocks/>
          </p:cNvGrpSpPr>
          <p:nvPr/>
        </p:nvGrpSpPr>
        <p:grpSpPr bwMode="auto">
          <a:xfrm>
            <a:off x="2427288" y="3140075"/>
            <a:ext cx="576262" cy="144463"/>
            <a:chOff x="1066" y="1253"/>
            <a:chExt cx="363" cy="91"/>
          </a:xfrm>
        </p:grpSpPr>
        <p:sp>
          <p:nvSpPr>
            <p:cNvPr id="23618" name="Line 37"/>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23619" name="Line 38"/>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23620" name="Line 39"/>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23621" name="Line 40"/>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grpSp>
        <p:nvGrpSpPr>
          <p:cNvPr id="6" name="Group 41"/>
          <p:cNvGrpSpPr>
            <a:grpSpLocks/>
          </p:cNvGrpSpPr>
          <p:nvPr/>
        </p:nvGrpSpPr>
        <p:grpSpPr bwMode="auto">
          <a:xfrm>
            <a:off x="2427288" y="3500438"/>
            <a:ext cx="576262" cy="144462"/>
            <a:chOff x="1066" y="1253"/>
            <a:chExt cx="363" cy="91"/>
          </a:xfrm>
        </p:grpSpPr>
        <p:sp>
          <p:nvSpPr>
            <p:cNvPr id="23614" name="Line 42"/>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23615" name="Line 43"/>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23616" name="Line 44"/>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23617" name="Line 45"/>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grpSp>
        <p:nvGrpSpPr>
          <p:cNvPr id="7" name="Group 46"/>
          <p:cNvGrpSpPr>
            <a:grpSpLocks/>
          </p:cNvGrpSpPr>
          <p:nvPr/>
        </p:nvGrpSpPr>
        <p:grpSpPr bwMode="auto">
          <a:xfrm>
            <a:off x="2427288" y="4292600"/>
            <a:ext cx="576262" cy="144463"/>
            <a:chOff x="1066" y="1253"/>
            <a:chExt cx="363" cy="91"/>
          </a:xfrm>
        </p:grpSpPr>
        <p:sp>
          <p:nvSpPr>
            <p:cNvPr id="23610" name="Line 47"/>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23611" name="Line 48"/>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23612" name="Line 49"/>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23613" name="Line 50"/>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grpSp>
        <p:nvGrpSpPr>
          <p:cNvPr id="8" name="Group 51"/>
          <p:cNvGrpSpPr>
            <a:grpSpLocks/>
          </p:cNvGrpSpPr>
          <p:nvPr/>
        </p:nvGrpSpPr>
        <p:grpSpPr bwMode="auto">
          <a:xfrm>
            <a:off x="2427288" y="4722813"/>
            <a:ext cx="576262" cy="144462"/>
            <a:chOff x="1066" y="1253"/>
            <a:chExt cx="363" cy="91"/>
          </a:xfrm>
        </p:grpSpPr>
        <p:sp>
          <p:nvSpPr>
            <p:cNvPr id="23606" name="Line 52"/>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23607" name="Line 53"/>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23608" name="Line 54"/>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23609" name="Line 55"/>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sp>
        <p:nvSpPr>
          <p:cNvPr id="27704" name="Line 56"/>
          <p:cNvSpPr>
            <a:spLocks noChangeShapeType="1"/>
          </p:cNvSpPr>
          <p:nvPr/>
        </p:nvSpPr>
        <p:spPr bwMode="auto">
          <a:xfrm>
            <a:off x="2498725" y="3933825"/>
            <a:ext cx="647700" cy="0"/>
          </a:xfrm>
          <a:prstGeom prst="line">
            <a:avLst/>
          </a:prstGeom>
          <a:noFill/>
          <a:ln w="28575">
            <a:solidFill>
              <a:schemeClr val="tx1"/>
            </a:solidFill>
            <a:round/>
            <a:headEnd/>
            <a:tailEnd type="triangle" w="med" len="med"/>
          </a:ln>
        </p:spPr>
        <p:txBody>
          <a:bodyPr/>
          <a:lstStyle/>
          <a:p>
            <a:endParaRPr lang="zh-TW" altLang="en-US"/>
          </a:p>
        </p:txBody>
      </p:sp>
      <p:sp>
        <p:nvSpPr>
          <p:cNvPr id="27705" name="Rectangle 57"/>
          <p:cNvSpPr>
            <a:spLocks noChangeArrowheads="1"/>
          </p:cNvSpPr>
          <p:nvPr/>
        </p:nvSpPr>
        <p:spPr bwMode="auto">
          <a:xfrm>
            <a:off x="3059113" y="3500438"/>
            <a:ext cx="2089150" cy="792162"/>
          </a:xfrm>
          <a:prstGeom prst="rect">
            <a:avLst/>
          </a:prstGeom>
          <a:solidFill>
            <a:schemeClr val="bg1"/>
          </a:solidFill>
          <a:ln w="28575">
            <a:solidFill>
              <a:schemeClr val="tx1"/>
            </a:solidFill>
            <a:miter lim="800000"/>
            <a:headEnd/>
            <a:tailEnd/>
          </a:ln>
        </p:spPr>
        <p:txBody>
          <a:bodyPr wrap="none" anchor="ctr"/>
          <a:lstStyle/>
          <a:p>
            <a:endParaRPr lang="zh-TW" altLang="zh-TW"/>
          </a:p>
        </p:txBody>
      </p:sp>
      <p:sp>
        <p:nvSpPr>
          <p:cNvPr id="27706" name="Text Box 58"/>
          <p:cNvSpPr txBox="1">
            <a:spLocks noChangeArrowheads="1"/>
          </p:cNvSpPr>
          <p:nvPr/>
        </p:nvSpPr>
        <p:spPr bwMode="auto">
          <a:xfrm>
            <a:off x="4498975" y="3824288"/>
            <a:ext cx="576263" cy="395287"/>
          </a:xfrm>
          <a:prstGeom prst="rect">
            <a:avLst/>
          </a:prstGeom>
          <a:noFill/>
          <a:ln w="28575">
            <a:solidFill>
              <a:schemeClr val="tx1"/>
            </a:solidFill>
            <a:miter lim="800000"/>
            <a:headEnd/>
            <a:tailEnd/>
          </a:ln>
        </p:spPr>
        <p:txBody>
          <a:bodyPr>
            <a:spAutoFit/>
          </a:bodyPr>
          <a:lstStyle/>
          <a:p>
            <a:pPr>
              <a:spcBef>
                <a:spcPct val="50000"/>
              </a:spcBef>
            </a:pPr>
            <a:r>
              <a:rPr lang="en-US" altLang="zh-TW"/>
              <a:t>Ptr</a:t>
            </a:r>
          </a:p>
        </p:txBody>
      </p:sp>
      <p:sp>
        <p:nvSpPr>
          <p:cNvPr id="27707" name="Text Box 59"/>
          <p:cNvSpPr txBox="1">
            <a:spLocks noChangeArrowheads="1"/>
          </p:cNvSpPr>
          <p:nvPr/>
        </p:nvSpPr>
        <p:spPr bwMode="auto">
          <a:xfrm>
            <a:off x="3132138" y="3824288"/>
            <a:ext cx="720725" cy="395287"/>
          </a:xfrm>
          <a:prstGeom prst="rect">
            <a:avLst/>
          </a:prstGeom>
          <a:noFill/>
          <a:ln w="28575">
            <a:solidFill>
              <a:schemeClr val="tx1"/>
            </a:solidFill>
            <a:miter lim="800000"/>
            <a:headEnd/>
            <a:tailEnd/>
          </a:ln>
        </p:spPr>
        <p:txBody>
          <a:bodyPr wrap="none">
            <a:spAutoFit/>
          </a:bodyPr>
          <a:lstStyle/>
          <a:p>
            <a:r>
              <a:rPr lang="en-US" altLang="zh-TW"/>
              <a:t>$360</a:t>
            </a:r>
          </a:p>
        </p:txBody>
      </p:sp>
      <p:sp>
        <p:nvSpPr>
          <p:cNvPr id="27708" name="Text Box 60"/>
          <p:cNvSpPr txBox="1">
            <a:spLocks noChangeArrowheads="1"/>
          </p:cNvSpPr>
          <p:nvPr/>
        </p:nvSpPr>
        <p:spPr bwMode="auto">
          <a:xfrm>
            <a:off x="3924300" y="3825875"/>
            <a:ext cx="503238" cy="395288"/>
          </a:xfrm>
          <a:prstGeom prst="rect">
            <a:avLst/>
          </a:prstGeom>
          <a:noFill/>
          <a:ln w="28575">
            <a:solidFill>
              <a:schemeClr val="tx1"/>
            </a:solidFill>
            <a:miter lim="800000"/>
            <a:headEnd/>
            <a:tailEnd/>
          </a:ln>
        </p:spPr>
        <p:txBody>
          <a:bodyPr>
            <a:spAutoFit/>
          </a:bodyPr>
          <a:lstStyle/>
          <a:p>
            <a:r>
              <a:rPr lang="en-US" altLang="zh-TW"/>
              <a:t>10</a:t>
            </a:r>
          </a:p>
        </p:txBody>
      </p:sp>
      <p:sp>
        <p:nvSpPr>
          <p:cNvPr id="27709" name="Text Box 61"/>
          <p:cNvSpPr txBox="1">
            <a:spLocks noChangeArrowheads="1"/>
          </p:cNvSpPr>
          <p:nvPr/>
        </p:nvSpPr>
        <p:spPr bwMode="auto">
          <a:xfrm>
            <a:off x="3001963" y="3571875"/>
            <a:ext cx="641350" cy="274638"/>
          </a:xfrm>
          <a:prstGeom prst="rect">
            <a:avLst/>
          </a:prstGeom>
          <a:noFill/>
          <a:ln w="9525">
            <a:noFill/>
            <a:miter lim="800000"/>
            <a:headEnd/>
            <a:tailEnd/>
          </a:ln>
        </p:spPr>
        <p:txBody>
          <a:bodyPr wrap="none">
            <a:spAutoFit/>
          </a:bodyPr>
          <a:lstStyle/>
          <a:p>
            <a:r>
              <a:rPr lang="zh-TW" altLang="en-US" sz="1200"/>
              <a:t>委托價</a:t>
            </a:r>
          </a:p>
        </p:txBody>
      </p:sp>
      <p:sp>
        <p:nvSpPr>
          <p:cNvPr id="27710" name="Text Box 62"/>
          <p:cNvSpPr txBox="1">
            <a:spLocks noChangeArrowheads="1"/>
          </p:cNvSpPr>
          <p:nvPr/>
        </p:nvSpPr>
        <p:spPr bwMode="auto">
          <a:xfrm>
            <a:off x="3708400" y="3573463"/>
            <a:ext cx="641350" cy="274637"/>
          </a:xfrm>
          <a:prstGeom prst="rect">
            <a:avLst/>
          </a:prstGeom>
          <a:noFill/>
          <a:ln w="9525">
            <a:noFill/>
            <a:miter lim="800000"/>
            <a:headEnd/>
            <a:tailEnd/>
          </a:ln>
        </p:spPr>
        <p:txBody>
          <a:bodyPr wrap="none">
            <a:spAutoFit/>
          </a:bodyPr>
          <a:lstStyle/>
          <a:p>
            <a:r>
              <a:rPr lang="zh-TW" altLang="en-US" sz="1200"/>
              <a:t>委托量</a:t>
            </a:r>
          </a:p>
        </p:txBody>
      </p:sp>
      <p:sp>
        <p:nvSpPr>
          <p:cNvPr id="27711" name="Line 63"/>
          <p:cNvSpPr>
            <a:spLocks noChangeShapeType="1"/>
          </p:cNvSpPr>
          <p:nvPr/>
        </p:nvSpPr>
        <p:spPr bwMode="auto">
          <a:xfrm>
            <a:off x="1331913" y="2636838"/>
            <a:ext cx="71437" cy="1296987"/>
          </a:xfrm>
          <a:prstGeom prst="line">
            <a:avLst/>
          </a:prstGeom>
          <a:noFill/>
          <a:ln w="28575">
            <a:solidFill>
              <a:schemeClr val="tx1"/>
            </a:solidFill>
            <a:round/>
            <a:headEnd/>
            <a:tailEnd type="triangle" w="med" len="med"/>
          </a:ln>
        </p:spPr>
        <p:txBody>
          <a:bodyPr/>
          <a:lstStyle/>
          <a:p>
            <a:endParaRPr lang="zh-TW" altLang="en-US"/>
          </a:p>
        </p:txBody>
      </p:sp>
      <p:sp>
        <p:nvSpPr>
          <p:cNvPr id="27712" name="Line 64"/>
          <p:cNvSpPr>
            <a:spLocks noChangeShapeType="1"/>
          </p:cNvSpPr>
          <p:nvPr/>
        </p:nvSpPr>
        <p:spPr bwMode="auto">
          <a:xfrm>
            <a:off x="971550" y="3357563"/>
            <a:ext cx="431800" cy="576262"/>
          </a:xfrm>
          <a:prstGeom prst="line">
            <a:avLst/>
          </a:prstGeom>
          <a:noFill/>
          <a:ln w="28575">
            <a:solidFill>
              <a:schemeClr val="tx1"/>
            </a:solidFill>
            <a:round/>
            <a:headEnd/>
            <a:tailEnd type="triangle" w="med" len="med"/>
          </a:ln>
        </p:spPr>
        <p:txBody>
          <a:bodyPr/>
          <a:lstStyle/>
          <a:p>
            <a:endParaRPr lang="zh-TW" altLang="en-US"/>
          </a:p>
        </p:txBody>
      </p:sp>
      <p:sp>
        <p:nvSpPr>
          <p:cNvPr id="27713" name="Text Box 65"/>
          <p:cNvSpPr txBox="1">
            <a:spLocks noChangeArrowheads="1"/>
          </p:cNvSpPr>
          <p:nvPr/>
        </p:nvSpPr>
        <p:spPr bwMode="auto">
          <a:xfrm>
            <a:off x="1044575" y="5516563"/>
            <a:ext cx="2447925" cy="366712"/>
          </a:xfrm>
          <a:prstGeom prst="rect">
            <a:avLst/>
          </a:prstGeom>
          <a:noFill/>
          <a:ln w="9525">
            <a:noFill/>
            <a:miter lim="800000"/>
            <a:headEnd/>
            <a:tailEnd/>
          </a:ln>
        </p:spPr>
        <p:txBody>
          <a:bodyPr>
            <a:spAutoFit/>
          </a:bodyPr>
          <a:lstStyle/>
          <a:p>
            <a:r>
              <a:rPr lang="en-US" altLang="zh-TW"/>
              <a:t>380 &gt; 360 &amp;&amp; 10 &lt; 20</a:t>
            </a:r>
          </a:p>
        </p:txBody>
      </p:sp>
      <p:sp>
        <p:nvSpPr>
          <p:cNvPr id="27714" name="Text Box 66"/>
          <p:cNvSpPr txBox="1">
            <a:spLocks noChangeArrowheads="1"/>
          </p:cNvSpPr>
          <p:nvPr/>
        </p:nvSpPr>
        <p:spPr bwMode="auto">
          <a:xfrm>
            <a:off x="6365875" y="3854450"/>
            <a:ext cx="438150" cy="366713"/>
          </a:xfrm>
          <a:prstGeom prst="rect">
            <a:avLst/>
          </a:prstGeom>
          <a:noFill/>
          <a:ln w="9525">
            <a:noFill/>
            <a:miter lim="800000"/>
            <a:headEnd/>
            <a:tailEnd/>
          </a:ln>
        </p:spPr>
        <p:txBody>
          <a:bodyPr wrap="none">
            <a:spAutoFit/>
          </a:bodyPr>
          <a:lstStyle/>
          <a:p>
            <a:r>
              <a:rPr lang="en-US" altLang="zh-TW"/>
              <a:t>20</a:t>
            </a:r>
          </a:p>
        </p:txBody>
      </p:sp>
      <p:grpSp>
        <p:nvGrpSpPr>
          <p:cNvPr id="9" name="Group 67"/>
          <p:cNvGrpSpPr>
            <a:grpSpLocks/>
          </p:cNvGrpSpPr>
          <p:nvPr/>
        </p:nvGrpSpPr>
        <p:grpSpPr bwMode="auto">
          <a:xfrm>
            <a:off x="971550" y="3357563"/>
            <a:ext cx="4968875" cy="2016125"/>
            <a:chOff x="612" y="2387"/>
            <a:chExt cx="3130" cy="1270"/>
          </a:xfrm>
        </p:grpSpPr>
        <p:sp>
          <p:nvSpPr>
            <p:cNvPr id="23603" name="Line 68"/>
            <p:cNvSpPr>
              <a:spLocks noChangeShapeType="1"/>
            </p:cNvSpPr>
            <p:nvPr/>
          </p:nvSpPr>
          <p:spPr bwMode="auto">
            <a:xfrm>
              <a:off x="612" y="2387"/>
              <a:ext cx="0" cy="1270"/>
            </a:xfrm>
            <a:prstGeom prst="line">
              <a:avLst/>
            </a:prstGeom>
            <a:noFill/>
            <a:ln w="28575">
              <a:solidFill>
                <a:schemeClr val="tx1"/>
              </a:solidFill>
              <a:round/>
              <a:headEnd/>
              <a:tailEnd/>
            </a:ln>
          </p:spPr>
          <p:txBody>
            <a:bodyPr/>
            <a:lstStyle/>
            <a:p>
              <a:endParaRPr lang="zh-TW" altLang="en-US"/>
            </a:p>
          </p:txBody>
        </p:sp>
        <p:sp>
          <p:nvSpPr>
            <p:cNvPr id="23604" name="Line 69"/>
            <p:cNvSpPr>
              <a:spLocks noChangeShapeType="1"/>
            </p:cNvSpPr>
            <p:nvPr/>
          </p:nvSpPr>
          <p:spPr bwMode="auto">
            <a:xfrm>
              <a:off x="612" y="3657"/>
              <a:ext cx="3130" cy="0"/>
            </a:xfrm>
            <a:prstGeom prst="line">
              <a:avLst/>
            </a:prstGeom>
            <a:noFill/>
            <a:ln w="28575">
              <a:solidFill>
                <a:schemeClr val="tx1"/>
              </a:solidFill>
              <a:round/>
              <a:headEnd/>
              <a:tailEnd/>
            </a:ln>
          </p:spPr>
          <p:txBody>
            <a:bodyPr/>
            <a:lstStyle/>
            <a:p>
              <a:endParaRPr lang="zh-TW" altLang="en-US"/>
            </a:p>
          </p:txBody>
        </p:sp>
        <p:sp>
          <p:nvSpPr>
            <p:cNvPr id="23605" name="Line 70"/>
            <p:cNvSpPr>
              <a:spLocks noChangeShapeType="1"/>
            </p:cNvSpPr>
            <p:nvPr/>
          </p:nvSpPr>
          <p:spPr bwMode="auto">
            <a:xfrm flipV="1">
              <a:off x="3742" y="2886"/>
              <a:ext cx="0" cy="771"/>
            </a:xfrm>
            <a:prstGeom prst="line">
              <a:avLst/>
            </a:prstGeom>
            <a:noFill/>
            <a:ln w="28575">
              <a:solidFill>
                <a:schemeClr val="tx1"/>
              </a:solidFill>
              <a:round/>
              <a:headEnd/>
              <a:tailEnd type="triangle" w="med" len="med"/>
            </a:ln>
          </p:spPr>
          <p:txBody>
            <a:bodyPr/>
            <a:lstStyle/>
            <a:p>
              <a:endParaRPr lang="zh-TW" altLang="en-US"/>
            </a:p>
          </p:txBody>
        </p:sp>
      </p:grpSp>
      <p:grpSp>
        <p:nvGrpSpPr>
          <p:cNvPr id="10" name="Group 71"/>
          <p:cNvGrpSpPr>
            <a:grpSpLocks/>
          </p:cNvGrpSpPr>
          <p:nvPr/>
        </p:nvGrpSpPr>
        <p:grpSpPr bwMode="auto">
          <a:xfrm>
            <a:off x="971550" y="3357563"/>
            <a:ext cx="2592388" cy="2016125"/>
            <a:chOff x="612" y="2115"/>
            <a:chExt cx="1633" cy="1270"/>
          </a:xfrm>
        </p:grpSpPr>
        <p:sp>
          <p:nvSpPr>
            <p:cNvPr id="23600" name="Line 72"/>
            <p:cNvSpPr>
              <a:spLocks noChangeShapeType="1"/>
            </p:cNvSpPr>
            <p:nvPr/>
          </p:nvSpPr>
          <p:spPr bwMode="auto">
            <a:xfrm>
              <a:off x="612" y="2115"/>
              <a:ext cx="0" cy="1270"/>
            </a:xfrm>
            <a:prstGeom prst="line">
              <a:avLst/>
            </a:prstGeom>
            <a:noFill/>
            <a:ln w="28575">
              <a:solidFill>
                <a:schemeClr val="tx1"/>
              </a:solidFill>
              <a:round/>
              <a:headEnd/>
              <a:tailEnd/>
            </a:ln>
          </p:spPr>
          <p:txBody>
            <a:bodyPr/>
            <a:lstStyle/>
            <a:p>
              <a:endParaRPr lang="zh-TW" altLang="en-US"/>
            </a:p>
          </p:txBody>
        </p:sp>
        <p:sp>
          <p:nvSpPr>
            <p:cNvPr id="23601" name="Line 73"/>
            <p:cNvSpPr>
              <a:spLocks noChangeShapeType="1"/>
            </p:cNvSpPr>
            <p:nvPr/>
          </p:nvSpPr>
          <p:spPr bwMode="auto">
            <a:xfrm>
              <a:off x="612" y="3385"/>
              <a:ext cx="1633" cy="0"/>
            </a:xfrm>
            <a:prstGeom prst="line">
              <a:avLst/>
            </a:prstGeom>
            <a:noFill/>
            <a:ln w="28575">
              <a:solidFill>
                <a:schemeClr val="tx1"/>
              </a:solidFill>
              <a:round/>
              <a:headEnd/>
              <a:tailEnd/>
            </a:ln>
          </p:spPr>
          <p:txBody>
            <a:bodyPr/>
            <a:lstStyle/>
            <a:p>
              <a:endParaRPr lang="zh-TW" altLang="en-US"/>
            </a:p>
          </p:txBody>
        </p:sp>
        <p:sp>
          <p:nvSpPr>
            <p:cNvPr id="23602" name="Line 74"/>
            <p:cNvSpPr>
              <a:spLocks noChangeShapeType="1"/>
            </p:cNvSpPr>
            <p:nvPr/>
          </p:nvSpPr>
          <p:spPr bwMode="auto">
            <a:xfrm flipV="1">
              <a:off x="2245" y="2614"/>
              <a:ext cx="0" cy="771"/>
            </a:xfrm>
            <a:prstGeom prst="line">
              <a:avLst/>
            </a:prstGeom>
            <a:noFill/>
            <a:ln w="28575">
              <a:solidFill>
                <a:schemeClr val="tx1"/>
              </a:solidFill>
              <a:round/>
              <a:headEnd/>
              <a:tailEnd type="triangle" w="med" len="med"/>
            </a:ln>
          </p:spPr>
          <p:txBody>
            <a:bodyPr/>
            <a:lstStyle/>
            <a:p>
              <a:endParaRPr lang="zh-TW" altLang="en-US"/>
            </a:p>
          </p:txBody>
        </p:sp>
      </p:grpSp>
      <p:grpSp>
        <p:nvGrpSpPr>
          <p:cNvPr id="11" name="Group 75"/>
          <p:cNvGrpSpPr>
            <a:grpSpLocks/>
          </p:cNvGrpSpPr>
          <p:nvPr/>
        </p:nvGrpSpPr>
        <p:grpSpPr bwMode="auto">
          <a:xfrm>
            <a:off x="1331913" y="2636838"/>
            <a:ext cx="2447925" cy="936625"/>
            <a:chOff x="839" y="1661"/>
            <a:chExt cx="1542" cy="590"/>
          </a:xfrm>
        </p:grpSpPr>
        <p:sp>
          <p:nvSpPr>
            <p:cNvPr id="23598" name="Line 76"/>
            <p:cNvSpPr>
              <a:spLocks noChangeShapeType="1"/>
            </p:cNvSpPr>
            <p:nvPr/>
          </p:nvSpPr>
          <p:spPr bwMode="auto">
            <a:xfrm>
              <a:off x="839" y="1661"/>
              <a:ext cx="1542" cy="0"/>
            </a:xfrm>
            <a:prstGeom prst="line">
              <a:avLst/>
            </a:prstGeom>
            <a:noFill/>
            <a:ln w="28575">
              <a:solidFill>
                <a:schemeClr val="tx1"/>
              </a:solidFill>
              <a:round/>
              <a:headEnd/>
              <a:tailEnd/>
            </a:ln>
          </p:spPr>
          <p:txBody>
            <a:bodyPr/>
            <a:lstStyle/>
            <a:p>
              <a:endParaRPr lang="zh-TW" altLang="en-US"/>
            </a:p>
          </p:txBody>
        </p:sp>
        <p:sp>
          <p:nvSpPr>
            <p:cNvPr id="23599" name="Line 77"/>
            <p:cNvSpPr>
              <a:spLocks noChangeShapeType="1"/>
            </p:cNvSpPr>
            <p:nvPr/>
          </p:nvSpPr>
          <p:spPr bwMode="auto">
            <a:xfrm>
              <a:off x="2381" y="1661"/>
              <a:ext cx="0" cy="590"/>
            </a:xfrm>
            <a:prstGeom prst="line">
              <a:avLst/>
            </a:prstGeom>
            <a:noFill/>
            <a:ln w="28575">
              <a:solidFill>
                <a:schemeClr val="tx1"/>
              </a:solidFill>
              <a:round/>
              <a:headEnd/>
              <a:tailEnd type="triangle" w="med" len="med"/>
            </a:ln>
          </p:spPr>
          <p:txBody>
            <a:bodyPr/>
            <a:lstStyle/>
            <a:p>
              <a:endParaRPr lang="zh-TW" altLang="en-US"/>
            </a:p>
          </p:txBody>
        </p:sp>
      </p:grpSp>
      <p:sp>
        <p:nvSpPr>
          <p:cNvPr id="27726" name="Text Box 78"/>
          <p:cNvSpPr txBox="1">
            <a:spLocks noChangeArrowheads="1"/>
          </p:cNvSpPr>
          <p:nvPr/>
        </p:nvSpPr>
        <p:spPr bwMode="auto">
          <a:xfrm>
            <a:off x="6365875" y="3860800"/>
            <a:ext cx="438150" cy="366713"/>
          </a:xfrm>
          <a:prstGeom prst="rect">
            <a:avLst/>
          </a:prstGeom>
          <a:noFill/>
          <a:ln w="9525">
            <a:noFill/>
            <a:miter lim="800000"/>
            <a:headEnd/>
            <a:tailEnd/>
          </a:ln>
        </p:spPr>
        <p:txBody>
          <a:bodyPr wrap="none">
            <a:spAutoFit/>
          </a:bodyPr>
          <a:lstStyle/>
          <a:p>
            <a:r>
              <a:rPr lang="en-US" altLang="zh-TW"/>
              <a:t>10</a:t>
            </a:r>
          </a:p>
        </p:txBody>
      </p:sp>
      <p:sp>
        <p:nvSpPr>
          <p:cNvPr id="27727" name="Text Box 79"/>
          <p:cNvSpPr txBox="1">
            <a:spLocks noChangeArrowheads="1"/>
          </p:cNvSpPr>
          <p:nvPr/>
        </p:nvSpPr>
        <p:spPr bwMode="auto">
          <a:xfrm>
            <a:off x="2700338" y="2125663"/>
            <a:ext cx="438150" cy="366712"/>
          </a:xfrm>
          <a:prstGeom prst="rect">
            <a:avLst/>
          </a:prstGeom>
          <a:noFill/>
          <a:ln w="9525">
            <a:noFill/>
            <a:miter lim="800000"/>
            <a:headEnd/>
            <a:tailEnd/>
          </a:ln>
        </p:spPr>
        <p:txBody>
          <a:bodyPr wrap="none">
            <a:spAutoFit/>
          </a:bodyPr>
          <a:lstStyle/>
          <a:p>
            <a:r>
              <a:rPr lang="en-US" altLang="zh-TW"/>
              <a:t>20</a:t>
            </a:r>
          </a:p>
        </p:txBody>
      </p:sp>
      <p:sp>
        <p:nvSpPr>
          <p:cNvPr id="27728" name="Text Box 80"/>
          <p:cNvSpPr txBox="1">
            <a:spLocks noChangeArrowheads="1"/>
          </p:cNvSpPr>
          <p:nvPr/>
        </p:nvSpPr>
        <p:spPr bwMode="auto">
          <a:xfrm>
            <a:off x="2679700" y="2125663"/>
            <a:ext cx="438150" cy="366712"/>
          </a:xfrm>
          <a:prstGeom prst="rect">
            <a:avLst/>
          </a:prstGeom>
          <a:noFill/>
          <a:ln w="9525">
            <a:noFill/>
            <a:miter lim="800000"/>
            <a:headEnd/>
            <a:tailEnd/>
          </a:ln>
        </p:spPr>
        <p:txBody>
          <a:bodyPr wrap="none">
            <a:spAutoFit/>
          </a:bodyPr>
          <a:lstStyle/>
          <a:p>
            <a:r>
              <a:rPr lang="en-US" altLang="zh-TW"/>
              <a:t>10</a:t>
            </a:r>
          </a:p>
        </p:txBody>
      </p:sp>
      <p:sp>
        <p:nvSpPr>
          <p:cNvPr id="27729" name="Line 81"/>
          <p:cNvSpPr>
            <a:spLocks noChangeShapeType="1"/>
          </p:cNvSpPr>
          <p:nvPr/>
        </p:nvSpPr>
        <p:spPr bwMode="auto">
          <a:xfrm>
            <a:off x="2484438" y="3933825"/>
            <a:ext cx="3095625" cy="0"/>
          </a:xfrm>
          <a:prstGeom prst="line">
            <a:avLst/>
          </a:prstGeom>
          <a:noFill/>
          <a:ln w="28575">
            <a:solidFill>
              <a:schemeClr val="tx1"/>
            </a:solidFill>
            <a:round/>
            <a:headEnd/>
            <a:tailEnd type="triangle" w="med" len="med"/>
          </a:ln>
        </p:spPr>
        <p:txBody>
          <a:bodyPr/>
          <a:lstStyle/>
          <a:p>
            <a:endParaRPr lang="zh-TW" altLang="en-US"/>
          </a:p>
        </p:txBody>
      </p:sp>
      <p:sp>
        <p:nvSpPr>
          <p:cNvPr id="27730" name="Text Box 82"/>
          <p:cNvSpPr txBox="1">
            <a:spLocks noChangeArrowheads="1"/>
          </p:cNvSpPr>
          <p:nvPr/>
        </p:nvSpPr>
        <p:spPr bwMode="auto">
          <a:xfrm>
            <a:off x="2411413" y="5516563"/>
            <a:ext cx="2355850" cy="366712"/>
          </a:xfrm>
          <a:prstGeom prst="rect">
            <a:avLst/>
          </a:prstGeom>
          <a:noFill/>
          <a:ln w="9525">
            <a:noFill/>
            <a:miter lim="800000"/>
            <a:headEnd/>
            <a:tailEnd/>
          </a:ln>
        </p:spPr>
        <p:txBody>
          <a:bodyPr wrap="none">
            <a:spAutoFit/>
          </a:bodyPr>
          <a:lstStyle/>
          <a:p>
            <a:r>
              <a:rPr lang="en-US" altLang="zh-TW"/>
              <a:t>380 &gt; 370 but 20 &gt;10</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7712"/>
                                        </p:tgtEl>
                                        <p:attrNameLst>
                                          <p:attrName>style.visibility</p:attrName>
                                        </p:attrNameLst>
                                      </p:cBhvr>
                                      <p:to>
                                        <p:strVal val="visible"/>
                                      </p:to>
                                    </p:set>
                                    <p:animEffect transition="in" filter="checkerboard(across)">
                                      <p:cBhvr>
                                        <p:cTn id="7" dur="500"/>
                                        <p:tgtEl>
                                          <p:spTgt spid="27712"/>
                                        </p:tgtEl>
                                      </p:cBhvr>
                                    </p:animEffect>
                                  </p:childTnLst>
                                </p:cTn>
                              </p:par>
                            </p:childTnLst>
                          </p:cTn>
                        </p:par>
                        <p:par>
                          <p:cTn id="8" fill="hold">
                            <p:stCondLst>
                              <p:cond delay="500"/>
                            </p:stCondLst>
                            <p:childTnLst>
                              <p:par>
                                <p:cTn id="9" presetID="8" presetClass="entr" presetSubtype="16" fill="hold" grpId="0" nodeType="afterEffect">
                                  <p:stCondLst>
                                    <p:cond delay="0"/>
                                  </p:stCondLst>
                                  <p:childTnLst>
                                    <p:set>
                                      <p:cBhvr>
                                        <p:cTn id="10" dur="1" fill="hold">
                                          <p:stCondLst>
                                            <p:cond delay="0"/>
                                          </p:stCondLst>
                                        </p:cTn>
                                        <p:tgtEl>
                                          <p:spTgt spid="27676"/>
                                        </p:tgtEl>
                                        <p:attrNameLst>
                                          <p:attrName>style.visibility</p:attrName>
                                        </p:attrNameLst>
                                      </p:cBhvr>
                                      <p:to>
                                        <p:strVal val="visible"/>
                                      </p:to>
                                    </p:set>
                                    <p:animEffect transition="in" filter="diamond(in)">
                                      <p:cBhvr>
                                        <p:cTn id="11" dur="2000"/>
                                        <p:tgtEl>
                                          <p:spTgt spid="2767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grpId="1" nodeType="clickEffect">
                                  <p:stCondLst>
                                    <p:cond delay="0"/>
                                  </p:stCondLst>
                                  <p:childTnLst>
                                    <p:animEffect transition="out" filter="fade">
                                      <p:cBhvr>
                                        <p:cTn id="15" dur="1000"/>
                                        <p:tgtEl>
                                          <p:spTgt spid="27676"/>
                                        </p:tgtEl>
                                      </p:cBhvr>
                                    </p:animEffect>
                                    <p:set>
                                      <p:cBhvr>
                                        <p:cTn id="16" dur="1" fill="hold">
                                          <p:stCondLst>
                                            <p:cond delay="999"/>
                                          </p:stCondLst>
                                        </p:cTn>
                                        <p:tgtEl>
                                          <p:spTgt spid="27676"/>
                                        </p:tgtEl>
                                        <p:attrNameLst>
                                          <p:attrName>style.visibility</p:attrName>
                                        </p:attrNameLst>
                                      </p:cBhvr>
                                      <p:to>
                                        <p:strVal val="hidden"/>
                                      </p:to>
                                    </p:set>
                                  </p:childTnLst>
                                </p:cTn>
                              </p:par>
                              <p:par>
                                <p:cTn id="17" presetID="10" presetClass="exit" presetSubtype="0" fill="hold" grpId="1" nodeType="withEffect">
                                  <p:stCondLst>
                                    <p:cond delay="0"/>
                                  </p:stCondLst>
                                  <p:childTnLst>
                                    <p:animEffect transition="out" filter="fade">
                                      <p:cBhvr>
                                        <p:cTn id="18" dur="1000"/>
                                        <p:tgtEl>
                                          <p:spTgt spid="27712"/>
                                        </p:tgtEl>
                                      </p:cBhvr>
                                    </p:animEffect>
                                    <p:set>
                                      <p:cBhvr>
                                        <p:cTn id="19" dur="1" fill="hold">
                                          <p:stCondLst>
                                            <p:cond delay="999"/>
                                          </p:stCondLst>
                                        </p:cTn>
                                        <p:tgtEl>
                                          <p:spTgt spid="27712"/>
                                        </p:tgtEl>
                                        <p:attrNameLst>
                                          <p:attrName>style.visibility</p:attrName>
                                        </p:attrNameLst>
                                      </p:cBhvr>
                                      <p:to>
                                        <p:strVal val="hidden"/>
                                      </p:to>
                                    </p:set>
                                  </p:childTnLst>
                                </p:cTn>
                              </p:par>
                              <p:par>
                                <p:cTn id="20" presetID="5" presetClass="entr" presetSubtype="10" fill="hold" grpId="0" nodeType="withEffect">
                                  <p:stCondLst>
                                    <p:cond delay="0"/>
                                  </p:stCondLst>
                                  <p:childTnLst>
                                    <p:set>
                                      <p:cBhvr>
                                        <p:cTn id="21" dur="1" fill="hold">
                                          <p:stCondLst>
                                            <p:cond delay="0"/>
                                          </p:stCondLst>
                                        </p:cTn>
                                        <p:tgtEl>
                                          <p:spTgt spid="27711"/>
                                        </p:tgtEl>
                                        <p:attrNameLst>
                                          <p:attrName>style.visibility</p:attrName>
                                        </p:attrNameLst>
                                      </p:cBhvr>
                                      <p:to>
                                        <p:strVal val="visible"/>
                                      </p:to>
                                    </p:set>
                                    <p:animEffect transition="in" filter="checkerboard(across)">
                                      <p:cBhvr>
                                        <p:cTn id="22" dur="500"/>
                                        <p:tgtEl>
                                          <p:spTgt spid="27711"/>
                                        </p:tgtEl>
                                      </p:cBhvr>
                                    </p:animEffect>
                                  </p:childTnLst>
                                </p:cTn>
                              </p:par>
                            </p:childTnLst>
                          </p:cTn>
                        </p:par>
                        <p:par>
                          <p:cTn id="23" fill="hold">
                            <p:stCondLst>
                              <p:cond delay="1000"/>
                            </p:stCondLst>
                            <p:childTnLst>
                              <p:par>
                                <p:cTn id="24" presetID="5" presetClass="entr" presetSubtype="10"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checkerboard(across)">
                                      <p:cBhvr>
                                        <p:cTn id="26" dur="500"/>
                                        <p:tgtEl>
                                          <p:spTgt spid="10"/>
                                        </p:tgtEl>
                                      </p:cBhvr>
                                    </p:animEffect>
                                  </p:childTnLst>
                                </p:cTn>
                              </p:par>
                            </p:childTnLst>
                          </p:cTn>
                        </p:par>
                        <p:par>
                          <p:cTn id="27" fill="hold">
                            <p:stCondLst>
                              <p:cond delay="1500"/>
                            </p:stCondLst>
                            <p:childTnLst>
                              <p:par>
                                <p:cTn id="28" presetID="8" presetClass="entr" presetSubtype="16" fill="hold" grpId="0" nodeType="afterEffect">
                                  <p:stCondLst>
                                    <p:cond delay="0"/>
                                  </p:stCondLst>
                                  <p:childTnLst>
                                    <p:set>
                                      <p:cBhvr>
                                        <p:cTn id="29" dur="1" fill="hold">
                                          <p:stCondLst>
                                            <p:cond delay="0"/>
                                          </p:stCondLst>
                                        </p:cTn>
                                        <p:tgtEl>
                                          <p:spTgt spid="27713"/>
                                        </p:tgtEl>
                                        <p:attrNameLst>
                                          <p:attrName>style.visibility</p:attrName>
                                        </p:attrNameLst>
                                      </p:cBhvr>
                                      <p:to>
                                        <p:strVal val="visible"/>
                                      </p:to>
                                    </p:set>
                                    <p:animEffect transition="in" filter="diamond(in)">
                                      <p:cBhvr>
                                        <p:cTn id="30" dur="2000"/>
                                        <p:tgtEl>
                                          <p:spTgt spid="27713"/>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nodeType="clickEffect">
                                  <p:stCondLst>
                                    <p:cond delay="0"/>
                                  </p:stCondLst>
                                  <p:childTnLst>
                                    <p:animEffect transition="out" filter="fade">
                                      <p:cBhvr>
                                        <p:cTn id="34" dur="1000"/>
                                        <p:tgtEl>
                                          <p:spTgt spid="10"/>
                                        </p:tgtEl>
                                      </p:cBhvr>
                                    </p:animEffect>
                                    <p:set>
                                      <p:cBhvr>
                                        <p:cTn id="35" dur="1" fill="hold">
                                          <p:stCondLst>
                                            <p:cond delay="999"/>
                                          </p:stCondLst>
                                        </p:cTn>
                                        <p:tgtEl>
                                          <p:spTgt spid="10"/>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1000"/>
                                        <p:tgtEl>
                                          <p:spTgt spid="27711"/>
                                        </p:tgtEl>
                                      </p:cBhvr>
                                    </p:animEffect>
                                    <p:set>
                                      <p:cBhvr>
                                        <p:cTn id="38" dur="1" fill="hold">
                                          <p:stCondLst>
                                            <p:cond delay="999"/>
                                          </p:stCondLst>
                                        </p:cTn>
                                        <p:tgtEl>
                                          <p:spTgt spid="27711"/>
                                        </p:tgtEl>
                                        <p:attrNameLst>
                                          <p:attrName>style.visibility</p:attrName>
                                        </p:attrNameLst>
                                      </p:cBhvr>
                                      <p:to>
                                        <p:strVal val="hidden"/>
                                      </p:to>
                                    </p:set>
                                  </p:childTnLst>
                                </p:cTn>
                              </p:par>
                            </p:childTnLst>
                          </p:cTn>
                        </p:par>
                        <p:par>
                          <p:cTn id="39" fill="hold">
                            <p:stCondLst>
                              <p:cond delay="1000"/>
                            </p:stCondLst>
                            <p:childTnLst>
                              <p:par>
                                <p:cTn id="40" presetID="10" presetClass="exit" presetSubtype="0" fill="hold" grpId="1" nodeType="afterEffect">
                                  <p:stCondLst>
                                    <p:cond delay="0"/>
                                  </p:stCondLst>
                                  <p:childTnLst>
                                    <p:animEffect transition="out" filter="fade">
                                      <p:cBhvr>
                                        <p:cTn id="41" dur="2000"/>
                                        <p:tgtEl>
                                          <p:spTgt spid="27713"/>
                                        </p:tgtEl>
                                      </p:cBhvr>
                                    </p:animEffect>
                                    <p:set>
                                      <p:cBhvr>
                                        <p:cTn id="42" dur="1" fill="hold">
                                          <p:stCondLst>
                                            <p:cond delay="1999"/>
                                          </p:stCondLst>
                                        </p:cTn>
                                        <p:tgtEl>
                                          <p:spTgt spid="27713"/>
                                        </p:tgtEl>
                                        <p:attrNameLst>
                                          <p:attrName>style.visibility</p:attrName>
                                        </p:attrNameLst>
                                      </p:cBhvr>
                                      <p:to>
                                        <p:strVal val="hidden"/>
                                      </p:to>
                                    </p:set>
                                  </p:childTnLst>
                                </p:cTn>
                              </p:par>
                              <p:par>
                                <p:cTn id="43" presetID="5" presetClass="entr" presetSubtype="10" fill="hold" nodeType="with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checkerboard(across)">
                                      <p:cBhvr>
                                        <p:cTn id="45" dur="500"/>
                                        <p:tgtEl>
                                          <p:spTgt spid="9"/>
                                        </p:tgtEl>
                                      </p:cBhvr>
                                    </p:animEffect>
                                  </p:childTnLst>
                                </p:cTn>
                              </p:par>
                              <p:par>
                                <p:cTn id="46" presetID="5" presetClass="entr" presetSubtype="10" fill="hold"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checkerboard(across)">
                                      <p:cBhvr>
                                        <p:cTn id="48" dur="500"/>
                                        <p:tgtEl>
                                          <p:spTgt spid="11"/>
                                        </p:tgtEl>
                                      </p:cBhvr>
                                    </p:animEffect>
                                  </p:childTnLst>
                                </p:cTn>
                              </p:par>
                            </p:childTnLst>
                          </p:cTn>
                        </p:par>
                        <p:par>
                          <p:cTn id="49" fill="hold">
                            <p:stCondLst>
                              <p:cond delay="3000"/>
                            </p:stCondLst>
                            <p:childTnLst>
                              <p:par>
                                <p:cTn id="50" presetID="8" presetClass="entr" presetSubtype="16" fill="hold" grpId="0" nodeType="afterEffect">
                                  <p:stCondLst>
                                    <p:cond delay="0"/>
                                  </p:stCondLst>
                                  <p:childTnLst>
                                    <p:set>
                                      <p:cBhvr>
                                        <p:cTn id="51" dur="1" fill="hold">
                                          <p:stCondLst>
                                            <p:cond delay="0"/>
                                          </p:stCondLst>
                                        </p:cTn>
                                        <p:tgtEl>
                                          <p:spTgt spid="27730"/>
                                        </p:tgtEl>
                                        <p:attrNameLst>
                                          <p:attrName>style.visibility</p:attrName>
                                        </p:attrNameLst>
                                      </p:cBhvr>
                                      <p:to>
                                        <p:strVal val="visible"/>
                                      </p:to>
                                    </p:set>
                                    <p:animEffect transition="in" filter="diamond(in)">
                                      <p:cBhvr>
                                        <p:cTn id="52" dur="2000"/>
                                        <p:tgtEl>
                                          <p:spTgt spid="27730"/>
                                        </p:tgtEl>
                                      </p:cBhvr>
                                    </p:animEffect>
                                  </p:childTnLst>
                                </p:cTn>
                              </p:par>
                            </p:childTnLst>
                          </p:cTn>
                        </p:par>
                      </p:childTnLst>
                    </p:cTn>
                  </p:par>
                  <p:par>
                    <p:cTn id="53" fill="hold">
                      <p:stCondLst>
                        <p:cond delay="indefinite"/>
                      </p:stCondLst>
                      <p:childTnLst>
                        <p:par>
                          <p:cTn id="54" fill="hold">
                            <p:stCondLst>
                              <p:cond delay="0"/>
                            </p:stCondLst>
                            <p:childTnLst>
                              <p:par>
                                <p:cTn id="55" presetID="0" presetClass="path" presetSubtype="0" accel="50000" decel="50000" fill="hold" grpId="0" nodeType="clickEffect">
                                  <p:stCondLst>
                                    <p:cond delay="0"/>
                                  </p:stCondLst>
                                  <p:childTnLst>
                                    <p:animMotion origin="layout" path="M 0 0 L 0.29132 -0.25191 " pathEditMode="relative" ptsTypes="AA">
                                      <p:cBhvr>
                                        <p:cTn id="56" dur="2000" fill="hold"/>
                                        <p:tgtEl>
                                          <p:spTgt spid="27677"/>
                                        </p:tgtEl>
                                        <p:attrNameLst>
                                          <p:attrName>ppt_x</p:attrName>
                                          <p:attrName>ppt_y</p:attrName>
                                        </p:attrNameLst>
                                      </p:cBhvr>
                                    </p:animMotion>
                                  </p:childTnLst>
                                </p:cTn>
                              </p:par>
                              <p:par>
                                <p:cTn id="57" presetID="0" presetClass="path" presetSubtype="0" accel="50000" decel="50000" fill="hold" nodeType="withEffect">
                                  <p:stCondLst>
                                    <p:cond delay="0"/>
                                  </p:stCondLst>
                                  <p:childTnLst>
                                    <p:animMotion origin="layout" path="M 0 0 L 0.29132 -0.25191 " pathEditMode="relative" ptsTypes="AA">
                                      <p:cBhvr>
                                        <p:cTn id="58" dur="2000" fill="hold"/>
                                        <p:tgtEl>
                                          <p:spTgt spid="11"/>
                                        </p:tgtEl>
                                        <p:attrNameLst>
                                          <p:attrName>ppt_x</p:attrName>
                                          <p:attrName>ppt_y</p:attrName>
                                        </p:attrNameLst>
                                      </p:cBhvr>
                                    </p:animMotion>
                                  </p:childTnLst>
                                </p:cTn>
                              </p:par>
                              <p:par>
                                <p:cTn id="59" presetID="0" presetClass="path" presetSubtype="0" accel="50000" decel="50000" fill="hold" grpId="0" nodeType="withEffect">
                                  <p:stCondLst>
                                    <p:cond delay="0"/>
                                  </p:stCondLst>
                                  <p:childTnLst>
                                    <p:animMotion origin="layout" path="M 0 0 L 0.29132 -0.25191 " pathEditMode="relative" ptsTypes="AA">
                                      <p:cBhvr>
                                        <p:cTn id="60" dur="2000" fill="hold"/>
                                        <p:tgtEl>
                                          <p:spTgt spid="27709"/>
                                        </p:tgtEl>
                                        <p:attrNameLst>
                                          <p:attrName>ppt_x</p:attrName>
                                          <p:attrName>ppt_y</p:attrName>
                                        </p:attrNameLst>
                                      </p:cBhvr>
                                    </p:animMotion>
                                  </p:childTnLst>
                                </p:cTn>
                              </p:par>
                              <p:par>
                                <p:cTn id="61" presetID="0" presetClass="path" presetSubtype="0" accel="50000" decel="50000" fill="hold" grpId="0" nodeType="withEffect">
                                  <p:stCondLst>
                                    <p:cond delay="0"/>
                                  </p:stCondLst>
                                  <p:childTnLst>
                                    <p:animMotion origin="layout" path="M 0 0 L 0.29132 -0.25191 " pathEditMode="relative" ptsTypes="AA">
                                      <p:cBhvr>
                                        <p:cTn id="62" dur="2000" fill="hold"/>
                                        <p:tgtEl>
                                          <p:spTgt spid="27710"/>
                                        </p:tgtEl>
                                        <p:attrNameLst>
                                          <p:attrName>ppt_x</p:attrName>
                                          <p:attrName>ppt_y</p:attrName>
                                        </p:attrNameLst>
                                      </p:cBhvr>
                                    </p:animMotion>
                                  </p:childTnLst>
                                </p:cTn>
                              </p:par>
                              <p:par>
                                <p:cTn id="63" presetID="0" presetClass="path" presetSubtype="0" accel="50000" decel="50000" fill="hold" grpId="0" nodeType="withEffect">
                                  <p:stCondLst>
                                    <p:cond delay="0"/>
                                  </p:stCondLst>
                                  <p:childTnLst>
                                    <p:animMotion origin="layout" path="M 0 0 L 0.29132 -0.25191 " pathEditMode="relative" ptsTypes="AA">
                                      <p:cBhvr>
                                        <p:cTn id="64" dur="2000" fill="hold"/>
                                        <p:tgtEl>
                                          <p:spTgt spid="27707"/>
                                        </p:tgtEl>
                                        <p:attrNameLst>
                                          <p:attrName>ppt_x</p:attrName>
                                          <p:attrName>ppt_y</p:attrName>
                                        </p:attrNameLst>
                                      </p:cBhvr>
                                    </p:animMotion>
                                  </p:childTnLst>
                                </p:cTn>
                              </p:par>
                              <p:par>
                                <p:cTn id="65" presetID="0" presetClass="path" presetSubtype="0" accel="50000" decel="50000" fill="hold" grpId="0" nodeType="withEffect">
                                  <p:stCondLst>
                                    <p:cond delay="0"/>
                                  </p:stCondLst>
                                  <p:childTnLst>
                                    <p:animMotion origin="layout" path="M 0 0 L 0.29132 -0.25191 " pathEditMode="relative" ptsTypes="AA">
                                      <p:cBhvr>
                                        <p:cTn id="66" dur="2000" fill="hold"/>
                                        <p:tgtEl>
                                          <p:spTgt spid="27708"/>
                                        </p:tgtEl>
                                        <p:attrNameLst>
                                          <p:attrName>ppt_x</p:attrName>
                                          <p:attrName>ppt_y</p:attrName>
                                        </p:attrNameLst>
                                      </p:cBhvr>
                                    </p:animMotion>
                                  </p:childTnLst>
                                </p:cTn>
                              </p:par>
                              <p:par>
                                <p:cTn id="67" presetID="0" presetClass="path" presetSubtype="0" accel="50000" decel="50000" fill="hold" grpId="0" nodeType="withEffect">
                                  <p:stCondLst>
                                    <p:cond delay="0"/>
                                  </p:stCondLst>
                                  <p:childTnLst>
                                    <p:animMotion origin="layout" path="M 0 0 L 0.29132 -0.25191 " pathEditMode="relative" ptsTypes="AA">
                                      <p:cBhvr>
                                        <p:cTn id="68" dur="2000" fill="hold"/>
                                        <p:tgtEl>
                                          <p:spTgt spid="27706"/>
                                        </p:tgtEl>
                                        <p:attrNameLst>
                                          <p:attrName>ppt_x</p:attrName>
                                          <p:attrName>ppt_y</p:attrName>
                                        </p:attrNameLst>
                                      </p:cBhvr>
                                    </p:animMotion>
                                  </p:childTnLst>
                                </p:cTn>
                              </p:par>
                              <p:par>
                                <p:cTn id="69" presetID="0" presetClass="path" presetSubtype="0" accel="50000" decel="50000" fill="hold" grpId="0" nodeType="withEffect">
                                  <p:stCondLst>
                                    <p:cond delay="0"/>
                                  </p:stCondLst>
                                  <p:childTnLst>
                                    <p:animMotion origin="layout" path="M 0 0 L 0.29132 -0.25191 " pathEditMode="relative" ptsTypes="AA">
                                      <p:cBhvr>
                                        <p:cTn id="70" dur="2000" fill="hold"/>
                                        <p:tgtEl>
                                          <p:spTgt spid="27705"/>
                                        </p:tgtEl>
                                        <p:attrNameLst>
                                          <p:attrName>ppt_x</p:attrName>
                                          <p:attrName>ppt_y</p:attrName>
                                        </p:attrNameLst>
                                      </p:cBhvr>
                                    </p:animMotion>
                                  </p:childTnLst>
                                </p:cTn>
                              </p:par>
                            </p:childTnLst>
                          </p:cTn>
                        </p:par>
                        <p:par>
                          <p:cTn id="71" fill="hold">
                            <p:stCondLst>
                              <p:cond delay="2000"/>
                            </p:stCondLst>
                            <p:childTnLst>
                              <p:par>
                                <p:cTn id="72" presetID="10" presetClass="exit" presetSubtype="0" fill="hold" grpId="0" nodeType="afterEffect">
                                  <p:stCondLst>
                                    <p:cond delay="0"/>
                                  </p:stCondLst>
                                  <p:childTnLst>
                                    <p:animEffect transition="out" filter="fade">
                                      <p:cBhvr>
                                        <p:cTn id="73" dur="1000"/>
                                        <p:tgtEl>
                                          <p:spTgt spid="27674"/>
                                        </p:tgtEl>
                                      </p:cBhvr>
                                    </p:animEffect>
                                    <p:set>
                                      <p:cBhvr>
                                        <p:cTn id="74" dur="1" fill="hold">
                                          <p:stCondLst>
                                            <p:cond delay="999"/>
                                          </p:stCondLst>
                                        </p:cTn>
                                        <p:tgtEl>
                                          <p:spTgt spid="27674"/>
                                        </p:tgtEl>
                                        <p:attrNameLst>
                                          <p:attrName>style.visibility</p:attrName>
                                        </p:attrNameLst>
                                      </p:cBhvr>
                                      <p:to>
                                        <p:strVal val="hidden"/>
                                      </p:to>
                                    </p:set>
                                  </p:childTnLst>
                                </p:cTn>
                              </p:par>
                              <p:par>
                                <p:cTn id="75" presetID="10" presetClass="exit" presetSubtype="0" fill="hold" grpId="0" nodeType="withEffect">
                                  <p:stCondLst>
                                    <p:cond delay="0"/>
                                  </p:stCondLst>
                                  <p:childTnLst>
                                    <p:animEffect transition="out" filter="fade">
                                      <p:cBhvr>
                                        <p:cTn id="76" dur="1000"/>
                                        <p:tgtEl>
                                          <p:spTgt spid="27704"/>
                                        </p:tgtEl>
                                      </p:cBhvr>
                                    </p:animEffect>
                                    <p:set>
                                      <p:cBhvr>
                                        <p:cTn id="77" dur="1" fill="hold">
                                          <p:stCondLst>
                                            <p:cond delay="999"/>
                                          </p:stCondLst>
                                        </p:cTn>
                                        <p:tgtEl>
                                          <p:spTgt spid="27704"/>
                                        </p:tgtEl>
                                        <p:attrNameLst>
                                          <p:attrName>style.visibility</p:attrName>
                                        </p:attrNameLst>
                                      </p:cBhvr>
                                      <p:to>
                                        <p:strVal val="hidden"/>
                                      </p:to>
                                    </p:set>
                                  </p:childTnLst>
                                </p:cTn>
                              </p:par>
                            </p:childTnLst>
                          </p:cTn>
                        </p:par>
                        <p:par>
                          <p:cTn id="78" fill="hold">
                            <p:stCondLst>
                              <p:cond delay="3000"/>
                            </p:stCondLst>
                            <p:childTnLst>
                              <p:par>
                                <p:cTn id="79" presetID="5" presetClass="entr" presetSubtype="10" fill="hold" grpId="0" nodeType="afterEffect">
                                  <p:stCondLst>
                                    <p:cond delay="0"/>
                                  </p:stCondLst>
                                  <p:childTnLst>
                                    <p:set>
                                      <p:cBhvr>
                                        <p:cTn id="80" dur="1" fill="hold">
                                          <p:stCondLst>
                                            <p:cond delay="0"/>
                                          </p:stCondLst>
                                        </p:cTn>
                                        <p:tgtEl>
                                          <p:spTgt spid="27729"/>
                                        </p:tgtEl>
                                        <p:attrNameLst>
                                          <p:attrName>style.visibility</p:attrName>
                                        </p:attrNameLst>
                                      </p:cBhvr>
                                      <p:to>
                                        <p:strVal val="visible"/>
                                      </p:to>
                                    </p:set>
                                    <p:animEffect transition="in" filter="checkerboard(across)">
                                      <p:cBhvr>
                                        <p:cTn id="81" dur="500"/>
                                        <p:tgtEl>
                                          <p:spTgt spid="27729"/>
                                        </p:tgtEl>
                                      </p:cBhvr>
                                    </p:animEffect>
                                  </p:childTnLst>
                                </p:cTn>
                              </p:par>
                            </p:childTnLst>
                          </p:cTn>
                        </p:par>
                        <p:par>
                          <p:cTn id="82" fill="hold">
                            <p:stCondLst>
                              <p:cond delay="3500"/>
                            </p:stCondLst>
                            <p:childTnLst>
                              <p:par>
                                <p:cTn id="83" presetID="10" presetClass="exit" presetSubtype="0" fill="hold" grpId="0" nodeType="afterEffect">
                                  <p:stCondLst>
                                    <p:cond delay="0"/>
                                  </p:stCondLst>
                                  <p:childTnLst>
                                    <p:animEffect transition="out" filter="fade">
                                      <p:cBhvr>
                                        <p:cTn id="84" dur="1000"/>
                                        <p:tgtEl>
                                          <p:spTgt spid="27727"/>
                                        </p:tgtEl>
                                      </p:cBhvr>
                                    </p:animEffect>
                                    <p:set>
                                      <p:cBhvr>
                                        <p:cTn id="85" dur="1" fill="hold">
                                          <p:stCondLst>
                                            <p:cond delay="999"/>
                                          </p:stCondLst>
                                        </p:cTn>
                                        <p:tgtEl>
                                          <p:spTgt spid="27727"/>
                                        </p:tgtEl>
                                        <p:attrNameLst>
                                          <p:attrName>style.visibility</p:attrName>
                                        </p:attrNameLst>
                                      </p:cBhvr>
                                      <p:to>
                                        <p:strVal val="hidden"/>
                                      </p:to>
                                    </p:set>
                                  </p:childTnLst>
                                </p:cTn>
                              </p:par>
                              <p:par>
                                <p:cTn id="86" presetID="8" presetClass="entr" presetSubtype="16" fill="hold" grpId="0" nodeType="withEffect">
                                  <p:stCondLst>
                                    <p:cond delay="0"/>
                                  </p:stCondLst>
                                  <p:childTnLst>
                                    <p:set>
                                      <p:cBhvr>
                                        <p:cTn id="87" dur="1" fill="hold">
                                          <p:stCondLst>
                                            <p:cond delay="0"/>
                                          </p:stCondLst>
                                        </p:cTn>
                                        <p:tgtEl>
                                          <p:spTgt spid="27728"/>
                                        </p:tgtEl>
                                        <p:attrNameLst>
                                          <p:attrName>style.visibility</p:attrName>
                                        </p:attrNameLst>
                                      </p:cBhvr>
                                      <p:to>
                                        <p:strVal val="visible"/>
                                      </p:to>
                                    </p:set>
                                    <p:animEffect transition="in" filter="diamond(in)">
                                      <p:cBhvr>
                                        <p:cTn id="88" dur="2000"/>
                                        <p:tgtEl>
                                          <p:spTgt spid="27728"/>
                                        </p:tgtEl>
                                      </p:cBhvr>
                                    </p:animEffect>
                                  </p:childTnLst>
                                </p:cTn>
                              </p:par>
                            </p:childTnLst>
                          </p:cTn>
                        </p:par>
                        <p:par>
                          <p:cTn id="89" fill="hold">
                            <p:stCondLst>
                              <p:cond delay="5500"/>
                            </p:stCondLst>
                            <p:childTnLst>
                              <p:par>
                                <p:cTn id="90" presetID="10" presetClass="exit" presetSubtype="0" fill="hold" grpId="1" nodeType="afterEffect">
                                  <p:stCondLst>
                                    <p:cond delay="0"/>
                                  </p:stCondLst>
                                  <p:childTnLst>
                                    <p:animEffect transition="out" filter="fade">
                                      <p:cBhvr>
                                        <p:cTn id="91" dur="2000"/>
                                        <p:tgtEl>
                                          <p:spTgt spid="27677"/>
                                        </p:tgtEl>
                                      </p:cBhvr>
                                    </p:animEffect>
                                    <p:set>
                                      <p:cBhvr>
                                        <p:cTn id="92" dur="1" fill="hold">
                                          <p:stCondLst>
                                            <p:cond delay="1999"/>
                                          </p:stCondLst>
                                        </p:cTn>
                                        <p:tgtEl>
                                          <p:spTgt spid="27677"/>
                                        </p:tgtEl>
                                        <p:attrNameLst>
                                          <p:attrName>style.visibility</p:attrName>
                                        </p:attrNameLst>
                                      </p:cBhvr>
                                      <p:to>
                                        <p:strVal val="hidden"/>
                                      </p:to>
                                    </p:set>
                                  </p:childTnLst>
                                </p:cTn>
                              </p:par>
                              <p:par>
                                <p:cTn id="93" presetID="10" presetClass="exit" presetSubtype="0" fill="hold" nodeType="withEffect">
                                  <p:stCondLst>
                                    <p:cond delay="0"/>
                                  </p:stCondLst>
                                  <p:childTnLst>
                                    <p:animEffect transition="out" filter="fade">
                                      <p:cBhvr>
                                        <p:cTn id="94" dur="2000"/>
                                        <p:tgtEl>
                                          <p:spTgt spid="11"/>
                                        </p:tgtEl>
                                      </p:cBhvr>
                                    </p:animEffect>
                                    <p:set>
                                      <p:cBhvr>
                                        <p:cTn id="95" dur="1" fill="hold">
                                          <p:stCondLst>
                                            <p:cond delay="1999"/>
                                          </p:stCondLst>
                                        </p:cTn>
                                        <p:tgtEl>
                                          <p:spTgt spid="11"/>
                                        </p:tgtEl>
                                        <p:attrNameLst>
                                          <p:attrName>style.visibility</p:attrName>
                                        </p:attrNameLst>
                                      </p:cBhvr>
                                      <p:to>
                                        <p:strVal val="hidden"/>
                                      </p:to>
                                    </p:set>
                                  </p:childTnLst>
                                </p:cTn>
                              </p:par>
                              <p:par>
                                <p:cTn id="96" presetID="10" presetClass="exit" presetSubtype="0" fill="hold" grpId="1" nodeType="withEffect">
                                  <p:stCondLst>
                                    <p:cond delay="0"/>
                                  </p:stCondLst>
                                  <p:childTnLst>
                                    <p:animEffect transition="out" filter="fade">
                                      <p:cBhvr>
                                        <p:cTn id="97" dur="2000"/>
                                        <p:tgtEl>
                                          <p:spTgt spid="27709"/>
                                        </p:tgtEl>
                                      </p:cBhvr>
                                    </p:animEffect>
                                    <p:set>
                                      <p:cBhvr>
                                        <p:cTn id="98" dur="1" fill="hold">
                                          <p:stCondLst>
                                            <p:cond delay="1999"/>
                                          </p:stCondLst>
                                        </p:cTn>
                                        <p:tgtEl>
                                          <p:spTgt spid="27709"/>
                                        </p:tgtEl>
                                        <p:attrNameLst>
                                          <p:attrName>style.visibility</p:attrName>
                                        </p:attrNameLst>
                                      </p:cBhvr>
                                      <p:to>
                                        <p:strVal val="hidden"/>
                                      </p:to>
                                    </p:set>
                                  </p:childTnLst>
                                </p:cTn>
                              </p:par>
                              <p:par>
                                <p:cTn id="99" presetID="10" presetClass="exit" presetSubtype="0" fill="hold" grpId="1" nodeType="withEffect">
                                  <p:stCondLst>
                                    <p:cond delay="0"/>
                                  </p:stCondLst>
                                  <p:childTnLst>
                                    <p:animEffect transition="out" filter="fade">
                                      <p:cBhvr>
                                        <p:cTn id="100" dur="2000"/>
                                        <p:tgtEl>
                                          <p:spTgt spid="27710"/>
                                        </p:tgtEl>
                                      </p:cBhvr>
                                    </p:animEffect>
                                    <p:set>
                                      <p:cBhvr>
                                        <p:cTn id="101" dur="1" fill="hold">
                                          <p:stCondLst>
                                            <p:cond delay="1999"/>
                                          </p:stCondLst>
                                        </p:cTn>
                                        <p:tgtEl>
                                          <p:spTgt spid="27710"/>
                                        </p:tgtEl>
                                        <p:attrNameLst>
                                          <p:attrName>style.visibility</p:attrName>
                                        </p:attrNameLst>
                                      </p:cBhvr>
                                      <p:to>
                                        <p:strVal val="hidden"/>
                                      </p:to>
                                    </p:set>
                                  </p:childTnLst>
                                </p:cTn>
                              </p:par>
                              <p:par>
                                <p:cTn id="102" presetID="10" presetClass="exit" presetSubtype="0" fill="hold" grpId="1" nodeType="withEffect">
                                  <p:stCondLst>
                                    <p:cond delay="0"/>
                                  </p:stCondLst>
                                  <p:childTnLst>
                                    <p:animEffect transition="out" filter="fade">
                                      <p:cBhvr>
                                        <p:cTn id="103" dur="2000"/>
                                        <p:tgtEl>
                                          <p:spTgt spid="27707"/>
                                        </p:tgtEl>
                                      </p:cBhvr>
                                    </p:animEffect>
                                    <p:set>
                                      <p:cBhvr>
                                        <p:cTn id="104" dur="1" fill="hold">
                                          <p:stCondLst>
                                            <p:cond delay="1999"/>
                                          </p:stCondLst>
                                        </p:cTn>
                                        <p:tgtEl>
                                          <p:spTgt spid="27707"/>
                                        </p:tgtEl>
                                        <p:attrNameLst>
                                          <p:attrName>style.visibility</p:attrName>
                                        </p:attrNameLst>
                                      </p:cBhvr>
                                      <p:to>
                                        <p:strVal val="hidden"/>
                                      </p:to>
                                    </p:set>
                                  </p:childTnLst>
                                </p:cTn>
                              </p:par>
                              <p:par>
                                <p:cTn id="105" presetID="10" presetClass="exit" presetSubtype="0" fill="hold" grpId="1" nodeType="withEffect">
                                  <p:stCondLst>
                                    <p:cond delay="0"/>
                                  </p:stCondLst>
                                  <p:childTnLst>
                                    <p:animEffect transition="out" filter="fade">
                                      <p:cBhvr>
                                        <p:cTn id="106" dur="2000"/>
                                        <p:tgtEl>
                                          <p:spTgt spid="27708"/>
                                        </p:tgtEl>
                                      </p:cBhvr>
                                    </p:animEffect>
                                    <p:set>
                                      <p:cBhvr>
                                        <p:cTn id="107" dur="1" fill="hold">
                                          <p:stCondLst>
                                            <p:cond delay="1999"/>
                                          </p:stCondLst>
                                        </p:cTn>
                                        <p:tgtEl>
                                          <p:spTgt spid="27708"/>
                                        </p:tgtEl>
                                        <p:attrNameLst>
                                          <p:attrName>style.visibility</p:attrName>
                                        </p:attrNameLst>
                                      </p:cBhvr>
                                      <p:to>
                                        <p:strVal val="hidden"/>
                                      </p:to>
                                    </p:set>
                                  </p:childTnLst>
                                </p:cTn>
                              </p:par>
                              <p:par>
                                <p:cTn id="108" presetID="10" presetClass="exit" presetSubtype="0" fill="hold" grpId="1" nodeType="withEffect">
                                  <p:stCondLst>
                                    <p:cond delay="0"/>
                                  </p:stCondLst>
                                  <p:childTnLst>
                                    <p:animEffect transition="out" filter="fade">
                                      <p:cBhvr>
                                        <p:cTn id="109" dur="2000"/>
                                        <p:tgtEl>
                                          <p:spTgt spid="27706"/>
                                        </p:tgtEl>
                                      </p:cBhvr>
                                    </p:animEffect>
                                    <p:set>
                                      <p:cBhvr>
                                        <p:cTn id="110" dur="1" fill="hold">
                                          <p:stCondLst>
                                            <p:cond delay="1999"/>
                                          </p:stCondLst>
                                        </p:cTn>
                                        <p:tgtEl>
                                          <p:spTgt spid="27706"/>
                                        </p:tgtEl>
                                        <p:attrNameLst>
                                          <p:attrName>style.visibility</p:attrName>
                                        </p:attrNameLst>
                                      </p:cBhvr>
                                      <p:to>
                                        <p:strVal val="hidden"/>
                                      </p:to>
                                    </p:set>
                                  </p:childTnLst>
                                </p:cTn>
                              </p:par>
                              <p:par>
                                <p:cTn id="111" presetID="10" presetClass="exit" presetSubtype="0" fill="hold" grpId="1" nodeType="withEffect">
                                  <p:stCondLst>
                                    <p:cond delay="0"/>
                                  </p:stCondLst>
                                  <p:childTnLst>
                                    <p:animEffect transition="out" filter="fade">
                                      <p:cBhvr>
                                        <p:cTn id="112" dur="2000"/>
                                        <p:tgtEl>
                                          <p:spTgt spid="27705"/>
                                        </p:tgtEl>
                                      </p:cBhvr>
                                    </p:animEffect>
                                    <p:set>
                                      <p:cBhvr>
                                        <p:cTn id="113" dur="1" fill="hold">
                                          <p:stCondLst>
                                            <p:cond delay="1999"/>
                                          </p:stCondLst>
                                        </p:cTn>
                                        <p:tgtEl>
                                          <p:spTgt spid="27705"/>
                                        </p:tgtEl>
                                        <p:attrNameLst>
                                          <p:attrName>style.visibility</p:attrName>
                                        </p:attrNameLst>
                                      </p:cBhvr>
                                      <p:to>
                                        <p:strVal val="hidden"/>
                                      </p:to>
                                    </p:set>
                                  </p:childTnLst>
                                </p:cTn>
                              </p:par>
                            </p:childTnLst>
                          </p:cTn>
                        </p:par>
                      </p:childTnLst>
                    </p:cTn>
                  </p:par>
                  <p:par>
                    <p:cTn id="114" fill="hold">
                      <p:stCondLst>
                        <p:cond delay="indefinite"/>
                      </p:stCondLst>
                      <p:childTnLst>
                        <p:par>
                          <p:cTn id="115" fill="hold">
                            <p:stCondLst>
                              <p:cond delay="0"/>
                            </p:stCondLst>
                            <p:childTnLst>
                              <p:par>
                                <p:cTn id="116" presetID="10" presetClass="exit" presetSubtype="0" fill="hold" nodeType="clickEffect">
                                  <p:stCondLst>
                                    <p:cond delay="0"/>
                                  </p:stCondLst>
                                  <p:childTnLst>
                                    <p:animEffect transition="out" filter="fade">
                                      <p:cBhvr>
                                        <p:cTn id="117" dur="2000"/>
                                        <p:tgtEl>
                                          <p:spTgt spid="27714">
                                            <p:txEl>
                                              <p:pRg st="0" end="0"/>
                                            </p:txEl>
                                          </p:spTgt>
                                        </p:tgtEl>
                                      </p:cBhvr>
                                    </p:animEffect>
                                    <p:set>
                                      <p:cBhvr>
                                        <p:cTn id="118" dur="1" fill="hold">
                                          <p:stCondLst>
                                            <p:cond delay="1999"/>
                                          </p:stCondLst>
                                        </p:cTn>
                                        <p:tgtEl>
                                          <p:spTgt spid="27714">
                                            <p:txEl>
                                              <p:pRg st="0" end="0"/>
                                            </p:txEl>
                                          </p:spTgt>
                                        </p:tgtEl>
                                        <p:attrNameLst>
                                          <p:attrName>style.visibility</p:attrName>
                                        </p:attrNameLst>
                                      </p:cBhvr>
                                      <p:to>
                                        <p:strVal val="hidden"/>
                                      </p:to>
                                    </p:set>
                                  </p:childTnLst>
                                </p:cTn>
                              </p:par>
                              <p:par>
                                <p:cTn id="119" presetID="8" presetClass="entr" presetSubtype="16" fill="hold" grpId="0" nodeType="withEffect">
                                  <p:stCondLst>
                                    <p:cond delay="0"/>
                                  </p:stCondLst>
                                  <p:childTnLst>
                                    <p:set>
                                      <p:cBhvr>
                                        <p:cTn id="120" dur="1" fill="hold">
                                          <p:stCondLst>
                                            <p:cond delay="0"/>
                                          </p:stCondLst>
                                        </p:cTn>
                                        <p:tgtEl>
                                          <p:spTgt spid="27726"/>
                                        </p:tgtEl>
                                        <p:attrNameLst>
                                          <p:attrName>style.visibility</p:attrName>
                                        </p:attrNameLst>
                                      </p:cBhvr>
                                      <p:to>
                                        <p:strVal val="visible"/>
                                      </p:to>
                                    </p:set>
                                    <p:animEffect transition="in" filter="diamond(in)">
                                      <p:cBhvr>
                                        <p:cTn id="121" dur="2000"/>
                                        <p:tgtEl>
                                          <p:spTgt spid="277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74" grpId="0" animBg="1"/>
      <p:bldP spid="27676" grpId="0"/>
      <p:bldP spid="27676" grpId="1"/>
      <p:bldP spid="27677" grpId="0" animBg="1"/>
      <p:bldP spid="27677" grpId="1" animBg="1"/>
      <p:bldP spid="27704" grpId="0" animBg="1"/>
      <p:bldP spid="27705" grpId="0" animBg="1"/>
      <p:bldP spid="27705" grpId="1" animBg="1"/>
      <p:bldP spid="27706" grpId="0" animBg="1"/>
      <p:bldP spid="27706" grpId="1" animBg="1"/>
      <p:bldP spid="27707" grpId="0" animBg="1"/>
      <p:bldP spid="27707" grpId="1" animBg="1"/>
      <p:bldP spid="27708" grpId="0" animBg="1"/>
      <p:bldP spid="27708" grpId="1" animBg="1"/>
      <p:bldP spid="27709" grpId="0"/>
      <p:bldP spid="27709" grpId="1"/>
      <p:bldP spid="27710" grpId="0"/>
      <p:bldP spid="27710" grpId="1"/>
      <p:bldP spid="27711" grpId="0" animBg="1"/>
      <p:bldP spid="27711" grpId="1" animBg="1"/>
      <p:bldP spid="27712" grpId="0" animBg="1"/>
      <p:bldP spid="27712" grpId="1" animBg="1"/>
      <p:bldP spid="27713" grpId="0"/>
      <p:bldP spid="27713" grpId="1"/>
      <p:bldP spid="27726" grpId="0"/>
      <p:bldP spid="27727" grpId="0"/>
      <p:bldP spid="27728" grpId="0"/>
      <p:bldP spid="27729" grpId="0" animBg="1"/>
      <p:bldP spid="2773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zh-TW" altLang="en-US" smtClean="0"/>
              <a:t>成交</a:t>
            </a:r>
            <a:r>
              <a:rPr lang="en-US" altLang="zh-TW" smtClean="0"/>
              <a:t>(</a:t>
            </a:r>
            <a:r>
              <a:rPr lang="zh-TW" altLang="en-US" smtClean="0"/>
              <a:t>演算法</a:t>
            </a:r>
            <a:r>
              <a:rPr lang="en-US" altLang="zh-TW" smtClean="0"/>
              <a:t>)</a:t>
            </a:r>
          </a:p>
        </p:txBody>
      </p:sp>
      <p:sp>
        <p:nvSpPr>
          <p:cNvPr id="24579" name="Rectangle 3"/>
          <p:cNvSpPr>
            <a:spLocks noGrp="1" noChangeArrowheads="1"/>
          </p:cNvSpPr>
          <p:nvPr>
            <p:ph type="body" idx="1"/>
          </p:nvPr>
        </p:nvSpPr>
        <p:spPr>
          <a:xfrm>
            <a:off x="457200" y="1600200"/>
            <a:ext cx="8229600" cy="4997450"/>
          </a:xfrm>
        </p:spPr>
        <p:txBody>
          <a:bodyPr/>
          <a:lstStyle/>
          <a:p>
            <a:pPr eaLnBrk="1" hangingPunct="1">
              <a:lnSpc>
                <a:spcPct val="80000"/>
              </a:lnSpc>
              <a:buFontTx/>
              <a:buNone/>
            </a:pPr>
            <a:r>
              <a:rPr lang="en-US" altLang="zh-TW" sz="1400" noProof="1" smtClean="0"/>
              <a:t>Qptr = Option[idx1].Qptr;</a:t>
            </a:r>
            <a:endParaRPr lang="en-US" altLang="zh-TW" sz="1400" smtClean="0"/>
          </a:p>
          <a:p>
            <a:pPr eaLnBrk="1" hangingPunct="1">
              <a:lnSpc>
                <a:spcPct val="80000"/>
              </a:lnSpc>
              <a:buFontTx/>
              <a:buNone/>
            </a:pPr>
            <a:r>
              <a:rPr lang="en-US" altLang="zh-TW" sz="1400" smtClean="0"/>
              <a:t>if(BS == 0 &amp;&amp; (Option[idx1].Qptr != NULL || Status[0] == 'M'))//</a:t>
            </a:r>
            <a:r>
              <a:rPr lang="zh-TW" altLang="en-US" sz="1400" smtClean="0"/>
              <a:t>買單 </a:t>
            </a:r>
          </a:p>
          <a:p>
            <a:pPr eaLnBrk="1" hangingPunct="1">
              <a:lnSpc>
                <a:spcPct val="80000"/>
              </a:lnSpc>
              <a:buFontTx/>
              <a:buNone/>
            </a:pPr>
            <a:r>
              <a:rPr lang="en-US" altLang="zh-TW" sz="1400" smtClean="0"/>
              <a:t>{</a:t>
            </a:r>
          </a:p>
          <a:p>
            <a:pPr eaLnBrk="1" hangingPunct="1">
              <a:lnSpc>
                <a:spcPct val="80000"/>
              </a:lnSpc>
              <a:buFontTx/>
              <a:buNone/>
            </a:pPr>
            <a:r>
              <a:rPr lang="en-US" altLang="zh-TW" sz="1400" smtClean="0"/>
              <a:t>//</a:t>
            </a:r>
            <a:r>
              <a:rPr lang="zh-TW" altLang="en-US" sz="1400" smtClean="0"/>
              <a:t>第一階段，先</a:t>
            </a:r>
            <a:r>
              <a:rPr lang="en-US" altLang="zh-TW" sz="1400" smtClean="0"/>
              <a:t>check</a:t>
            </a:r>
            <a:r>
              <a:rPr lang="zh-TW" altLang="en-US" sz="1400" smtClean="0"/>
              <a:t>賣單有沒有小於該買單 </a:t>
            </a:r>
            <a:r>
              <a:rPr lang="en-US" altLang="zh-TW" sz="1400" smtClean="0"/>
              <a:t>|| </a:t>
            </a:r>
            <a:r>
              <a:rPr lang="zh-TW" altLang="en-US" sz="1400" smtClean="0"/>
              <a:t>市價單敲進</a:t>
            </a:r>
          </a:p>
          <a:p>
            <a:pPr eaLnBrk="1" hangingPunct="1">
              <a:lnSpc>
                <a:spcPct val="80000"/>
              </a:lnSpc>
              <a:buFontTx/>
              <a:buNone/>
            </a:pPr>
            <a:r>
              <a:rPr lang="en-US" altLang="zh-TW" sz="1400" smtClean="0"/>
              <a:t>while(Option[idx1].Qptr != NULL &amp;&amp; trust.vol != 0 &amp;&amp; (Qptr-&gt;price &lt; trust.price || trust.status[0] == 'M'))</a:t>
            </a:r>
          </a:p>
          <a:p>
            <a:pPr eaLnBrk="1" hangingPunct="1">
              <a:lnSpc>
                <a:spcPct val="80000"/>
              </a:lnSpc>
              <a:buFontTx/>
              <a:buNone/>
            </a:pPr>
            <a:r>
              <a:rPr lang="en-US" altLang="zh-TW" sz="1400" smtClean="0"/>
              <a:t>{</a:t>
            </a:r>
          </a:p>
          <a:p>
            <a:pPr eaLnBrk="1" hangingPunct="1">
              <a:lnSpc>
                <a:spcPct val="80000"/>
              </a:lnSpc>
              <a:buFontTx/>
              <a:buNone/>
            </a:pPr>
            <a:r>
              <a:rPr lang="en-US" altLang="zh-TW" sz="1400" smtClean="0"/>
              <a:t>	if(Vol &lt; Qptr -&gt;vol)</a:t>
            </a:r>
          </a:p>
          <a:p>
            <a:pPr eaLnBrk="1" hangingPunct="1">
              <a:lnSpc>
                <a:spcPct val="80000"/>
              </a:lnSpc>
              <a:buFontTx/>
              <a:buNone/>
            </a:pPr>
            <a:r>
              <a:rPr lang="en-US" altLang="zh-TW" sz="1400" smtClean="0"/>
              <a:t>	 {//check </a:t>
            </a:r>
            <a:r>
              <a:rPr lang="zh-TW" altLang="en-US" sz="1400" smtClean="0"/>
              <a:t>委買量小於委賣量 </a:t>
            </a:r>
            <a:r>
              <a:rPr lang="en-US" altLang="zh-TW" sz="1400" smtClean="0"/>
              <a:t>(</a:t>
            </a:r>
            <a:r>
              <a:rPr lang="zh-TW" altLang="en-US" sz="1400" smtClean="0"/>
              <a:t>完全成交</a:t>
            </a:r>
            <a:r>
              <a:rPr lang="en-US" altLang="zh-TW" sz="1400" smtClean="0"/>
              <a:t>)</a:t>
            </a:r>
          </a:p>
          <a:p>
            <a:pPr eaLnBrk="1" hangingPunct="1">
              <a:lnSpc>
                <a:spcPct val="80000"/>
              </a:lnSpc>
              <a:buFontTx/>
              <a:buNone/>
            </a:pPr>
            <a:r>
              <a:rPr lang="en-US" altLang="zh-TW" sz="1400" smtClean="0"/>
              <a:t>		Qptr -&gt;vol -= Vol;</a:t>
            </a:r>
          </a:p>
          <a:p>
            <a:pPr eaLnBrk="1" hangingPunct="1">
              <a:lnSpc>
                <a:spcPct val="80000"/>
              </a:lnSpc>
              <a:buFontTx/>
              <a:buNone/>
            </a:pPr>
            <a:r>
              <a:rPr lang="en-US" altLang="zh-TW" sz="1400" smtClean="0"/>
              <a:t>		trust.vol = 0;</a:t>
            </a:r>
          </a:p>
          <a:p>
            <a:pPr eaLnBrk="1" hangingPunct="1">
              <a:lnSpc>
                <a:spcPct val="80000"/>
              </a:lnSpc>
              <a:buFontTx/>
              <a:buNone/>
            </a:pPr>
            <a:r>
              <a:rPr lang="en-US" altLang="zh-TW" sz="1400" smtClean="0"/>
              <a:t>	}</a:t>
            </a:r>
          </a:p>
          <a:p>
            <a:pPr eaLnBrk="1" hangingPunct="1">
              <a:lnSpc>
                <a:spcPct val="80000"/>
              </a:lnSpc>
              <a:buFontTx/>
              <a:buNone/>
            </a:pPr>
            <a:r>
              <a:rPr lang="en-US" altLang="zh-TW" sz="1400" smtClean="0"/>
              <a:t>	else if(trust.vol &gt;= Qptr -&gt;vol)</a:t>
            </a:r>
          </a:p>
          <a:p>
            <a:pPr eaLnBrk="1" hangingPunct="1">
              <a:lnSpc>
                <a:spcPct val="80000"/>
              </a:lnSpc>
              <a:buFontTx/>
              <a:buNone/>
            </a:pPr>
            <a:r>
              <a:rPr lang="en-US" altLang="zh-TW" sz="1400" smtClean="0"/>
              <a:t>	 {//check </a:t>
            </a:r>
            <a:r>
              <a:rPr lang="zh-TW" altLang="en-US" sz="1400" smtClean="0"/>
              <a:t>委買量大於等於委賣量 </a:t>
            </a:r>
            <a:r>
              <a:rPr lang="en-US" altLang="zh-TW" sz="1400" smtClean="0"/>
              <a:t>(</a:t>
            </a:r>
            <a:r>
              <a:rPr lang="zh-TW" altLang="en-US" sz="1400" smtClean="0"/>
              <a:t>成交 </a:t>
            </a:r>
            <a:r>
              <a:rPr lang="en-US" altLang="zh-TW" sz="1400" smtClean="0"/>
              <a:t>&amp; </a:t>
            </a:r>
            <a:r>
              <a:rPr lang="zh-TW" altLang="en-US" sz="1400" smtClean="0"/>
              <a:t>刪除一檔價位</a:t>
            </a:r>
            <a:r>
              <a:rPr lang="en-US" altLang="zh-TW" sz="1400" smtClean="0"/>
              <a:t>)</a:t>
            </a:r>
          </a:p>
          <a:p>
            <a:pPr eaLnBrk="1" hangingPunct="1">
              <a:lnSpc>
                <a:spcPct val="80000"/>
              </a:lnSpc>
              <a:buFontTx/>
              <a:buNone/>
            </a:pPr>
            <a:r>
              <a:rPr lang="en-US" altLang="zh-TW" sz="1400" smtClean="0"/>
              <a:t>		Vol -= Qptr-&gt;vol;</a:t>
            </a:r>
          </a:p>
          <a:p>
            <a:pPr eaLnBrk="1" hangingPunct="1">
              <a:lnSpc>
                <a:spcPct val="80000"/>
              </a:lnSpc>
              <a:buFontTx/>
              <a:buNone/>
            </a:pPr>
            <a:r>
              <a:rPr lang="en-US" altLang="zh-TW" sz="1400" smtClean="0"/>
              <a:t>		Qptr = Qptr-&gt;Qptr;</a:t>
            </a:r>
          </a:p>
          <a:p>
            <a:pPr eaLnBrk="1" hangingPunct="1">
              <a:lnSpc>
                <a:spcPct val="80000"/>
              </a:lnSpc>
              <a:buFontTx/>
              <a:buNone/>
            </a:pPr>
            <a:r>
              <a:rPr lang="en-US" altLang="zh-TW" sz="1400" smtClean="0"/>
              <a:t>		free(Option[idx1].Qptr);</a:t>
            </a:r>
          </a:p>
          <a:p>
            <a:pPr eaLnBrk="1" hangingPunct="1">
              <a:lnSpc>
                <a:spcPct val="80000"/>
              </a:lnSpc>
              <a:buFontTx/>
              <a:buNone/>
            </a:pPr>
            <a:r>
              <a:rPr lang="en-US" altLang="zh-TW" sz="1400" smtClean="0"/>
              <a:t>		Option[idx1].Qptr = Qptr;</a:t>
            </a:r>
          </a:p>
          <a:p>
            <a:pPr eaLnBrk="1" hangingPunct="1">
              <a:lnSpc>
                <a:spcPct val="80000"/>
              </a:lnSpc>
              <a:buFontTx/>
              <a:buNone/>
            </a:pPr>
            <a:r>
              <a:rPr lang="en-US" altLang="zh-TW" sz="1400" smtClean="0"/>
              <a:t>	}</a:t>
            </a:r>
          </a:p>
          <a:p>
            <a:pPr eaLnBrk="1" hangingPunct="1">
              <a:lnSpc>
                <a:spcPct val="80000"/>
              </a:lnSpc>
              <a:buFontTx/>
              <a:buNone/>
            </a:pPr>
            <a:r>
              <a:rPr lang="en-US" altLang="zh-TW" sz="1400" smtClean="0"/>
              <a:t>}</a:t>
            </a:r>
          </a:p>
          <a:p>
            <a:pPr eaLnBrk="1" hangingPunct="1">
              <a:lnSpc>
                <a:spcPct val="80000"/>
              </a:lnSpc>
              <a:buFontTx/>
              <a:buNone/>
            </a:pPr>
            <a:r>
              <a:rPr lang="en-US" altLang="zh-TW" sz="1400" smtClean="0"/>
              <a:t>if(trust.vol == 0)</a:t>
            </a:r>
          </a:p>
          <a:p>
            <a:pPr eaLnBrk="1" hangingPunct="1">
              <a:lnSpc>
                <a:spcPct val="80000"/>
              </a:lnSpc>
              <a:buFontTx/>
              <a:buNone/>
            </a:pPr>
            <a:r>
              <a:rPr lang="en-US" altLang="zh-TW" sz="1400" smtClean="0"/>
              <a:t>	return;</a:t>
            </a:r>
          </a:p>
          <a:p>
            <a:pPr eaLnBrk="1" hangingPunct="1">
              <a:lnSpc>
                <a:spcPct val="80000"/>
              </a:lnSpc>
              <a:buFontTx/>
              <a:buNone/>
            </a:pPr>
            <a:r>
              <a:rPr lang="en-US" altLang="zh-TW" sz="1400" smtClean="0"/>
              <a:t>}</a:t>
            </a:r>
          </a:p>
          <a:p>
            <a:pPr eaLnBrk="1" hangingPunct="1">
              <a:lnSpc>
                <a:spcPct val="80000"/>
              </a:lnSpc>
              <a:buFontTx/>
              <a:buNone/>
            </a:pPr>
            <a:endParaRPr lang="en-US" altLang="zh-TW" sz="1400"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zh-TW" altLang="en-US" smtClean="0"/>
              <a:t>特殊狀況</a:t>
            </a:r>
          </a:p>
        </p:txBody>
      </p:sp>
      <p:grpSp>
        <p:nvGrpSpPr>
          <p:cNvPr id="2" name="Group 3"/>
          <p:cNvGrpSpPr>
            <a:grpSpLocks/>
          </p:cNvGrpSpPr>
          <p:nvPr/>
        </p:nvGrpSpPr>
        <p:grpSpPr bwMode="auto">
          <a:xfrm>
            <a:off x="1331913" y="2924175"/>
            <a:ext cx="1177925" cy="1979613"/>
            <a:chOff x="385" y="1117"/>
            <a:chExt cx="742" cy="1247"/>
          </a:xfrm>
        </p:grpSpPr>
        <p:sp>
          <p:nvSpPr>
            <p:cNvPr id="25664" name="Text Box 4"/>
            <p:cNvSpPr txBox="1">
              <a:spLocks noChangeArrowheads="1"/>
            </p:cNvSpPr>
            <p:nvPr/>
          </p:nvSpPr>
          <p:spPr bwMode="auto">
            <a:xfrm>
              <a:off x="385" y="1117"/>
              <a:ext cx="742" cy="249"/>
            </a:xfrm>
            <a:prstGeom prst="rect">
              <a:avLst/>
            </a:prstGeom>
            <a:noFill/>
            <a:ln w="28575">
              <a:solidFill>
                <a:schemeClr val="tx1"/>
              </a:solidFill>
              <a:miter lim="800000"/>
              <a:headEnd/>
              <a:tailEnd/>
            </a:ln>
          </p:spPr>
          <p:txBody>
            <a:bodyPr wrap="none">
              <a:spAutoFit/>
            </a:bodyPr>
            <a:lstStyle/>
            <a:p>
              <a:r>
                <a:rPr lang="en-US" altLang="zh-TW"/>
                <a:t>5600 Buy</a:t>
              </a:r>
            </a:p>
          </p:txBody>
        </p:sp>
        <p:sp>
          <p:nvSpPr>
            <p:cNvPr id="25665" name="Text Box 5"/>
            <p:cNvSpPr txBox="1">
              <a:spLocks noChangeArrowheads="1"/>
            </p:cNvSpPr>
            <p:nvPr/>
          </p:nvSpPr>
          <p:spPr bwMode="auto">
            <a:xfrm>
              <a:off x="385" y="1367"/>
              <a:ext cx="742" cy="249"/>
            </a:xfrm>
            <a:prstGeom prst="rect">
              <a:avLst/>
            </a:prstGeom>
            <a:noFill/>
            <a:ln w="28575">
              <a:solidFill>
                <a:schemeClr val="tx1"/>
              </a:solidFill>
              <a:miter lim="800000"/>
              <a:headEnd/>
              <a:tailEnd/>
            </a:ln>
          </p:spPr>
          <p:txBody>
            <a:bodyPr wrap="none">
              <a:spAutoFit/>
            </a:bodyPr>
            <a:lstStyle/>
            <a:p>
              <a:r>
                <a:rPr lang="en-US" altLang="zh-TW"/>
                <a:t>5700 Buy</a:t>
              </a:r>
            </a:p>
          </p:txBody>
        </p:sp>
        <p:sp>
          <p:nvSpPr>
            <p:cNvPr id="25666" name="Text Box 6"/>
            <p:cNvSpPr txBox="1">
              <a:spLocks noChangeArrowheads="1"/>
            </p:cNvSpPr>
            <p:nvPr/>
          </p:nvSpPr>
          <p:spPr bwMode="auto">
            <a:xfrm>
              <a:off x="385" y="1616"/>
              <a:ext cx="742" cy="249"/>
            </a:xfrm>
            <a:prstGeom prst="rect">
              <a:avLst/>
            </a:prstGeom>
            <a:noFill/>
            <a:ln w="28575">
              <a:solidFill>
                <a:schemeClr val="tx1"/>
              </a:solidFill>
              <a:miter lim="800000"/>
              <a:headEnd/>
              <a:tailEnd/>
            </a:ln>
          </p:spPr>
          <p:txBody>
            <a:bodyPr wrap="none">
              <a:spAutoFit/>
            </a:bodyPr>
            <a:lstStyle/>
            <a:p>
              <a:r>
                <a:rPr lang="en-US" altLang="zh-TW"/>
                <a:t>5800 Buy</a:t>
              </a:r>
            </a:p>
          </p:txBody>
        </p:sp>
        <p:sp>
          <p:nvSpPr>
            <p:cNvPr id="25667" name="Text Box 7"/>
            <p:cNvSpPr txBox="1">
              <a:spLocks noChangeArrowheads="1"/>
            </p:cNvSpPr>
            <p:nvPr/>
          </p:nvSpPr>
          <p:spPr bwMode="auto">
            <a:xfrm>
              <a:off x="385" y="1866"/>
              <a:ext cx="742" cy="249"/>
            </a:xfrm>
            <a:prstGeom prst="rect">
              <a:avLst/>
            </a:prstGeom>
            <a:noFill/>
            <a:ln w="28575">
              <a:solidFill>
                <a:schemeClr val="tx1"/>
              </a:solidFill>
              <a:miter lim="800000"/>
              <a:headEnd/>
              <a:tailEnd/>
            </a:ln>
          </p:spPr>
          <p:txBody>
            <a:bodyPr wrap="none">
              <a:spAutoFit/>
            </a:bodyPr>
            <a:lstStyle/>
            <a:p>
              <a:r>
                <a:rPr lang="en-US" altLang="zh-TW"/>
                <a:t>5900 Buy</a:t>
              </a:r>
            </a:p>
          </p:txBody>
        </p:sp>
        <p:sp>
          <p:nvSpPr>
            <p:cNvPr id="25668" name="Text Box 8"/>
            <p:cNvSpPr txBox="1">
              <a:spLocks noChangeArrowheads="1"/>
            </p:cNvSpPr>
            <p:nvPr/>
          </p:nvSpPr>
          <p:spPr bwMode="auto">
            <a:xfrm>
              <a:off x="385" y="2115"/>
              <a:ext cx="742" cy="249"/>
            </a:xfrm>
            <a:prstGeom prst="rect">
              <a:avLst/>
            </a:prstGeom>
            <a:noFill/>
            <a:ln w="28575">
              <a:solidFill>
                <a:schemeClr val="tx1"/>
              </a:solidFill>
              <a:miter lim="800000"/>
              <a:headEnd/>
              <a:tailEnd/>
            </a:ln>
          </p:spPr>
          <p:txBody>
            <a:bodyPr wrap="none">
              <a:spAutoFit/>
            </a:bodyPr>
            <a:lstStyle/>
            <a:p>
              <a:r>
                <a:rPr lang="en-US" altLang="zh-TW"/>
                <a:t>6000 Buy</a:t>
              </a:r>
            </a:p>
          </p:txBody>
        </p:sp>
      </p:grpSp>
      <p:grpSp>
        <p:nvGrpSpPr>
          <p:cNvPr id="3" name="Group 9"/>
          <p:cNvGrpSpPr>
            <a:grpSpLocks/>
          </p:cNvGrpSpPr>
          <p:nvPr/>
        </p:nvGrpSpPr>
        <p:grpSpPr bwMode="auto">
          <a:xfrm>
            <a:off x="2413000" y="3140075"/>
            <a:ext cx="576263" cy="144463"/>
            <a:chOff x="1066" y="1253"/>
            <a:chExt cx="363" cy="91"/>
          </a:xfrm>
        </p:grpSpPr>
        <p:sp>
          <p:nvSpPr>
            <p:cNvPr id="25660" name="Line 10"/>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25661" name="Line 11"/>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25662" name="Line 12"/>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25663" name="Line 13"/>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grpSp>
        <p:nvGrpSpPr>
          <p:cNvPr id="4" name="Group 14"/>
          <p:cNvGrpSpPr>
            <a:grpSpLocks/>
          </p:cNvGrpSpPr>
          <p:nvPr/>
        </p:nvGrpSpPr>
        <p:grpSpPr bwMode="auto">
          <a:xfrm>
            <a:off x="2413000" y="3500438"/>
            <a:ext cx="576263" cy="144462"/>
            <a:chOff x="1066" y="1253"/>
            <a:chExt cx="363" cy="91"/>
          </a:xfrm>
        </p:grpSpPr>
        <p:sp>
          <p:nvSpPr>
            <p:cNvPr id="25656" name="Line 15"/>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25657" name="Line 16"/>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25658" name="Line 17"/>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25659" name="Line 18"/>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grpSp>
        <p:nvGrpSpPr>
          <p:cNvPr id="5" name="Group 19"/>
          <p:cNvGrpSpPr>
            <a:grpSpLocks/>
          </p:cNvGrpSpPr>
          <p:nvPr/>
        </p:nvGrpSpPr>
        <p:grpSpPr bwMode="auto">
          <a:xfrm>
            <a:off x="2413000" y="4292600"/>
            <a:ext cx="576263" cy="144463"/>
            <a:chOff x="1066" y="1253"/>
            <a:chExt cx="363" cy="91"/>
          </a:xfrm>
        </p:grpSpPr>
        <p:sp>
          <p:nvSpPr>
            <p:cNvPr id="25652" name="Line 20"/>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25653" name="Line 21"/>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25654" name="Line 22"/>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25655" name="Line 23"/>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grpSp>
        <p:nvGrpSpPr>
          <p:cNvPr id="6" name="Group 24"/>
          <p:cNvGrpSpPr>
            <a:grpSpLocks/>
          </p:cNvGrpSpPr>
          <p:nvPr/>
        </p:nvGrpSpPr>
        <p:grpSpPr bwMode="auto">
          <a:xfrm>
            <a:off x="2413000" y="4722813"/>
            <a:ext cx="576263" cy="144462"/>
            <a:chOff x="1066" y="1253"/>
            <a:chExt cx="363" cy="91"/>
          </a:xfrm>
        </p:grpSpPr>
        <p:sp>
          <p:nvSpPr>
            <p:cNvPr id="25648" name="Line 25"/>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25649" name="Line 26"/>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25650" name="Line 27"/>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25651" name="Line 28"/>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grpSp>
        <p:nvGrpSpPr>
          <p:cNvPr id="7" name="Group 29"/>
          <p:cNvGrpSpPr>
            <a:grpSpLocks/>
          </p:cNvGrpSpPr>
          <p:nvPr/>
        </p:nvGrpSpPr>
        <p:grpSpPr bwMode="auto">
          <a:xfrm>
            <a:off x="3059113" y="3500438"/>
            <a:ext cx="2146300" cy="792162"/>
            <a:chOff x="1927" y="2205"/>
            <a:chExt cx="1352" cy="499"/>
          </a:xfrm>
        </p:grpSpPr>
        <p:sp>
          <p:nvSpPr>
            <p:cNvPr id="25642" name="Rectangle 30"/>
            <p:cNvSpPr>
              <a:spLocks noChangeArrowheads="1"/>
            </p:cNvSpPr>
            <p:nvPr/>
          </p:nvSpPr>
          <p:spPr bwMode="auto">
            <a:xfrm>
              <a:off x="1963" y="2205"/>
              <a:ext cx="1316" cy="499"/>
            </a:xfrm>
            <a:prstGeom prst="rect">
              <a:avLst/>
            </a:prstGeom>
            <a:solidFill>
              <a:schemeClr val="bg1"/>
            </a:solidFill>
            <a:ln w="28575">
              <a:solidFill>
                <a:schemeClr val="tx1"/>
              </a:solidFill>
              <a:miter lim="800000"/>
              <a:headEnd/>
              <a:tailEnd/>
            </a:ln>
          </p:spPr>
          <p:txBody>
            <a:bodyPr wrap="none" anchor="ctr"/>
            <a:lstStyle/>
            <a:p>
              <a:endParaRPr lang="zh-TW" altLang="zh-TW"/>
            </a:p>
          </p:txBody>
        </p:sp>
        <p:sp>
          <p:nvSpPr>
            <p:cNvPr id="25643" name="Text Box 31"/>
            <p:cNvSpPr txBox="1">
              <a:spLocks noChangeArrowheads="1"/>
            </p:cNvSpPr>
            <p:nvPr/>
          </p:nvSpPr>
          <p:spPr bwMode="auto">
            <a:xfrm>
              <a:off x="2870" y="2409"/>
              <a:ext cx="363" cy="249"/>
            </a:xfrm>
            <a:prstGeom prst="rect">
              <a:avLst/>
            </a:prstGeom>
            <a:noFill/>
            <a:ln w="28575">
              <a:solidFill>
                <a:schemeClr val="tx1"/>
              </a:solidFill>
              <a:miter lim="800000"/>
              <a:headEnd/>
              <a:tailEnd/>
            </a:ln>
          </p:spPr>
          <p:txBody>
            <a:bodyPr>
              <a:spAutoFit/>
            </a:bodyPr>
            <a:lstStyle/>
            <a:p>
              <a:pPr>
                <a:spcBef>
                  <a:spcPct val="50000"/>
                </a:spcBef>
              </a:pPr>
              <a:r>
                <a:rPr lang="en-US" altLang="zh-TW"/>
                <a:t>Ptr</a:t>
              </a:r>
            </a:p>
          </p:txBody>
        </p:sp>
        <p:sp>
          <p:nvSpPr>
            <p:cNvPr id="25644" name="Text Box 32"/>
            <p:cNvSpPr txBox="1">
              <a:spLocks noChangeArrowheads="1"/>
            </p:cNvSpPr>
            <p:nvPr/>
          </p:nvSpPr>
          <p:spPr bwMode="auto">
            <a:xfrm>
              <a:off x="2009" y="2409"/>
              <a:ext cx="454" cy="249"/>
            </a:xfrm>
            <a:prstGeom prst="rect">
              <a:avLst/>
            </a:prstGeom>
            <a:noFill/>
            <a:ln w="28575">
              <a:solidFill>
                <a:schemeClr val="tx1"/>
              </a:solidFill>
              <a:miter lim="800000"/>
              <a:headEnd/>
              <a:tailEnd/>
            </a:ln>
          </p:spPr>
          <p:txBody>
            <a:bodyPr wrap="none">
              <a:spAutoFit/>
            </a:bodyPr>
            <a:lstStyle/>
            <a:p>
              <a:r>
                <a:rPr lang="en-US" altLang="zh-TW"/>
                <a:t>$360</a:t>
              </a:r>
            </a:p>
          </p:txBody>
        </p:sp>
        <p:sp>
          <p:nvSpPr>
            <p:cNvPr id="25645" name="Text Box 33"/>
            <p:cNvSpPr txBox="1">
              <a:spLocks noChangeArrowheads="1"/>
            </p:cNvSpPr>
            <p:nvPr/>
          </p:nvSpPr>
          <p:spPr bwMode="auto">
            <a:xfrm>
              <a:off x="2508" y="2409"/>
              <a:ext cx="294" cy="249"/>
            </a:xfrm>
            <a:prstGeom prst="rect">
              <a:avLst/>
            </a:prstGeom>
            <a:noFill/>
            <a:ln w="28575">
              <a:solidFill>
                <a:schemeClr val="tx1"/>
              </a:solidFill>
              <a:miter lim="800000"/>
              <a:headEnd/>
              <a:tailEnd/>
            </a:ln>
          </p:spPr>
          <p:txBody>
            <a:bodyPr wrap="none">
              <a:spAutoFit/>
            </a:bodyPr>
            <a:lstStyle/>
            <a:p>
              <a:r>
                <a:rPr lang="en-US" altLang="zh-TW"/>
                <a:t>70</a:t>
              </a:r>
            </a:p>
          </p:txBody>
        </p:sp>
        <p:sp>
          <p:nvSpPr>
            <p:cNvPr id="25646" name="Text Box 34"/>
            <p:cNvSpPr txBox="1">
              <a:spLocks noChangeArrowheads="1"/>
            </p:cNvSpPr>
            <p:nvPr/>
          </p:nvSpPr>
          <p:spPr bwMode="auto">
            <a:xfrm>
              <a:off x="1927" y="2250"/>
              <a:ext cx="404" cy="173"/>
            </a:xfrm>
            <a:prstGeom prst="rect">
              <a:avLst/>
            </a:prstGeom>
            <a:noFill/>
            <a:ln w="9525">
              <a:noFill/>
              <a:miter lim="800000"/>
              <a:headEnd/>
              <a:tailEnd/>
            </a:ln>
          </p:spPr>
          <p:txBody>
            <a:bodyPr wrap="none">
              <a:spAutoFit/>
            </a:bodyPr>
            <a:lstStyle/>
            <a:p>
              <a:r>
                <a:rPr lang="zh-TW" altLang="en-US" sz="1200"/>
                <a:t>委托價</a:t>
              </a:r>
            </a:p>
          </p:txBody>
        </p:sp>
        <p:sp>
          <p:nvSpPr>
            <p:cNvPr id="25647" name="Text Box 35"/>
            <p:cNvSpPr txBox="1">
              <a:spLocks noChangeArrowheads="1"/>
            </p:cNvSpPr>
            <p:nvPr/>
          </p:nvSpPr>
          <p:spPr bwMode="auto">
            <a:xfrm>
              <a:off x="2372" y="2250"/>
              <a:ext cx="404" cy="173"/>
            </a:xfrm>
            <a:prstGeom prst="rect">
              <a:avLst/>
            </a:prstGeom>
            <a:noFill/>
            <a:ln w="9525">
              <a:noFill/>
              <a:miter lim="800000"/>
              <a:headEnd/>
              <a:tailEnd/>
            </a:ln>
          </p:spPr>
          <p:txBody>
            <a:bodyPr wrap="none">
              <a:spAutoFit/>
            </a:bodyPr>
            <a:lstStyle/>
            <a:p>
              <a:r>
                <a:rPr lang="zh-TW" altLang="en-US" sz="1200"/>
                <a:t>委托量</a:t>
              </a:r>
            </a:p>
          </p:txBody>
        </p:sp>
      </p:grpSp>
      <p:sp>
        <p:nvSpPr>
          <p:cNvPr id="25609" name="Line 36"/>
          <p:cNvSpPr>
            <a:spLocks noChangeShapeType="1"/>
          </p:cNvSpPr>
          <p:nvPr/>
        </p:nvSpPr>
        <p:spPr bwMode="auto">
          <a:xfrm>
            <a:off x="2484438" y="3933825"/>
            <a:ext cx="647700" cy="0"/>
          </a:xfrm>
          <a:prstGeom prst="line">
            <a:avLst/>
          </a:prstGeom>
          <a:noFill/>
          <a:ln w="28575">
            <a:solidFill>
              <a:schemeClr val="tx1"/>
            </a:solidFill>
            <a:round/>
            <a:headEnd/>
            <a:tailEnd type="triangle" w="med" len="med"/>
          </a:ln>
        </p:spPr>
        <p:txBody>
          <a:bodyPr/>
          <a:lstStyle/>
          <a:p>
            <a:endParaRPr lang="zh-TW" altLang="en-US"/>
          </a:p>
        </p:txBody>
      </p:sp>
      <p:sp>
        <p:nvSpPr>
          <p:cNvPr id="29733" name="Text Box 37"/>
          <p:cNvSpPr txBox="1">
            <a:spLocks noChangeArrowheads="1"/>
          </p:cNvSpPr>
          <p:nvPr/>
        </p:nvSpPr>
        <p:spPr bwMode="auto">
          <a:xfrm>
            <a:off x="1527175" y="1477963"/>
            <a:ext cx="1149350" cy="366712"/>
          </a:xfrm>
          <a:prstGeom prst="rect">
            <a:avLst/>
          </a:prstGeom>
          <a:noFill/>
          <a:ln w="9525">
            <a:noFill/>
            <a:miter lim="800000"/>
            <a:headEnd/>
            <a:tailEnd/>
          </a:ln>
        </p:spPr>
        <p:txBody>
          <a:bodyPr wrap="none">
            <a:spAutoFit/>
          </a:bodyPr>
          <a:lstStyle/>
          <a:p>
            <a:r>
              <a:rPr lang="en-US" altLang="zh-TW"/>
              <a:t>5800 Buy</a:t>
            </a:r>
          </a:p>
        </p:txBody>
      </p:sp>
      <p:sp>
        <p:nvSpPr>
          <p:cNvPr id="25611" name="Text Box 38"/>
          <p:cNvSpPr txBox="1">
            <a:spLocks noChangeArrowheads="1"/>
          </p:cNvSpPr>
          <p:nvPr/>
        </p:nvSpPr>
        <p:spPr bwMode="auto">
          <a:xfrm>
            <a:off x="466725" y="3140075"/>
            <a:ext cx="576263" cy="395288"/>
          </a:xfrm>
          <a:prstGeom prst="rect">
            <a:avLst/>
          </a:prstGeom>
          <a:noFill/>
          <a:ln w="28575">
            <a:solidFill>
              <a:schemeClr val="tx1"/>
            </a:solidFill>
            <a:miter lim="800000"/>
            <a:headEnd/>
            <a:tailEnd/>
          </a:ln>
        </p:spPr>
        <p:txBody>
          <a:bodyPr>
            <a:spAutoFit/>
          </a:bodyPr>
          <a:lstStyle/>
          <a:p>
            <a:pPr>
              <a:spcBef>
                <a:spcPct val="50000"/>
              </a:spcBef>
            </a:pPr>
            <a:r>
              <a:rPr lang="en-US" altLang="zh-TW"/>
              <a:t>Ptr</a:t>
            </a:r>
          </a:p>
        </p:txBody>
      </p:sp>
      <p:grpSp>
        <p:nvGrpSpPr>
          <p:cNvPr id="8" name="Group 39"/>
          <p:cNvGrpSpPr>
            <a:grpSpLocks/>
          </p:cNvGrpSpPr>
          <p:nvPr/>
        </p:nvGrpSpPr>
        <p:grpSpPr bwMode="auto">
          <a:xfrm>
            <a:off x="3924300" y="2276475"/>
            <a:ext cx="576263" cy="144463"/>
            <a:chOff x="1066" y="1253"/>
            <a:chExt cx="363" cy="91"/>
          </a:xfrm>
        </p:grpSpPr>
        <p:sp>
          <p:nvSpPr>
            <p:cNvPr id="25638" name="Line 40"/>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25639" name="Line 41"/>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25640" name="Line 42"/>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25641" name="Line 43"/>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grpSp>
        <p:nvGrpSpPr>
          <p:cNvPr id="9" name="Group 44"/>
          <p:cNvGrpSpPr>
            <a:grpSpLocks/>
          </p:cNvGrpSpPr>
          <p:nvPr/>
        </p:nvGrpSpPr>
        <p:grpSpPr bwMode="auto">
          <a:xfrm>
            <a:off x="1763713" y="1773238"/>
            <a:ext cx="2303462" cy="792162"/>
            <a:chOff x="1111" y="1117"/>
            <a:chExt cx="1451" cy="499"/>
          </a:xfrm>
        </p:grpSpPr>
        <p:sp>
          <p:nvSpPr>
            <p:cNvPr id="25632" name="Rectangle 45"/>
            <p:cNvSpPr>
              <a:spLocks noChangeArrowheads="1"/>
            </p:cNvSpPr>
            <p:nvPr/>
          </p:nvSpPr>
          <p:spPr bwMode="auto">
            <a:xfrm>
              <a:off x="1147" y="1117"/>
              <a:ext cx="1415" cy="499"/>
            </a:xfrm>
            <a:prstGeom prst="rect">
              <a:avLst/>
            </a:prstGeom>
            <a:solidFill>
              <a:schemeClr val="bg1"/>
            </a:solidFill>
            <a:ln w="28575">
              <a:solidFill>
                <a:schemeClr val="tx1"/>
              </a:solidFill>
              <a:miter lim="800000"/>
              <a:headEnd/>
              <a:tailEnd/>
            </a:ln>
          </p:spPr>
          <p:txBody>
            <a:bodyPr wrap="none" anchor="ctr"/>
            <a:lstStyle/>
            <a:p>
              <a:endParaRPr lang="zh-TW" altLang="zh-TW"/>
            </a:p>
          </p:txBody>
        </p:sp>
        <p:sp>
          <p:nvSpPr>
            <p:cNvPr id="25633" name="Text Box 46"/>
            <p:cNvSpPr txBox="1">
              <a:spLocks noChangeArrowheads="1"/>
            </p:cNvSpPr>
            <p:nvPr/>
          </p:nvSpPr>
          <p:spPr bwMode="auto">
            <a:xfrm>
              <a:off x="2154" y="1321"/>
              <a:ext cx="363" cy="249"/>
            </a:xfrm>
            <a:prstGeom prst="rect">
              <a:avLst/>
            </a:prstGeom>
            <a:noFill/>
            <a:ln w="28575">
              <a:solidFill>
                <a:schemeClr val="tx1"/>
              </a:solidFill>
              <a:miter lim="800000"/>
              <a:headEnd/>
              <a:tailEnd/>
            </a:ln>
          </p:spPr>
          <p:txBody>
            <a:bodyPr>
              <a:spAutoFit/>
            </a:bodyPr>
            <a:lstStyle/>
            <a:p>
              <a:pPr>
                <a:spcBef>
                  <a:spcPct val="50000"/>
                </a:spcBef>
              </a:pPr>
              <a:r>
                <a:rPr lang="en-US" altLang="zh-TW"/>
                <a:t>Ptr</a:t>
              </a:r>
            </a:p>
          </p:txBody>
        </p:sp>
        <p:sp>
          <p:nvSpPr>
            <p:cNvPr id="25634" name="Text Box 47"/>
            <p:cNvSpPr txBox="1">
              <a:spLocks noChangeArrowheads="1"/>
            </p:cNvSpPr>
            <p:nvPr/>
          </p:nvSpPr>
          <p:spPr bwMode="auto">
            <a:xfrm>
              <a:off x="1193" y="1321"/>
              <a:ext cx="534" cy="249"/>
            </a:xfrm>
            <a:prstGeom prst="rect">
              <a:avLst/>
            </a:prstGeom>
            <a:noFill/>
            <a:ln w="28575">
              <a:solidFill>
                <a:schemeClr val="tx1"/>
              </a:solidFill>
              <a:miter lim="800000"/>
              <a:headEnd/>
              <a:tailEnd/>
            </a:ln>
          </p:spPr>
          <p:txBody>
            <a:bodyPr wrap="none">
              <a:spAutoFit/>
            </a:bodyPr>
            <a:lstStyle/>
            <a:p>
              <a:r>
                <a:rPr lang="en-US" altLang="zh-TW"/>
                <a:t>$9999</a:t>
              </a:r>
            </a:p>
          </p:txBody>
        </p:sp>
        <p:sp>
          <p:nvSpPr>
            <p:cNvPr id="25635" name="Text Box 48"/>
            <p:cNvSpPr txBox="1">
              <a:spLocks noChangeArrowheads="1"/>
            </p:cNvSpPr>
            <p:nvPr/>
          </p:nvSpPr>
          <p:spPr bwMode="auto">
            <a:xfrm>
              <a:off x="1791" y="1321"/>
              <a:ext cx="294" cy="249"/>
            </a:xfrm>
            <a:prstGeom prst="rect">
              <a:avLst/>
            </a:prstGeom>
            <a:noFill/>
            <a:ln w="28575">
              <a:solidFill>
                <a:schemeClr val="tx1"/>
              </a:solidFill>
              <a:miter lim="800000"/>
              <a:headEnd/>
              <a:tailEnd/>
            </a:ln>
          </p:spPr>
          <p:txBody>
            <a:bodyPr wrap="none">
              <a:spAutoFit/>
            </a:bodyPr>
            <a:lstStyle/>
            <a:p>
              <a:r>
                <a:rPr lang="en-US" altLang="zh-TW"/>
                <a:t>20</a:t>
              </a:r>
            </a:p>
          </p:txBody>
        </p:sp>
        <p:sp>
          <p:nvSpPr>
            <p:cNvPr id="25636" name="Text Box 49"/>
            <p:cNvSpPr txBox="1">
              <a:spLocks noChangeArrowheads="1"/>
            </p:cNvSpPr>
            <p:nvPr/>
          </p:nvSpPr>
          <p:spPr bwMode="auto">
            <a:xfrm>
              <a:off x="1111" y="1162"/>
              <a:ext cx="404" cy="173"/>
            </a:xfrm>
            <a:prstGeom prst="rect">
              <a:avLst/>
            </a:prstGeom>
            <a:noFill/>
            <a:ln w="9525">
              <a:noFill/>
              <a:miter lim="800000"/>
              <a:headEnd/>
              <a:tailEnd/>
            </a:ln>
          </p:spPr>
          <p:txBody>
            <a:bodyPr wrap="none">
              <a:spAutoFit/>
            </a:bodyPr>
            <a:lstStyle/>
            <a:p>
              <a:r>
                <a:rPr lang="zh-TW" altLang="en-US" sz="1200"/>
                <a:t>委托價</a:t>
              </a:r>
            </a:p>
          </p:txBody>
        </p:sp>
        <p:sp>
          <p:nvSpPr>
            <p:cNvPr id="25637" name="Text Box 50"/>
            <p:cNvSpPr txBox="1">
              <a:spLocks noChangeArrowheads="1"/>
            </p:cNvSpPr>
            <p:nvPr/>
          </p:nvSpPr>
          <p:spPr bwMode="auto">
            <a:xfrm>
              <a:off x="1701" y="1162"/>
              <a:ext cx="404" cy="173"/>
            </a:xfrm>
            <a:prstGeom prst="rect">
              <a:avLst/>
            </a:prstGeom>
            <a:noFill/>
            <a:ln w="9525">
              <a:noFill/>
              <a:miter lim="800000"/>
              <a:headEnd/>
              <a:tailEnd/>
            </a:ln>
          </p:spPr>
          <p:txBody>
            <a:bodyPr wrap="none">
              <a:spAutoFit/>
            </a:bodyPr>
            <a:lstStyle/>
            <a:p>
              <a:r>
                <a:rPr lang="zh-TW" altLang="en-US" sz="1200"/>
                <a:t>委托量</a:t>
              </a:r>
            </a:p>
          </p:txBody>
        </p:sp>
      </p:grpSp>
      <p:sp>
        <p:nvSpPr>
          <p:cNvPr id="29747" name="Line 51"/>
          <p:cNvSpPr>
            <a:spLocks noChangeShapeType="1"/>
          </p:cNvSpPr>
          <p:nvPr/>
        </p:nvSpPr>
        <p:spPr bwMode="auto">
          <a:xfrm>
            <a:off x="971550" y="3357563"/>
            <a:ext cx="431800" cy="576262"/>
          </a:xfrm>
          <a:prstGeom prst="line">
            <a:avLst/>
          </a:prstGeom>
          <a:noFill/>
          <a:ln w="28575">
            <a:solidFill>
              <a:schemeClr val="tx1"/>
            </a:solidFill>
            <a:round/>
            <a:headEnd/>
            <a:tailEnd type="triangle" w="med" len="med"/>
          </a:ln>
        </p:spPr>
        <p:txBody>
          <a:bodyPr/>
          <a:lstStyle/>
          <a:p>
            <a:endParaRPr lang="zh-TW" altLang="en-US"/>
          </a:p>
        </p:txBody>
      </p:sp>
      <p:sp>
        <p:nvSpPr>
          <p:cNvPr id="29748" name="Text Box 52"/>
          <p:cNvSpPr txBox="1">
            <a:spLocks noChangeArrowheads="1"/>
          </p:cNvSpPr>
          <p:nvPr/>
        </p:nvSpPr>
        <p:spPr bwMode="auto">
          <a:xfrm>
            <a:off x="250825" y="3644900"/>
            <a:ext cx="996950" cy="366713"/>
          </a:xfrm>
          <a:prstGeom prst="rect">
            <a:avLst/>
          </a:prstGeom>
          <a:noFill/>
          <a:ln w="9525">
            <a:noFill/>
            <a:miter lim="800000"/>
            <a:headEnd/>
            <a:tailEnd/>
          </a:ln>
        </p:spPr>
        <p:txBody>
          <a:bodyPr wrap="none">
            <a:spAutoFit/>
          </a:bodyPr>
          <a:lstStyle/>
          <a:p>
            <a:r>
              <a:rPr lang="en-US" altLang="zh-TW"/>
              <a:t>Not Null</a:t>
            </a:r>
          </a:p>
        </p:txBody>
      </p:sp>
      <p:grpSp>
        <p:nvGrpSpPr>
          <p:cNvPr id="10" name="Group 53"/>
          <p:cNvGrpSpPr>
            <a:grpSpLocks/>
          </p:cNvGrpSpPr>
          <p:nvPr/>
        </p:nvGrpSpPr>
        <p:grpSpPr bwMode="auto">
          <a:xfrm>
            <a:off x="971550" y="3357563"/>
            <a:ext cx="2592388" cy="2016125"/>
            <a:chOff x="612" y="2115"/>
            <a:chExt cx="1633" cy="1270"/>
          </a:xfrm>
        </p:grpSpPr>
        <p:sp>
          <p:nvSpPr>
            <p:cNvPr id="25629" name="Line 54"/>
            <p:cNvSpPr>
              <a:spLocks noChangeShapeType="1"/>
            </p:cNvSpPr>
            <p:nvPr/>
          </p:nvSpPr>
          <p:spPr bwMode="auto">
            <a:xfrm>
              <a:off x="612" y="2115"/>
              <a:ext cx="0" cy="1270"/>
            </a:xfrm>
            <a:prstGeom prst="line">
              <a:avLst/>
            </a:prstGeom>
            <a:noFill/>
            <a:ln w="28575">
              <a:solidFill>
                <a:schemeClr val="tx1"/>
              </a:solidFill>
              <a:round/>
              <a:headEnd/>
              <a:tailEnd/>
            </a:ln>
          </p:spPr>
          <p:txBody>
            <a:bodyPr/>
            <a:lstStyle/>
            <a:p>
              <a:endParaRPr lang="zh-TW" altLang="en-US"/>
            </a:p>
          </p:txBody>
        </p:sp>
        <p:sp>
          <p:nvSpPr>
            <p:cNvPr id="25630" name="Line 55"/>
            <p:cNvSpPr>
              <a:spLocks noChangeShapeType="1"/>
            </p:cNvSpPr>
            <p:nvPr/>
          </p:nvSpPr>
          <p:spPr bwMode="auto">
            <a:xfrm>
              <a:off x="612" y="3385"/>
              <a:ext cx="1633" cy="0"/>
            </a:xfrm>
            <a:prstGeom prst="line">
              <a:avLst/>
            </a:prstGeom>
            <a:noFill/>
            <a:ln w="28575">
              <a:solidFill>
                <a:schemeClr val="tx1"/>
              </a:solidFill>
              <a:round/>
              <a:headEnd/>
              <a:tailEnd/>
            </a:ln>
          </p:spPr>
          <p:txBody>
            <a:bodyPr/>
            <a:lstStyle/>
            <a:p>
              <a:endParaRPr lang="zh-TW" altLang="en-US"/>
            </a:p>
          </p:txBody>
        </p:sp>
        <p:sp>
          <p:nvSpPr>
            <p:cNvPr id="25631" name="Line 56"/>
            <p:cNvSpPr>
              <a:spLocks noChangeShapeType="1"/>
            </p:cNvSpPr>
            <p:nvPr/>
          </p:nvSpPr>
          <p:spPr bwMode="auto">
            <a:xfrm flipV="1">
              <a:off x="2245" y="2614"/>
              <a:ext cx="0" cy="771"/>
            </a:xfrm>
            <a:prstGeom prst="line">
              <a:avLst/>
            </a:prstGeom>
            <a:noFill/>
            <a:ln w="28575">
              <a:solidFill>
                <a:schemeClr val="tx1"/>
              </a:solidFill>
              <a:round/>
              <a:headEnd/>
              <a:tailEnd type="triangle" w="med" len="med"/>
            </a:ln>
          </p:spPr>
          <p:txBody>
            <a:bodyPr/>
            <a:lstStyle/>
            <a:p>
              <a:endParaRPr lang="zh-TW" altLang="en-US"/>
            </a:p>
          </p:txBody>
        </p:sp>
      </p:grpSp>
      <p:sp>
        <p:nvSpPr>
          <p:cNvPr id="25617" name="Text Box 57"/>
          <p:cNvSpPr txBox="1">
            <a:spLocks noChangeArrowheads="1"/>
          </p:cNvSpPr>
          <p:nvPr/>
        </p:nvSpPr>
        <p:spPr bwMode="auto">
          <a:xfrm>
            <a:off x="107950" y="2420938"/>
            <a:ext cx="1279525" cy="395287"/>
          </a:xfrm>
          <a:prstGeom prst="rect">
            <a:avLst/>
          </a:prstGeom>
          <a:noFill/>
          <a:ln w="28575">
            <a:solidFill>
              <a:schemeClr val="tx1"/>
            </a:solidFill>
            <a:miter lim="800000"/>
            <a:headEnd/>
            <a:tailEnd/>
          </a:ln>
        </p:spPr>
        <p:txBody>
          <a:bodyPr wrap="none">
            <a:spAutoFit/>
          </a:bodyPr>
          <a:lstStyle/>
          <a:p>
            <a:r>
              <a:rPr lang="en-US" altLang="zh-TW"/>
              <a:t>Check_Ptr</a:t>
            </a:r>
          </a:p>
        </p:txBody>
      </p:sp>
      <p:sp>
        <p:nvSpPr>
          <p:cNvPr id="29754" name="Line 58"/>
          <p:cNvSpPr>
            <a:spLocks noChangeShapeType="1"/>
          </p:cNvSpPr>
          <p:nvPr/>
        </p:nvSpPr>
        <p:spPr bwMode="auto">
          <a:xfrm>
            <a:off x="1331913" y="2636838"/>
            <a:ext cx="71437" cy="1296987"/>
          </a:xfrm>
          <a:prstGeom prst="line">
            <a:avLst/>
          </a:prstGeom>
          <a:noFill/>
          <a:ln w="28575">
            <a:solidFill>
              <a:schemeClr val="tx1"/>
            </a:solidFill>
            <a:round/>
            <a:headEnd/>
            <a:tailEnd type="triangle" w="med" len="med"/>
          </a:ln>
        </p:spPr>
        <p:txBody>
          <a:bodyPr/>
          <a:lstStyle/>
          <a:p>
            <a:endParaRPr lang="zh-TW" altLang="en-US"/>
          </a:p>
        </p:txBody>
      </p:sp>
      <p:grpSp>
        <p:nvGrpSpPr>
          <p:cNvPr id="11" name="Group 59"/>
          <p:cNvGrpSpPr>
            <a:grpSpLocks/>
          </p:cNvGrpSpPr>
          <p:nvPr/>
        </p:nvGrpSpPr>
        <p:grpSpPr bwMode="auto">
          <a:xfrm>
            <a:off x="5076825" y="4005263"/>
            <a:ext cx="576263" cy="144462"/>
            <a:chOff x="1066" y="1253"/>
            <a:chExt cx="363" cy="91"/>
          </a:xfrm>
        </p:grpSpPr>
        <p:sp>
          <p:nvSpPr>
            <p:cNvPr id="25625" name="Line 60"/>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25626" name="Line 61"/>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25627" name="Line 62"/>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25628" name="Line 63"/>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grpSp>
        <p:nvGrpSpPr>
          <p:cNvPr id="12" name="Group 64"/>
          <p:cNvGrpSpPr>
            <a:grpSpLocks/>
          </p:cNvGrpSpPr>
          <p:nvPr/>
        </p:nvGrpSpPr>
        <p:grpSpPr bwMode="auto">
          <a:xfrm>
            <a:off x="971550" y="3357563"/>
            <a:ext cx="5184775" cy="2016125"/>
            <a:chOff x="612" y="2478"/>
            <a:chExt cx="3266" cy="1270"/>
          </a:xfrm>
        </p:grpSpPr>
        <p:sp>
          <p:nvSpPr>
            <p:cNvPr id="25622" name="Line 65"/>
            <p:cNvSpPr>
              <a:spLocks noChangeShapeType="1"/>
            </p:cNvSpPr>
            <p:nvPr/>
          </p:nvSpPr>
          <p:spPr bwMode="auto">
            <a:xfrm>
              <a:off x="612" y="3748"/>
              <a:ext cx="3266" cy="0"/>
            </a:xfrm>
            <a:prstGeom prst="line">
              <a:avLst/>
            </a:prstGeom>
            <a:noFill/>
            <a:ln w="28575">
              <a:solidFill>
                <a:schemeClr val="tx1"/>
              </a:solidFill>
              <a:round/>
              <a:headEnd/>
              <a:tailEnd/>
            </a:ln>
          </p:spPr>
          <p:txBody>
            <a:bodyPr/>
            <a:lstStyle/>
            <a:p>
              <a:endParaRPr lang="zh-TW" altLang="en-US"/>
            </a:p>
          </p:txBody>
        </p:sp>
        <p:sp>
          <p:nvSpPr>
            <p:cNvPr id="25623" name="Line 66"/>
            <p:cNvSpPr>
              <a:spLocks noChangeShapeType="1"/>
            </p:cNvSpPr>
            <p:nvPr/>
          </p:nvSpPr>
          <p:spPr bwMode="auto">
            <a:xfrm flipV="1">
              <a:off x="3878" y="2976"/>
              <a:ext cx="0" cy="771"/>
            </a:xfrm>
            <a:prstGeom prst="line">
              <a:avLst/>
            </a:prstGeom>
            <a:noFill/>
            <a:ln w="28575">
              <a:solidFill>
                <a:schemeClr val="tx1"/>
              </a:solidFill>
              <a:round/>
              <a:headEnd/>
              <a:tailEnd type="triangle" w="med" len="med"/>
            </a:ln>
          </p:spPr>
          <p:txBody>
            <a:bodyPr/>
            <a:lstStyle/>
            <a:p>
              <a:endParaRPr lang="zh-TW" altLang="en-US"/>
            </a:p>
          </p:txBody>
        </p:sp>
        <p:sp>
          <p:nvSpPr>
            <p:cNvPr id="25624" name="Line 67"/>
            <p:cNvSpPr>
              <a:spLocks noChangeShapeType="1"/>
            </p:cNvSpPr>
            <p:nvPr/>
          </p:nvSpPr>
          <p:spPr bwMode="auto">
            <a:xfrm>
              <a:off x="612" y="2478"/>
              <a:ext cx="0" cy="1270"/>
            </a:xfrm>
            <a:prstGeom prst="line">
              <a:avLst/>
            </a:prstGeom>
            <a:noFill/>
            <a:ln w="28575">
              <a:solidFill>
                <a:schemeClr val="tx1"/>
              </a:solidFill>
              <a:round/>
              <a:headEnd/>
              <a:tailEnd/>
            </a:ln>
          </p:spPr>
          <p:txBody>
            <a:bodyPr/>
            <a:lstStyle/>
            <a:p>
              <a:endParaRPr lang="zh-TW" altLang="en-US"/>
            </a:p>
          </p:txBody>
        </p:sp>
      </p:grpSp>
      <p:sp>
        <p:nvSpPr>
          <p:cNvPr id="29764" name="Line 68"/>
          <p:cNvSpPr>
            <a:spLocks noChangeShapeType="1"/>
          </p:cNvSpPr>
          <p:nvPr/>
        </p:nvSpPr>
        <p:spPr bwMode="auto">
          <a:xfrm>
            <a:off x="5076825" y="4005263"/>
            <a:ext cx="431800" cy="0"/>
          </a:xfrm>
          <a:prstGeom prst="line">
            <a:avLst/>
          </a:prstGeom>
          <a:noFill/>
          <a:ln w="28575">
            <a:solidFill>
              <a:schemeClr val="tx1"/>
            </a:solidFill>
            <a:round/>
            <a:headEnd/>
            <a:tailEnd type="triangle" w="med" len="med"/>
          </a:ln>
        </p:spPr>
        <p:txBody>
          <a:bodyPr/>
          <a:lstStyle/>
          <a:p>
            <a:endParaRPr lang="zh-TW"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9747"/>
                                        </p:tgtEl>
                                        <p:attrNameLst>
                                          <p:attrName>style.visibility</p:attrName>
                                        </p:attrNameLst>
                                      </p:cBhvr>
                                      <p:to>
                                        <p:strVal val="visible"/>
                                      </p:to>
                                    </p:set>
                                    <p:animEffect transition="in" filter="checkerboard(across)">
                                      <p:cBhvr>
                                        <p:cTn id="7" dur="500"/>
                                        <p:tgtEl>
                                          <p:spTgt spid="29747"/>
                                        </p:tgtEl>
                                      </p:cBhvr>
                                    </p:animEffect>
                                  </p:childTnLst>
                                </p:cTn>
                              </p:par>
                            </p:childTnLst>
                          </p:cTn>
                        </p:par>
                        <p:par>
                          <p:cTn id="8" fill="hold">
                            <p:stCondLst>
                              <p:cond delay="500"/>
                            </p:stCondLst>
                            <p:childTnLst>
                              <p:par>
                                <p:cTn id="9" presetID="8" presetClass="entr" presetSubtype="16" fill="hold" grpId="0" nodeType="afterEffect">
                                  <p:stCondLst>
                                    <p:cond delay="0"/>
                                  </p:stCondLst>
                                  <p:childTnLst>
                                    <p:set>
                                      <p:cBhvr>
                                        <p:cTn id="10" dur="1" fill="hold">
                                          <p:stCondLst>
                                            <p:cond delay="0"/>
                                          </p:stCondLst>
                                        </p:cTn>
                                        <p:tgtEl>
                                          <p:spTgt spid="29748"/>
                                        </p:tgtEl>
                                        <p:attrNameLst>
                                          <p:attrName>style.visibility</p:attrName>
                                        </p:attrNameLst>
                                      </p:cBhvr>
                                      <p:to>
                                        <p:strVal val="visible"/>
                                      </p:to>
                                    </p:set>
                                    <p:animEffect transition="in" filter="diamond(in)">
                                      <p:cBhvr>
                                        <p:cTn id="11" dur="2000"/>
                                        <p:tgtEl>
                                          <p:spTgt spid="29748"/>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grpId="1" nodeType="clickEffect">
                                  <p:stCondLst>
                                    <p:cond delay="0"/>
                                  </p:stCondLst>
                                  <p:childTnLst>
                                    <p:animEffect transition="out" filter="fade">
                                      <p:cBhvr>
                                        <p:cTn id="15" dur="1000"/>
                                        <p:tgtEl>
                                          <p:spTgt spid="29748"/>
                                        </p:tgtEl>
                                      </p:cBhvr>
                                    </p:animEffect>
                                    <p:set>
                                      <p:cBhvr>
                                        <p:cTn id="16" dur="1" fill="hold">
                                          <p:stCondLst>
                                            <p:cond delay="999"/>
                                          </p:stCondLst>
                                        </p:cTn>
                                        <p:tgtEl>
                                          <p:spTgt spid="29748"/>
                                        </p:tgtEl>
                                        <p:attrNameLst>
                                          <p:attrName>style.visibility</p:attrName>
                                        </p:attrNameLst>
                                      </p:cBhvr>
                                      <p:to>
                                        <p:strVal val="hidden"/>
                                      </p:to>
                                    </p:set>
                                  </p:childTnLst>
                                </p:cTn>
                              </p:par>
                              <p:par>
                                <p:cTn id="17" presetID="10" presetClass="exit" presetSubtype="0" fill="hold" grpId="1" nodeType="withEffect">
                                  <p:stCondLst>
                                    <p:cond delay="0"/>
                                  </p:stCondLst>
                                  <p:childTnLst>
                                    <p:animEffect transition="out" filter="fade">
                                      <p:cBhvr>
                                        <p:cTn id="18" dur="1000"/>
                                        <p:tgtEl>
                                          <p:spTgt spid="29747"/>
                                        </p:tgtEl>
                                      </p:cBhvr>
                                    </p:animEffect>
                                    <p:set>
                                      <p:cBhvr>
                                        <p:cTn id="19" dur="1" fill="hold">
                                          <p:stCondLst>
                                            <p:cond delay="999"/>
                                          </p:stCondLst>
                                        </p:cTn>
                                        <p:tgtEl>
                                          <p:spTgt spid="29747"/>
                                        </p:tgtEl>
                                        <p:attrNameLst>
                                          <p:attrName>style.visibility</p:attrName>
                                        </p:attrNameLst>
                                      </p:cBhvr>
                                      <p:to>
                                        <p:strVal val="hidden"/>
                                      </p:to>
                                    </p:set>
                                  </p:childTnLst>
                                </p:cTn>
                              </p:par>
                            </p:childTnLst>
                          </p:cTn>
                        </p:par>
                        <p:par>
                          <p:cTn id="20" fill="hold">
                            <p:stCondLst>
                              <p:cond delay="1000"/>
                            </p:stCondLst>
                            <p:childTnLst>
                              <p:par>
                                <p:cTn id="21" presetID="5" presetClass="entr" presetSubtype="1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checkerboard(across)">
                                      <p:cBhvr>
                                        <p:cTn id="23" dur="500"/>
                                        <p:tgtEl>
                                          <p:spTgt spid="10"/>
                                        </p:tgtEl>
                                      </p:cBhvr>
                                    </p:animEffect>
                                  </p:childTnLst>
                                </p:cTn>
                              </p:par>
                              <p:par>
                                <p:cTn id="24" presetID="5" presetClass="entr" presetSubtype="10" fill="hold" grpId="0" nodeType="withEffect">
                                  <p:stCondLst>
                                    <p:cond delay="0"/>
                                  </p:stCondLst>
                                  <p:childTnLst>
                                    <p:set>
                                      <p:cBhvr>
                                        <p:cTn id="25" dur="1" fill="hold">
                                          <p:stCondLst>
                                            <p:cond delay="0"/>
                                          </p:stCondLst>
                                        </p:cTn>
                                        <p:tgtEl>
                                          <p:spTgt spid="29754"/>
                                        </p:tgtEl>
                                        <p:attrNameLst>
                                          <p:attrName>style.visibility</p:attrName>
                                        </p:attrNameLst>
                                      </p:cBhvr>
                                      <p:to>
                                        <p:strVal val="visible"/>
                                      </p:to>
                                    </p:set>
                                    <p:animEffect transition="in" filter="checkerboard(across)">
                                      <p:cBhvr>
                                        <p:cTn id="26" dur="500"/>
                                        <p:tgtEl>
                                          <p:spTgt spid="2975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nodeType="clickEffect">
                                  <p:stCondLst>
                                    <p:cond delay="0"/>
                                  </p:stCondLst>
                                  <p:childTnLst>
                                    <p:animEffect transition="out" filter="fade">
                                      <p:cBhvr>
                                        <p:cTn id="30" dur="1000"/>
                                        <p:tgtEl>
                                          <p:spTgt spid="10"/>
                                        </p:tgtEl>
                                      </p:cBhvr>
                                    </p:animEffect>
                                    <p:set>
                                      <p:cBhvr>
                                        <p:cTn id="31" dur="1" fill="hold">
                                          <p:stCondLst>
                                            <p:cond delay="999"/>
                                          </p:stCondLst>
                                        </p:cTn>
                                        <p:tgtEl>
                                          <p:spTgt spid="10"/>
                                        </p:tgtEl>
                                        <p:attrNameLst>
                                          <p:attrName>style.visibility</p:attrName>
                                        </p:attrNameLst>
                                      </p:cBhvr>
                                      <p:to>
                                        <p:strVal val="hidden"/>
                                      </p:to>
                                    </p:set>
                                  </p:childTnLst>
                                </p:cTn>
                              </p:par>
                              <p:par>
                                <p:cTn id="32" presetID="10" presetClass="exit" presetSubtype="0" fill="hold" grpId="0" nodeType="withEffect">
                                  <p:stCondLst>
                                    <p:cond delay="0"/>
                                  </p:stCondLst>
                                  <p:childTnLst>
                                    <p:animEffect transition="out" filter="fade">
                                      <p:cBhvr>
                                        <p:cTn id="33" dur="2000"/>
                                        <p:tgtEl>
                                          <p:spTgt spid="29733"/>
                                        </p:tgtEl>
                                      </p:cBhvr>
                                    </p:animEffect>
                                    <p:set>
                                      <p:cBhvr>
                                        <p:cTn id="34" dur="1" fill="hold">
                                          <p:stCondLst>
                                            <p:cond delay="1999"/>
                                          </p:stCondLst>
                                        </p:cTn>
                                        <p:tgtEl>
                                          <p:spTgt spid="29733"/>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8" presetClass="entr" presetSubtype="16" fill="hold" nodeType="click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diamond(in)">
                                      <p:cBhvr>
                                        <p:cTn id="39" dur="2000"/>
                                        <p:tgtEl>
                                          <p:spTgt spid="12"/>
                                        </p:tgtEl>
                                      </p:cBhvr>
                                    </p:animEffect>
                                  </p:childTnLst>
                                </p:cTn>
                              </p:par>
                              <p:par>
                                <p:cTn id="40" presetID="63" presetClass="path" presetSubtype="0" accel="50000" decel="50000" fill="hold" nodeType="withEffect">
                                  <p:stCondLst>
                                    <p:cond delay="0"/>
                                  </p:stCondLst>
                                  <p:childTnLst>
                                    <p:animMotion origin="layout" path="M 0 0  L 0.25 0  E" pathEditMode="relative" ptsTypes="">
                                      <p:cBhvr>
                                        <p:cTn id="41" dur="2000" fill="hold"/>
                                        <p:tgtEl>
                                          <p:spTgt spid="7"/>
                                        </p:tgtEl>
                                        <p:attrNameLst>
                                          <p:attrName>ppt_x</p:attrName>
                                          <p:attrName>ppt_y</p:attrName>
                                        </p:attrNameLst>
                                      </p:cBhvr>
                                    </p:animMotion>
                                  </p:childTnLst>
                                </p:cTn>
                              </p:par>
                              <p:par>
                                <p:cTn id="42" presetID="63" presetClass="path" presetSubtype="0" accel="50000" decel="50000" fill="hold" nodeType="withEffect">
                                  <p:stCondLst>
                                    <p:cond delay="0"/>
                                  </p:stCondLst>
                                  <p:childTnLst>
                                    <p:animMotion origin="layout" path="M 0 0  L 0.25 0  E" pathEditMode="relative" ptsTypes="">
                                      <p:cBhvr>
                                        <p:cTn id="43" dur="2000" fill="hold"/>
                                        <p:tgtEl>
                                          <p:spTgt spid="11"/>
                                        </p:tgtEl>
                                        <p:attrNameLst>
                                          <p:attrName>ppt_x</p:attrName>
                                          <p:attrName>ppt_y</p:attrName>
                                        </p:attrNameLst>
                                      </p:cBhvr>
                                    </p:animMotion>
                                  </p:childTnLst>
                                </p:cTn>
                              </p:par>
                              <p:par>
                                <p:cTn id="44" presetID="10" presetClass="exit" presetSubtype="0" fill="hold" nodeType="withEffect">
                                  <p:stCondLst>
                                    <p:cond delay="0"/>
                                  </p:stCondLst>
                                  <p:childTnLst>
                                    <p:animEffect transition="out" filter="fade">
                                      <p:cBhvr>
                                        <p:cTn id="45" dur="2000"/>
                                        <p:tgtEl>
                                          <p:spTgt spid="10"/>
                                        </p:tgtEl>
                                      </p:cBhvr>
                                    </p:animEffect>
                                    <p:set>
                                      <p:cBhvr>
                                        <p:cTn id="46" dur="1" fill="hold">
                                          <p:stCondLst>
                                            <p:cond delay="1999"/>
                                          </p:stCondLst>
                                        </p:cTn>
                                        <p:tgtEl>
                                          <p:spTgt spid="10"/>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0" presetClass="path" presetSubtype="0" accel="50000" decel="50000" fill="hold" nodeType="clickEffect">
                                  <p:stCondLst>
                                    <p:cond delay="0"/>
                                  </p:stCondLst>
                                  <p:childTnLst>
                                    <p:animMotion origin="layout" path="M 0.00711 0.03122 L 0.13316 0.25167 " pathEditMode="relative" rAng="0" ptsTypes="AA">
                                      <p:cBhvr>
                                        <p:cTn id="50" dur="2000" fill="hold"/>
                                        <p:tgtEl>
                                          <p:spTgt spid="9"/>
                                        </p:tgtEl>
                                        <p:attrNameLst>
                                          <p:attrName>ppt_x</p:attrName>
                                          <p:attrName>ppt_y</p:attrName>
                                        </p:attrNameLst>
                                      </p:cBhvr>
                                      <p:rCtr x="6300" y="11000"/>
                                    </p:animMotion>
                                  </p:childTnLst>
                                </p:cTn>
                              </p:par>
                              <p:par>
                                <p:cTn id="51" presetID="10" presetClass="exit" presetSubtype="0" fill="hold" nodeType="withEffect">
                                  <p:stCondLst>
                                    <p:cond delay="0"/>
                                  </p:stCondLst>
                                  <p:childTnLst>
                                    <p:animEffect transition="out" filter="fade">
                                      <p:cBhvr>
                                        <p:cTn id="52" dur="2000"/>
                                        <p:tgtEl>
                                          <p:spTgt spid="8"/>
                                        </p:tgtEl>
                                      </p:cBhvr>
                                    </p:animEffect>
                                    <p:set>
                                      <p:cBhvr>
                                        <p:cTn id="53" dur="1" fill="hold">
                                          <p:stCondLst>
                                            <p:cond delay="1999"/>
                                          </p:stCondLst>
                                        </p:cTn>
                                        <p:tgtEl>
                                          <p:spTgt spid="8"/>
                                        </p:tgtEl>
                                        <p:attrNameLst>
                                          <p:attrName>style.visibility</p:attrName>
                                        </p:attrNameLst>
                                      </p:cBhvr>
                                      <p:to>
                                        <p:strVal val="hidden"/>
                                      </p:to>
                                    </p:set>
                                  </p:childTnLst>
                                </p:cTn>
                              </p:par>
                            </p:childTnLst>
                          </p:cTn>
                        </p:par>
                        <p:par>
                          <p:cTn id="54" fill="hold">
                            <p:stCondLst>
                              <p:cond delay="2000"/>
                            </p:stCondLst>
                            <p:childTnLst>
                              <p:par>
                                <p:cTn id="55" presetID="5" presetClass="entr" presetSubtype="10" fill="hold" grpId="0" nodeType="afterEffect">
                                  <p:stCondLst>
                                    <p:cond delay="0"/>
                                  </p:stCondLst>
                                  <p:childTnLst>
                                    <p:set>
                                      <p:cBhvr>
                                        <p:cTn id="56" dur="1" fill="hold">
                                          <p:stCondLst>
                                            <p:cond delay="0"/>
                                          </p:stCondLst>
                                        </p:cTn>
                                        <p:tgtEl>
                                          <p:spTgt spid="29764"/>
                                        </p:tgtEl>
                                        <p:attrNameLst>
                                          <p:attrName>style.visibility</p:attrName>
                                        </p:attrNameLst>
                                      </p:cBhvr>
                                      <p:to>
                                        <p:strVal val="visible"/>
                                      </p:to>
                                    </p:set>
                                    <p:animEffect transition="in" filter="checkerboard(across)">
                                      <p:cBhvr>
                                        <p:cTn id="57" dur="500"/>
                                        <p:tgtEl>
                                          <p:spTgt spid="297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33" grpId="0"/>
      <p:bldP spid="29747" grpId="0" animBg="1"/>
      <p:bldP spid="29747" grpId="1" animBg="1"/>
      <p:bldP spid="29748" grpId="0"/>
      <p:bldP spid="29748" grpId="1"/>
      <p:bldP spid="29754" grpId="0" animBg="1"/>
      <p:bldP spid="2976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zh-TW" altLang="en-US" smtClean="0"/>
              <a:t>特殊狀況</a:t>
            </a:r>
            <a:r>
              <a:rPr lang="en-US" altLang="zh-TW" smtClean="0"/>
              <a:t>(</a:t>
            </a:r>
            <a:r>
              <a:rPr lang="zh-TW" altLang="en-US" smtClean="0"/>
              <a:t>演算法</a:t>
            </a:r>
            <a:r>
              <a:rPr lang="en-US" altLang="zh-TW" smtClean="0"/>
              <a:t>)</a:t>
            </a:r>
          </a:p>
        </p:txBody>
      </p:sp>
      <p:sp>
        <p:nvSpPr>
          <p:cNvPr id="26627" name="Rectangle 3"/>
          <p:cNvSpPr>
            <a:spLocks noGrp="1" noChangeArrowheads="1"/>
          </p:cNvSpPr>
          <p:nvPr>
            <p:ph type="body" idx="1"/>
          </p:nvPr>
        </p:nvSpPr>
        <p:spPr/>
        <p:txBody>
          <a:bodyPr/>
          <a:lstStyle/>
          <a:p>
            <a:pPr eaLnBrk="1" hangingPunct="1">
              <a:lnSpc>
                <a:spcPct val="90000"/>
              </a:lnSpc>
              <a:buFontTx/>
              <a:buNone/>
            </a:pPr>
            <a:r>
              <a:rPr lang="en-US" altLang="zh-TW" sz="2800" noProof="1" smtClean="0"/>
              <a:t>if(</a:t>
            </a:r>
            <a:r>
              <a:rPr lang="en-US" altLang="zh-TW" sz="2800" smtClean="0"/>
              <a:t>S</a:t>
            </a:r>
            <a:r>
              <a:rPr lang="en-US" altLang="zh-TW" sz="2800" noProof="1" smtClean="0"/>
              <a:t>tatus == 'M' &amp;&amp; BS == 0)</a:t>
            </a:r>
          </a:p>
          <a:p>
            <a:pPr eaLnBrk="1" hangingPunct="1">
              <a:lnSpc>
                <a:spcPct val="90000"/>
              </a:lnSpc>
              <a:buFontTx/>
              <a:buNone/>
            </a:pPr>
            <a:r>
              <a:rPr lang="en-US" altLang="zh-TW" sz="2800" noProof="1" smtClean="0"/>
              <a:t>	{</a:t>
            </a:r>
          </a:p>
          <a:p>
            <a:pPr eaLnBrk="1" hangingPunct="1">
              <a:lnSpc>
                <a:spcPct val="90000"/>
              </a:lnSpc>
              <a:buFontTx/>
              <a:buNone/>
            </a:pPr>
            <a:r>
              <a:rPr lang="en-US" altLang="zh-TW" sz="2800" noProof="1" smtClean="0"/>
              <a:t>		Qptr = (Quote *)malloc(sizeof(Quote));</a:t>
            </a:r>
          </a:p>
          <a:p>
            <a:pPr eaLnBrk="1" hangingPunct="1">
              <a:lnSpc>
                <a:spcPct val="90000"/>
              </a:lnSpc>
              <a:buFontTx/>
              <a:buNone/>
            </a:pPr>
            <a:r>
              <a:rPr lang="en-US" altLang="zh-TW" sz="2800" noProof="1" smtClean="0"/>
              <a:t>		Qptr -&gt; price = </a:t>
            </a:r>
            <a:r>
              <a:rPr lang="en-US" altLang="zh-TW" sz="2800" smtClean="0"/>
              <a:t>Limit</a:t>
            </a:r>
            <a:r>
              <a:rPr lang="en-US" altLang="zh-TW" sz="2800" noProof="1" smtClean="0"/>
              <a:t>;</a:t>
            </a:r>
          </a:p>
          <a:p>
            <a:pPr eaLnBrk="1" hangingPunct="1">
              <a:lnSpc>
                <a:spcPct val="90000"/>
              </a:lnSpc>
              <a:buFontTx/>
              <a:buNone/>
            </a:pPr>
            <a:r>
              <a:rPr lang="en-US" altLang="zh-TW" sz="2800" noProof="1" smtClean="0"/>
              <a:t>		Qptr -&gt;Qptr = NULL;</a:t>
            </a:r>
          </a:p>
          <a:p>
            <a:pPr eaLnBrk="1" hangingPunct="1">
              <a:lnSpc>
                <a:spcPct val="90000"/>
              </a:lnSpc>
              <a:buFontTx/>
              <a:buNone/>
            </a:pPr>
            <a:r>
              <a:rPr lang="en-US" altLang="zh-TW" sz="2800" noProof="1" smtClean="0"/>
              <a:t>		Qptr -&gt;vol = trust.vol;</a:t>
            </a:r>
          </a:p>
          <a:p>
            <a:pPr eaLnBrk="1" hangingPunct="1">
              <a:lnSpc>
                <a:spcPct val="90000"/>
              </a:lnSpc>
              <a:buFontTx/>
              <a:buNone/>
            </a:pPr>
            <a:r>
              <a:rPr lang="en-US" altLang="zh-TW" sz="2800" noProof="1" smtClean="0"/>
              <a:t>		Option[idx].Qptr = Qptr;</a:t>
            </a:r>
          </a:p>
          <a:p>
            <a:pPr eaLnBrk="1" hangingPunct="1">
              <a:lnSpc>
                <a:spcPct val="90000"/>
              </a:lnSpc>
              <a:buFontTx/>
              <a:buNone/>
            </a:pPr>
            <a:r>
              <a:rPr lang="en-US" altLang="zh-TW" sz="2800" noProof="1" smtClean="0"/>
              <a:t>		return;</a:t>
            </a:r>
          </a:p>
          <a:p>
            <a:pPr eaLnBrk="1" hangingPunct="1">
              <a:lnSpc>
                <a:spcPct val="90000"/>
              </a:lnSpc>
              <a:buFontTx/>
              <a:buNone/>
            </a:pPr>
            <a:r>
              <a:rPr lang="en-US" altLang="zh-TW" sz="2800" noProof="1" smtClean="0"/>
              <a:t>	}</a:t>
            </a:r>
            <a:endParaRPr lang="en-US" altLang="zh-TW" sz="2800" smtClean="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zh-TW" altLang="en-US" smtClean="0"/>
              <a:t>沒有價位</a:t>
            </a:r>
          </a:p>
        </p:txBody>
      </p:sp>
      <p:grpSp>
        <p:nvGrpSpPr>
          <p:cNvPr id="2" name="Group 3"/>
          <p:cNvGrpSpPr>
            <a:grpSpLocks/>
          </p:cNvGrpSpPr>
          <p:nvPr/>
        </p:nvGrpSpPr>
        <p:grpSpPr bwMode="auto">
          <a:xfrm>
            <a:off x="1979613" y="3068638"/>
            <a:ext cx="1177925" cy="1979612"/>
            <a:chOff x="385" y="1117"/>
            <a:chExt cx="742" cy="1247"/>
          </a:xfrm>
        </p:grpSpPr>
        <p:sp>
          <p:nvSpPr>
            <p:cNvPr id="27724" name="Text Box 4"/>
            <p:cNvSpPr txBox="1">
              <a:spLocks noChangeArrowheads="1"/>
            </p:cNvSpPr>
            <p:nvPr/>
          </p:nvSpPr>
          <p:spPr bwMode="auto">
            <a:xfrm>
              <a:off x="385" y="1117"/>
              <a:ext cx="742" cy="249"/>
            </a:xfrm>
            <a:prstGeom prst="rect">
              <a:avLst/>
            </a:prstGeom>
            <a:noFill/>
            <a:ln w="28575">
              <a:solidFill>
                <a:schemeClr val="tx1"/>
              </a:solidFill>
              <a:miter lim="800000"/>
              <a:headEnd/>
              <a:tailEnd/>
            </a:ln>
          </p:spPr>
          <p:txBody>
            <a:bodyPr wrap="none">
              <a:spAutoFit/>
            </a:bodyPr>
            <a:lstStyle/>
            <a:p>
              <a:r>
                <a:rPr lang="en-US" altLang="zh-TW"/>
                <a:t>5600 Buy</a:t>
              </a:r>
            </a:p>
          </p:txBody>
        </p:sp>
        <p:sp>
          <p:nvSpPr>
            <p:cNvPr id="27725" name="Text Box 5"/>
            <p:cNvSpPr txBox="1">
              <a:spLocks noChangeArrowheads="1"/>
            </p:cNvSpPr>
            <p:nvPr/>
          </p:nvSpPr>
          <p:spPr bwMode="auto">
            <a:xfrm>
              <a:off x="385" y="1367"/>
              <a:ext cx="742" cy="249"/>
            </a:xfrm>
            <a:prstGeom prst="rect">
              <a:avLst/>
            </a:prstGeom>
            <a:noFill/>
            <a:ln w="28575">
              <a:solidFill>
                <a:schemeClr val="tx1"/>
              </a:solidFill>
              <a:miter lim="800000"/>
              <a:headEnd/>
              <a:tailEnd/>
            </a:ln>
          </p:spPr>
          <p:txBody>
            <a:bodyPr wrap="none">
              <a:spAutoFit/>
            </a:bodyPr>
            <a:lstStyle/>
            <a:p>
              <a:r>
                <a:rPr lang="en-US" altLang="zh-TW"/>
                <a:t>5700 Buy</a:t>
              </a:r>
            </a:p>
          </p:txBody>
        </p:sp>
        <p:sp>
          <p:nvSpPr>
            <p:cNvPr id="27726" name="Text Box 6"/>
            <p:cNvSpPr txBox="1">
              <a:spLocks noChangeArrowheads="1"/>
            </p:cNvSpPr>
            <p:nvPr/>
          </p:nvSpPr>
          <p:spPr bwMode="auto">
            <a:xfrm>
              <a:off x="385" y="1616"/>
              <a:ext cx="742" cy="249"/>
            </a:xfrm>
            <a:prstGeom prst="rect">
              <a:avLst/>
            </a:prstGeom>
            <a:noFill/>
            <a:ln w="28575">
              <a:solidFill>
                <a:schemeClr val="tx1"/>
              </a:solidFill>
              <a:miter lim="800000"/>
              <a:headEnd/>
              <a:tailEnd/>
            </a:ln>
          </p:spPr>
          <p:txBody>
            <a:bodyPr wrap="none">
              <a:spAutoFit/>
            </a:bodyPr>
            <a:lstStyle/>
            <a:p>
              <a:r>
                <a:rPr lang="en-US" altLang="zh-TW"/>
                <a:t>5800 Buy</a:t>
              </a:r>
            </a:p>
          </p:txBody>
        </p:sp>
        <p:sp>
          <p:nvSpPr>
            <p:cNvPr id="27727" name="Text Box 7"/>
            <p:cNvSpPr txBox="1">
              <a:spLocks noChangeArrowheads="1"/>
            </p:cNvSpPr>
            <p:nvPr/>
          </p:nvSpPr>
          <p:spPr bwMode="auto">
            <a:xfrm>
              <a:off x="385" y="1866"/>
              <a:ext cx="742" cy="249"/>
            </a:xfrm>
            <a:prstGeom prst="rect">
              <a:avLst/>
            </a:prstGeom>
            <a:noFill/>
            <a:ln w="28575">
              <a:solidFill>
                <a:schemeClr val="tx1"/>
              </a:solidFill>
              <a:miter lim="800000"/>
              <a:headEnd/>
              <a:tailEnd/>
            </a:ln>
          </p:spPr>
          <p:txBody>
            <a:bodyPr wrap="none">
              <a:spAutoFit/>
            </a:bodyPr>
            <a:lstStyle/>
            <a:p>
              <a:r>
                <a:rPr lang="en-US" altLang="zh-TW"/>
                <a:t>5900 Buy</a:t>
              </a:r>
            </a:p>
          </p:txBody>
        </p:sp>
        <p:sp>
          <p:nvSpPr>
            <p:cNvPr id="27728" name="Text Box 8"/>
            <p:cNvSpPr txBox="1">
              <a:spLocks noChangeArrowheads="1"/>
            </p:cNvSpPr>
            <p:nvPr/>
          </p:nvSpPr>
          <p:spPr bwMode="auto">
            <a:xfrm>
              <a:off x="385" y="2115"/>
              <a:ext cx="742" cy="249"/>
            </a:xfrm>
            <a:prstGeom prst="rect">
              <a:avLst/>
            </a:prstGeom>
            <a:noFill/>
            <a:ln w="28575">
              <a:solidFill>
                <a:schemeClr val="tx1"/>
              </a:solidFill>
              <a:miter lim="800000"/>
              <a:headEnd/>
              <a:tailEnd/>
            </a:ln>
          </p:spPr>
          <p:txBody>
            <a:bodyPr wrap="none">
              <a:spAutoFit/>
            </a:bodyPr>
            <a:lstStyle/>
            <a:p>
              <a:r>
                <a:rPr lang="en-US" altLang="zh-TW"/>
                <a:t>6000 Buy</a:t>
              </a:r>
            </a:p>
          </p:txBody>
        </p:sp>
      </p:grpSp>
      <p:grpSp>
        <p:nvGrpSpPr>
          <p:cNvPr id="3" name="Group 9"/>
          <p:cNvGrpSpPr>
            <a:grpSpLocks/>
          </p:cNvGrpSpPr>
          <p:nvPr/>
        </p:nvGrpSpPr>
        <p:grpSpPr bwMode="auto">
          <a:xfrm>
            <a:off x="5194300" y="3068638"/>
            <a:ext cx="1165225" cy="1979612"/>
            <a:chOff x="385" y="1117"/>
            <a:chExt cx="734" cy="1247"/>
          </a:xfrm>
        </p:grpSpPr>
        <p:sp>
          <p:nvSpPr>
            <p:cNvPr id="27719" name="Text Box 10"/>
            <p:cNvSpPr txBox="1">
              <a:spLocks noChangeArrowheads="1"/>
            </p:cNvSpPr>
            <p:nvPr/>
          </p:nvSpPr>
          <p:spPr bwMode="auto">
            <a:xfrm>
              <a:off x="385" y="1117"/>
              <a:ext cx="734" cy="249"/>
            </a:xfrm>
            <a:prstGeom prst="rect">
              <a:avLst/>
            </a:prstGeom>
            <a:noFill/>
            <a:ln w="28575">
              <a:solidFill>
                <a:schemeClr val="tx1"/>
              </a:solidFill>
              <a:miter lim="800000"/>
              <a:headEnd/>
              <a:tailEnd/>
            </a:ln>
          </p:spPr>
          <p:txBody>
            <a:bodyPr wrap="none">
              <a:spAutoFit/>
            </a:bodyPr>
            <a:lstStyle/>
            <a:p>
              <a:r>
                <a:rPr lang="en-US" altLang="zh-TW"/>
                <a:t>5600 Sell</a:t>
              </a:r>
            </a:p>
          </p:txBody>
        </p:sp>
        <p:sp>
          <p:nvSpPr>
            <p:cNvPr id="27720" name="Text Box 11"/>
            <p:cNvSpPr txBox="1">
              <a:spLocks noChangeArrowheads="1"/>
            </p:cNvSpPr>
            <p:nvPr/>
          </p:nvSpPr>
          <p:spPr bwMode="auto">
            <a:xfrm>
              <a:off x="385" y="1367"/>
              <a:ext cx="734" cy="249"/>
            </a:xfrm>
            <a:prstGeom prst="rect">
              <a:avLst/>
            </a:prstGeom>
            <a:noFill/>
            <a:ln w="28575">
              <a:solidFill>
                <a:schemeClr val="tx1"/>
              </a:solidFill>
              <a:miter lim="800000"/>
              <a:headEnd/>
              <a:tailEnd/>
            </a:ln>
          </p:spPr>
          <p:txBody>
            <a:bodyPr wrap="none">
              <a:spAutoFit/>
            </a:bodyPr>
            <a:lstStyle/>
            <a:p>
              <a:r>
                <a:rPr lang="en-US" altLang="zh-TW"/>
                <a:t>5700 Sell</a:t>
              </a:r>
            </a:p>
          </p:txBody>
        </p:sp>
        <p:sp>
          <p:nvSpPr>
            <p:cNvPr id="27721" name="Text Box 12"/>
            <p:cNvSpPr txBox="1">
              <a:spLocks noChangeArrowheads="1"/>
            </p:cNvSpPr>
            <p:nvPr/>
          </p:nvSpPr>
          <p:spPr bwMode="auto">
            <a:xfrm>
              <a:off x="385" y="1616"/>
              <a:ext cx="734" cy="249"/>
            </a:xfrm>
            <a:prstGeom prst="rect">
              <a:avLst/>
            </a:prstGeom>
            <a:noFill/>
            <a:ln w="28575">
              <a:solidFill>
                <a:schemeClr val="tx1"/>
              </a:solidFill>
              <a:miter lim="800000"/>
              <a:headEnd/>
              <a:tailEnd/>
            </a:ln>
          </p:spPr>
          <p:txBody>
            <a:bodyPr wrap="none">
              <a:spAutoFit/>
            </a:bodyPr>
            <a:lstStyle/>
            <a:p>
              <a:r>
                <a:rPr lang="en-US" altLang="zh-TW"/>
                <a:t>5800 Sell</a:t>
              </a:r>
            </a:p>
          </p:txBody>
        </p:sp>
        <p:sp>
          <p:nvSpPr>
            <p:cNvPr id="27722" name="Text Box 13"/>
            <p:cNvSpPr txBox="1">
              <a:spLocks noChangeArrowheads="1"/>
            </p:cNvSpPr>
            <p:nvPr/>
          </p:nvSpPr>
          <p:spPr bwMode="auto">
            <a:xfrm>
              <a:off x="385" y="1866"/>
              <a:ext cx="734" cy="249"/>
            </a:xfrm>
            <a:prstGeom prst="rect">
              <a:avLst/>
            </a:prstGeom>
            <a:noFill/>
            <a:ln w="28575">
              <a:solidFill>
                <a:schemeClr val="tx1"/>
              </a:solidFill>
              <a:miter lim="800000"/>
              <a:headEnd/>
              <a:tailEnd/>
            </a:ln>
          </p:spPr>
          <p:txBody>
            <a:bodyPr wrap="none">
              <a:spAutoFit/>
            </a:bodyPr>
            <a:lstStyle/>
            <a:p>
              <a:r>
                <a:rPr lang="en-US" altLang="zh-TW"/>
                <a:t>5900 Sell</a:t>
              </a:r>
            </a:p>
          </p:txBody>
        </p:sp>
        <p:sp>
          <p:nvSpPr>
            <p:cNvPr id="27723" name="Text Box 14"/>
            <p:cNvSpPr txBox="1">
              <a:spLocks noChangeArrowheads="1"/>
            </p:cNvSpPr>
            <p:nvPr/>
          </p:nvSpPr>
          <p:spPr bwMode="auto">
            <a:xfrm>
              <a:off x="385" y="2115"/>
              <a:ext cx="734" cy="249"/>
            </a:xfrm>
            <a:prstGeom prst="rect">
              <a:avLst/>
            </a:prstGeom>
            <a:noFill/>
            <a:ln w="28575">
              <a:solidFill>
                <a:schemeClr val="tx1"/>
              </a:solidFill>
              <a:miter lim="800000"/>
              <a:headEnd/>
              <a:tailEnd/>
            </a:ln>
          </p:spPr>
          <p:txBody>
            <a:bodyPr wrap="none">
              <a:spAutoFit/>
            </a:bodyPr>
            <a:lstStyle/>
            <a:p>
              <a:r>
                <a:rPr lang="en-US" altLang="zh-TW"/>
                <a:t>6000 Sell</a:t>
              </a:r>
            </a:p>
          </p:txBody>
        </p:sp>
      </p:grpSp>
      <p:grpSp>
        <p:nvGrpSpPr>
          <p:cNvPr id="4" name="Group 15"/>
          <p:cNvGrpSpPr>
            <a:grpSpLocks/>
          </p:cNvGrpSpPr>
          <p:nvPr/>
        </p:nvGrpSpPr>
        <p:grpSpPr bwMode="auto">
          <a:xfrm>
            <a:off x="3060700" y="3284538"/>
            <a:ext cx="576263" cy="144462"/>
            <a:chOff x="1066" y="1253"/>
            <a:chExt cx="363" cy="91"/>
          </a:xfrm>
        </p:grpSpPr>
        <p:sp>
          <p:nvSpPr>
            <p:cNvPr id="27715" name="Line 16"/>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27716" name="Line 17"/>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27717" name="Line 18"/>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27718" name="Line 19"/>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grpSp>
        <p:nvGrpSpPr>
          <p:cNvPr id="5" name="Group 20"/>
          <p:cNvGrpSpPr>
            <a:grpSpLocks/>
          </p:cNvGrpSpPr>
          <p:nvPr/>
        </p:nvGrpSpPr>
        <p:grpSpPr bwMode="auto">
          <a:xfrm>
            <a:off x="3060700" y="3644900"/>
            <a:ext cx="576263" cy="144463"/>
            <a:chOff x="1066" y="1253"/>
            <a:chExt cx="363" cy="91"/>
          </a:xfrm>
        </p:grpSpPr>
        <p:sp>
          <p:nvSpPr>
            <p:cNvPr id="27711" name="Line 21"/>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27712" name="Line 22"/>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27713" name="Line 23"/>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27714" name="Line 24"/>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grpSp>
        <p:nvGrpSpPr>
          <p:cNvPr id="6" name="Group 25"/>
          <p:cNvGrpSpPr>
            <a:grpSpLocks/>
          </p:cNvGrpSpPr>
          <p:nvPr/>
        </p:nvGrpSpPr>
        <p:grpSpPr bwMode="auto">
          <a:xfrm>
            <a:off x="3060700" y="4075113"/>
            <a:ext cx="576263" cy="144462"/>
            <a:chOff x="1066" y="1253"/>
            <a:chExt cx="363" cy="91"/>
          </a:xfrm>
        </p:grpSpPr>
        <p:sp>
          <p:nvSpPr>
            <p:cNvPr id="27707" name="Line 26"/>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27708" name="Line 27"/>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27709" name="Line 28"/>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27710" name="Line 29"/>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grpSp>
        <p:nvGrpSpPr>
          <p:cNvPr id="7" name="Group 30"/>
          <p:cNvGrpSpPr>
            <a:grpSpLocks/>
          </p:cNvGrpSpPr>
          <p:nvPr/>
        </p:nvGrpSpPr>
        <p:grpSpPr bwMode="auto">
          <a:xfrm>
            <a:off x="3060700" y="4437063"/>
            <a:ext cx="576263" cy="144462"/>
            <a:chOff x="1066" y="1253"/>
            <a:chExt cx="363" cy="91"/>
          </a:xfrm>
        </p:grpSpPr>
        <p:sp>
          <p:nvSpPr>
            <p:cNvPr id="27703" name="Line 31"/>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27704" name="Line 32"/>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27705" name="Line 33"/>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27706" name="Line 34"/>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grpSp>
        <p:nvGrpSpPr>
          <p:cNvPr id="8" name="Group 35"/>
          <p:cNvGrpSpPr>
            <a:grpSpLocks/>
          </p:cNvGrpSpPr>
          <p:nvPr/>
        </p:nvGrpSpPr>
        <p:grpSpPr bwMode="auto">
          <a:xfrm>
            <a:off x="3060700" y="4867275"/>
            <a:ext cx="576263" cy="144463"/>
            <a:chOff x="1066" y="1253"/>
            <a:chExt cx="363" cy="91"/>
          </a:xfrm>
        </p:grpSpPr>
        <p:sp>
          <p:nvSpPr>
            <p:cNvPr id="27699" name="Line 36"/>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27700" name="Line 37"/>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27701" name="Line 38"/>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27702" name="Line 39"/>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grpSp>
        <p:nvGrpSpPr>
          <p:cNvPr id="9" name="Group 40"/>
          <p:cNvGrpSpPr>
            <a:grpSpLocks/>
          </p:cNvGrpSpPr>
          <p:nvPr/>
        </p:nvGrpSpPr>
        <p:grpSpPr bwMode="auto">
          <a:xfrm>
            <a:off x="6300788" y="3284538"/>
            <a:ext cx="576262" cy="144462"/>
            <a:chOff x="1066" y="1253"/>
            <a:chExt cx="363" cy="91"/>
          </a:xfrm>
        </p:grpSpPr>
        <p:sp>
          <p:nvSpPr>
            <p:cNvPr id="27695" name="Line 41"/>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27696" name="Line 42"/>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27697" name="Line 43"/>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27698" name="Line 44"/>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grpSp>
        <p:nvGrpSpPr>
          <p:cNvPr id="10" name="Group 45"/>
          <p:cNvGrpSpPr>
            <a:grpSpLocks/>
          </p:cNvGrpSpPr>
          <p:nvPr/>
        </p:nvGrpSpPr>
        <p:grpSpPr bwMode="auto">
          <a:xfrm>
            <a:off x="6300788" y="3644900"/>
            <a:ext cx="576262" cy="144463"/>
            <a:chOff x="1066" y="1253"/>
            <a:chExt cx="363" cy="91"/>
          </a:xfrm>
        </p:grpSpPr>
        <p:sp>
          <p:nvSpPr>
            <p:cNvPr id="27691" name="Line 46"/>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27692" name="Line 47"/>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27693" name="Line 48"/>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27694" name="Line 49"/>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grpSp>
        <p:nvGrpSpPr>
          <p:cNvPr id="11" name="Group 50"/>
          <p:cNvGrpSpPr>
            <a:grpSpLocks/>
          </p:cNvGrpSpPr>
          <p:nvPr/>
        </p:nvGrpSpPr>
        <p:grpSpPr bwMode="auto">
          <a:xfrm>
            <a:off x="6300788" y="4076700"/>
            <a:ext cx="576262" cy="144463"/>
            <a:chOff x="1066" y="1253"/>
            <a:chExt cx="363" cy="91"/>
          </a:xfrm>
        </p:grpSpPr>
        <p:sp>
          <p:nvSpPr>
            <p:cNvPr id="27687" name="Line 51"/>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27688" name="Line 52"/>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27689" name="Line 53"/>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27690" name="Line 54"/>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grpSp>
        <p:nvGrpSpPr>
          <p:cNvPr id="12" name="Group 55"/>
          <p:cNvGrpSpPr>
            <a:grpSpLocks/>
          </p:cNvGrpSpPr>
          <p:nvPr/>
        </p:nvGrpSpPr>
        <p:grpSpPr bwMode="auto">
          <a:xfrm>
            <a:off x="6300788" y="4437063"/>
            <a:ext cx="576262" cy="144462"/>
            <a:chOff x="1066" y="1253"/>
            <a:chExt cx="363" cy="91"/>
          </a:xfrm>
        </p:grpSpPr>
        <p:sp>
          <p:nvSpPr>
            <p:cNvPr id="27683" name="Line 56"/>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27684" name="Line 57"/>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27685" name="Line 58"/>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27686" name="Line 59"/>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grpSp>
        <p:nvGrpSpPr>
          <p:cNvPr id="13" name="Group 60"/>
          <p:cNvGrpSpPr>
            <a:grpSpLocks/>
          </p:cNvGrpSpPr>
          <p:nvPr/>
        </p:nvGrpSpPr>
        <p:grpSpPr bwMode="auto">
          <a:xfrm>
            <a:off x="6300788" y="4867275"/>
            <a:ext cx="576262" cy="144463"/>
            <a:chOff x="1066" y="1253"/>
            <a:chExt cx="363" cy="91"/>
          </a:xfrm>
        </p:grpSpPr>
        <p:sp>
          <p:nvSpPr>
            <p:cNvPr id="27679" name="Line 61"/>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27680" name="Line 62"/>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27681" name="Line 63"/>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27682" name="Line 64"/>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sp>
        <p:nvSpPr>
          <p:cNvPr id="31809" name="Text Box 65"/>
          <p:cNvSpPr txBox="1">
            <a:spLocks noChangeArrowheads="1"/>
          </p:cNvSpPr>
          <p:nvPr/>
        </p:nvSpPr>
        <p:spPr bwMode="auto">
          <a:xfrm>
            <a:off x="1311275" y="1262063"/>
            <a:ext cx="1149350" cy="366712"/>
          </a:xfrm>
          <a:prstGeom prst="rect">
            <a:avLst/>
          </a:prstGeom>
          <a:noFill/>
          <a:ln w="9525">
            <a:noFill/>
            <a:miter lim="800000"/>
            <a:headEnd/>
            <a:tailEnd/>
          </a:ln>
        </p:spPr>
        <p:txBody>
          <a:bodyPr wrap="none">
            <a:spAutoFit/>
          </a:bodyPr>
          <a:lstStyle/>
          <a:p>
            <a:r>
              <a:rPr lang="en-US" altLang="zh-TW"/>
              <a:t>5800 Buy</a:t>
            </a:r>
          </a:p>
        </p:txBody>
      </p:sp>
      <p:grpSp>
        <p:nvGrpSpPr>
          <p:cNvPr id="14" name="Group 66"/>
          <p:cNvGrpSpPr>
            <a:grpSpLocks/>
          </p:cNvGrpSpPr>
          <p:nvPr/>
        </p:nvGrpSpPr>
        <p:grpSpPr bwMode="auto">
          <a:xfrm>
            <a:off x="1562100" y="1557338"/>
            <a:ext cx="2578100" cy="792162"/>
            <a:chOff x="984" y="981"/>
            <a:chExt cx="1624" cy="499"/>
          </a:xfrm>
        </p:grpSpPr>
        <p:sp>
          <p:nvSpPr>
            <p:cNvPr id="27668" name="Rectangle 67"/>
            <p:cNvSpPr>
              <a:spLocks noChangeArrowheads="1"/>
            </p:cNvSpPr>
            <p:nvPr/>
          </p:nvSpPr>
          <p:spPr bwMode="auto">
            <a:xfrm>
              <a:off x="1020" y="981"/>
              <a:ext cx="1316" cy="499"/>
            </a:xfrm>
            <a:prstGeom prst="rect">
              <a:avLst/>
            </a:prstGeom>
            <a:solidFill>
              <a:schemeClr val="bg1"/>
            </a:solidFill>
            <a:ln w="28575">
              <a:solidFill>
                <a:schemeClr val="tx1"/>
              </a:solidFill>
              <a:miter lim="800000"/>
              <a:headEnd/>
              <a:tailEnd/>
            </a:ln>
          </p:spPr>
          <p:txBody>
            <a:bodyPr wrap="none" anchor="ctr"/>
            <a:lstStyle/>
            <a:p>
              <a:endParaRPr lang="zh-TW" altLang="zh-TW"/>
            </a:p>
          </p:txBody>
        </p:sp>
        <p:sp>
          <p:nvSpPr>
            <p:cNvPr id="27669" name="Text Box 68"/>
            <p:cNvSpPr txBox="1">
              <a:spLocks noChangeArrowheads="1"/>
            </p:cNvSpPr>
            <p:nvPr/>
          </p:nvSpPr>
          <p:spPr bwMode="auto">
            <a:xfrm>
              <a:off x="1927" y="1185"/>
              <a:ext cx="363" cy="249"/>
            </a:xfrm>
            <a:prstGeom prst="rect">
              <a:avLst/>
            </a:prstGeom>
            <a:noFill/>
            <a:ln w="28575">
              <a:solidFill>
                <a:schemeClr val="tx1"/>
              </a:solidFill>
              <a:miter lim="800000"/>
              <a:headEnd/>
              <a:tailEnd/>
            </a:ln>
          </p:spPr>
          <p:txBody>
            <a:bodyPr>
              <a:spAutoFit/>
            </a:bodyPr>
            <a:lstStyle/>
            <a:p>
              <a:pPr>
                <a:spcBef>
                  <a:spcPct val="50000"/>
                </a:spcBef>
              </a:pPr>
              <a:r>
                <a:rPr lang="en-US" altLang="zh-TW"/>
                <a:t>Ptr</a:t>
              </a:r>
            </a:p>
          </p:txBody>
        </p:sp>
        <p:grpSp>
          <p:nvGrpSpPr>
            <p:cNvPr id="15" name="Group 69"/>
            <p:cNvGrpSpPr>
              <a:grpSpLocks/>
            </p:cNvGrpSpPr>
            <p:nvPr/>
          </p:nvGrpSpPr>
          <p:grpSpPr bwMode="auto">
            <a:xfrm>
              <a:off x="2245" y="1298"/>
              <a:ext cx="363" cy="91"/>
              <a:chOff x="1066" y="1253"/>
              <a:chExt cx="363" cy="91"/>
            </a:xfrm>
          </p:grpSpPr>
          <p:sp>
            <p:nvSpPr>
              <p:cNvPr id="27675" name="Line 70"/>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27676" name="Line 71"/>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27677" name="Line 72"/>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27678" name="Line 73"/>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sp>
          <p:nvSpPr>
            <p:cNvPr id="27671" name="Text Box 74"/>
            <p:cNvSpPr txBox="1">
              <a:spLocks noChangeArrowheads="1"/>
            </p:cNvSpPr>
            <p:nvPr/>
          </p:nvSpPr>
          <p:spPr bwMode="auto">
            <a:xfrm>
              <a:off x="1066" y="1185"/>
              <a:ext cx="454" cy="249"/>
            </a:xfrm>
            <a:prstGeom prst="rect">
              <a:avLst/>
            </a:prstGeom>
            <a:noFill/>
            <a:ln w="28575">
              <a:solidFill>
                <a:schemeClr val="tx1"/>
              </a:solidFill>
              <a:miter lim="800000"/>
              <a:headEnd/>
              <a:tailEnd/>
            </a:ln>
          </p:spPr>
          <p:txBody>
            <a:bodyPr wrap="none">
              <a:spAutoFit/>
            </a:bodyPr>
            <a:lstStyle/>
            <a:p>
              <a:r>
                <a:rPr lang="en-US" altLang="zh-TW"/>
                <a:t>$360</a:t>
              </a:r>
            </a:p>
          </p:txBody>
        </p:sp>
        <p:sp>
          <p:nvSpPr>
            <p:cNvPr id="27672" name="Text Box 75"/>
            <p:cNvSpPr txBox="1">
              <a:spLocks noChangeArrowheads="1"/>
            </p:cNvSpPr>
            <p:nvPr/>
          </p:nvSpPr>
          <p:spPr bwMode="auto">
            <a:xfrm>
              <a:off x="1565" y="1185"/>
              <a:ext cx="294" cy="249"/>
            </a:xfrm>
            <a:prstGeom prst="rect">
              <a:avLst/>
            </a:prstGeom>
            <a:noFill/>
            <a:ln w="28575">
              <a:solidFill>
                <a:schemeClr val="tx1"/>
              </a:solidFill>
              <a:miter lim="800000"/>
              <a:headEnd/>
              <a:tailEnd/>
            </a:ln>
          </p:spPr>
          <p:txBody>
            <a:bodyPr wrap="none">
              <a:spAutoFit/>
            </a:bodyPr>
            <a:lstStyle/>
            <a:p>
              <a:r>
                <a:rPr lang="en-US" altLang="zh-TW"/>
                <a:t>20</a:t>
              </a:r>
            </a:p>
          </p:txBody>
        </p:sp>
        <p:sp>
          <p:nvSpPr>
            <p:cNvPr id="27673" name="Text Box 76"/>
            <p:cNvSpPr txBox="1">
              <a:spLocks noChangeArrowheads="1"/>
            </p:cNvSpPr>
            <p:nvPr/>
          </p:nvSpPr>
          <p:spPr bwMode="auto">
            <a:xfrm>
              <a:off x="984" y="1026"/>
              <a:ext cx="404" cy="173"/>
            </a:xfrm>
            <a:prstGeom prst="rect">
              <a:avLst/>
            </a:prstGeom>
            <a:noFill/>
            <a:ln w="9525">
              <a:noFill/>
              <a:miter lim="800000"/>
              <a:headEnd/>
              <a:tailEnd/>
            </a:ln>
          </p:spPr>
          <p:txBody>
            <a:bodyPr wrap="none">
              <a:spAutoFit/>
            </a:bodyPr>
            <a:lstStyle/>
            <a:p>
              <a:r>
                <a:rPr lang="zh-TW" altLang="en-US" sz="1200"/>
                <a:t>委托價</a:t>
              </a:r>
            </a:p>
          </p:txBody>
        </p:sp>
        <p:sp>
          <p:nvSpPr>
            <p:cNvPr id="27674" name="Text Box 77"/>
            <p:cNvSpPr txBox="1">
              <a:spLocks noChangeArrowheads="1"/>
            </p:cNvSpPr>
            <p:nvPr/>
          </p:nvSpPr>
          <p:spPr bwMode="auto">
            <a:xfrm>
              <a:off x="1429" y="1026"/>
              <a:ext cx="404" cy="173"/>
            </a:xfrm>
            <a:prstGeom prst="rect">
              <a:avLst/>
            </a:prstGeom>
            <a:noFill/>
            <a:ln w="9525">
              <a:noFill/>
              <a:miter lim="800000"/>
              <a:headEnd/>
              <a:tailEnd/>
            </a:ln>
          </p:spPr>
          <p:txBody>
            <a:bodyPr wrap="none">
              <a:spAutoFit/>
            </a:bodyPr>
            <a:lstStyle/>
            <a:p>
              <a:r>
                <a:rPr lang="zh-TW" altLang="en-US" sz="1200"/>
                <a:t>委托量</a:t>
              </a:r>
            </a:p>
          </p:txBody>
        </p:sp>
      </p:grpSp>
      <p:sp>
        <p:nvSpPr>
          <p:cNvPr id="27665" name="Text Box 78"/>
          <p:cNvSpPr txBox="1">
            <a:spLocks noChangeArrowheads="1"/>
          </p:cNvSpPr>
          <p:nvPr/>
        </p:nvSpPr>
        <p:spPr bwMode="auto">
          <a:xfrm>
            <a:off x="250825" y="2924175"/>
            <a:ext cx="576263" cy="395288"/>
          </a:xfrm>
          <a:prstGeom prst="rect">
            <a:avLst/>
          </a:prstGeom>
          <a:noFill/>
          <a:ln w="28575">
            <a:solidFill>
              <a:schemeClr val="tx1"/>
            </a:solidFill>
            <a:miter lim="800000"/>
            <a:headEnd/>
            <a:tailEnd/>
          </a:ln>
        </p:spPr>
        <p:txBody>
          <a:bodyPr>
            <a:spAutoFit/>
          </a:bodyPr>
          <a:lstStyle/>
          <a:p>
            <a:pPr>
              <a:spcBef>
                <a:spcPct val="50000"/>
              </a:spcBef>
            </a:pPr>
            <a:r>
              <a:rPr lang="en-US" altLang="zh-TW"/>
              <a:t>Ptr</a:t>
            </a:r>
          </a:p>
        </p:txBody>
      </p:sp>
      <p:sp>
        <p:nvSpPr>
          <p:cNvPr id="31823" name="Line 79"/>
          <p:cNvSpPr>
            <a:spLocks noChangeShapeType="1"/>
          </p:cNvSpPr>
          <p:nvPr/>
        </p:nvSpPr>
        <p:spPr bwMode="auto">
          <a:xfrm>
            <a:off x="755650" y="3141663"/>
            <a:ext cx="1295400" cy="935037"/>
          </a:xfrm>
          <a:prstGeom prst="line">
            <a:avLst/>
          </a:prstGeom>
          <a:noFill/>
          <a:ln w="28575">
            <a:solidFill>
              <a:schemeClr val="tx1"/>
            </a:solidFill>
            <a:round/>
            <a:headEnd/>
            <a:tailEnd type="triangle" w="med" len="med"/>
          </a:ln>
        </p:spPr>
        <p:txBody>
          <a:bodyPr/>
          <a:lstStyle/>
          <a:p>
            <a:endParaRPr lang="zh-TW" altLang="en-US"/>
          </a:p>
        </p:txBody>
      </p:sp>
      <p:sp>
        <p:nvSpPr>
          <p:cNvPr id="31824" name="Line 80"/>
          <p:cNvSpPr>
            <a:spLocks noChangeShapeType="1"/>
          </p:cNvSpPr>
          <p:nvPr/>
        </p:nvSpPr>
        <p:spPr bwMode="auto">
          <a:xfrm>
            <a:off x="3059113" y="4076700"/>
            <a:ext cx="936625" cy="0"/>
          </a:xfrm>
          <a:prstGeom prst="line">
            <a:avLst/>
          </a:prstGeom>
          <a:noFill/>
          <a:ln w="28575">
            <a:solidFill>
              <a:schemeClr val="tx1"/>
            </a:solidFill>
            <a:round/>
            <a:headEnd/>
            <a:tailEnd type="triangle" w="med" len="med"/>
          </a:ln>
        </p:spPr>
        <p:txBody>
          <a:bodyPr/>
          <a:lstStyle/>
          <a:p>
            <a:endParaRPr lang="zh-TW"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1823"/>
                                        </p:tgtEl>
                                        <p:attrNameLst>
                                          <p:attrName>style.visibility</p:attrName>
                                        </p:attrNameLst>
                                      </p:cBhvr>
                                      <p:to>
                                        <p:strVal val="visible"/>
                                      </p:to>
                                    </p:set>
                                    <p:animEffect transition="in" filter="blinds(horizontal)">
                                      <p:cBhvr>
                                        <p:cTn id="7" dur="500"/>
                                        <p:tgtEl>
                                          <p:spTgt spid="31823"/>
                                        </p:tgtEl>
                                      </p:cBhvr>
                                    </p:animEffect>
                                  </p:childTnLst>
                                </p:cTn>
                              </p:par>
                            </p:childTnLst>
                          </p:cTn>
                        </p:par>
                        <p:par>
                          <p:cTn id="8" fill="hold">
                            <p:stCondLst>
                              <p:cond delay="500"/>
                            </p:stCondLst>
                            <p:childTnLst>
                              <p:par>
                                <p:cTn id="9" presetID="63" presetClass="path" presetSubtype="0" accel="50000" decel="50000" fill="hold" nodeType="afterEffect">
                                  <p:stCondLst>
                                    <p:cond delay="0"/>
                                  </p:stCondLst>
                                  <p:childTnLst>
                                    <p:animMotion origin="layout" path="M 0 0  L 0.25 0  E" pathEditMode="relative" ptsTypes="">
                                      <p:cBhvr>
                                        <p:cTn id="10" dur="2000" fill="hold"/>
                                        <p:tgtEl>
                                          <p:spTgt spid="3"/>
                                        </p:tgtEl>
                                        <p:attrNameLst>
                                          <p:attrName>ppt_x</p:attrName>
                                          <p:attrName>ppt_y</p:attrName>
                                        </p:attrNameLst>
                                      </p:cBhvr>
                                    </p:animMotion>
                                  </p:childTnLst>
                                </p:cTn>
                              </p:par>
                              <p:par>
                                <p:cTn id="11" presetID="63" presetClass="path" presetSubtype="0" accel="50000" decel="50000" fill="hold" nodeType="withEffect">
                                  <p:stCondLst>
                                    <p:cond delay="0"/>
                                  </p:stCondLst>
                                  <p:childTnLst>
                                    <p:animMotion origin="layout" path="M 0 0  L 0.25 0  E" pathEditMode="relative" ptsTypes="">
                                      <p:cBhvr>
                                        <p:cTn id="12" dur="2000" fill="hold"/>
                                        <p:tgtEl>
                                          <p:spTgt spid="9"/>
                                        </p:tgtEl>
                                        <p:attrNameLst>
                                          <p:attrName>ppt_x</p:attrName>
                                          <p:attrName>ppt_y</p:attrName>
                                        </p:attrNameLst>
                                      </p:cBhvr>
                                    </p:animMotion>
                                  </p:childTnLst>
                                </p:cTn>
                              </p:par>
                              <p:par>
                                <p:cTn id="13" presetID="63" presetClass="path" presetSubtype="0" accel="50000" decel="50000" fill="hold" nodeType="withEffect">
                                  <p:stCondLst>
                                    <p:cond delay="0"/>
                                  </p:stCondLst>
                                  <p:childTnLst>
                                    <p:animMotion origin="layout" path="M 0 0  L 0.25 0  E" pathEditMode="relative" ptsTypes="">
                                      <p:cBhvr>
                                        <p:cTn id="14" dur="2000" fill="hold"/>
                                        <p:tgtEl>
                                          <p:spTgt spid="10"/>
                                        </p:tgtEl>
                                        <p:attrNameLst>
                                          <p:attrName>ppt_x</p:attrName>
                                          <p:attrName>ppt_y</p:attrName>
                                        </p:attrNameLst>
                                      </p:cBhvr>
                                    </p:animMotion>
                                  </p:childTnLst>
                                </p:cTn>
                              </p:par>
                              <p:par>
                                <p:cTn id="15" presetID="63" presetClass="path" presetSubtype="0" accel="50000" decel="50000" fill="hold" nodeType="withEffect">
                                  <p:stCondLst>
                                    <p:cond delay="0"/>
                                  </p:stCondLst>
                                  <p:childTnLst>
                                    <p:animMotion origin="layout" path="M 0 0  L 0.25 0  E" pathEditMode="relative" ptsTypes="">
                                      <p:cBhvr>
                                        <p:cTn id="16" dur="2000" fill="hold"/>
                                        <p:tgtEl>
                                          <p:spTgt spid="11"/>
                                        </p:tgtEl>
                                        <p:attrNameLst>
                                          <p:attrName>ppt_x</p:attrName>
                                          <p:attrName>ppt_y</p:attrName>
                                        </p:attrNameLst>
                                      </p:cBhvr>
                                    </p:animMotion>
                                  </p:childTnLst>
                                </p:cTn>
                              </p:par>
                              <p:par>
                                <p:cTn id="17" presetID="63" presetClass="path" presetSubtype="0" accel="50000" decel="50000" fill="hold" nodeType="withEffect">
                                  <p:stCondLst>
                                    <p:cond delay="0"/>
                                  </p:stCondLst>
                                  <p:childTnLst>
                                    <p:animMotion origin="layout" path="M 0 0  L 0.25 0  E" pathEditMode="relative" ptsTypes="">
                                      <p:cBhvr>
                                        <p:cTn id="18" dur="2000" fill="hold"/>
                                        <p:tgtEl>
                                          <p:spTgt spid="12"/>
                                        </p:tgtEl>
                                        <p:attrNameLst>
                                          <p:attrName>ppt_x</p:attrName>
                                          <p:attrName>ppt_y</p:attrName>
                                        </p:attrNameLst>
                                      </p:cBhvr>
                                    </p:animMotion>
                                  </p:childTnLst>
                                </p:cTn>
                              </p:par>
                              <p:par>
                                <p:cTn id="19" presetID="63" presetClass="path" presetSubtype="0" accel="50000" decel="50000" fill="hold" nodeType="withEffect">
                                  <p:stCondLst>
                                    <p:cond delay="0"/>
                                  </p:stCondLst>
                                  <p:childTnLst>
                                    <p:animMotion origin="layout" path="M 0 0  L 0.25 0  E" pathEditMode="relative" ptsTypes="">
                                      <p:cBhvr>
                                        <p:cTn id="20" dur="2000" fill="hold"/>
                                        <p:tgtEl>
                                          <p:spTgt spid="13"/>
                                        </p:tgtEl>
                                        <p:attrNameLst>
                                          <p:attrName>ppt_x</p:attrName>
                                          <p:attrName>ppt_y</p:attrName>
                                        </p:attrNameLst>
                                      </p:cBhvr>
                                    </p:animMotion>
                                  </p:childTnLst>
                                </p:cTn>
                              </p:par>
                            </p:childTnLst>
                          </p:cTn>
                        </p:par>
                        <p:par>
                          <p:cTn id="21" fill="hold">
                            <p:stCondLst>
                              <p:cond delay="2500"/>
                            </p:stCondLst>
                            <p:childTnLst>
                              <p:par>
                                <p:cTn id="22" presetID="0" presetClass="path" presetSubtype="0" accel="50000" decel="50000" fill="hold" nodeType="afterEffect">
                                  <p:stCondLst>
                                    <p:cond delay="0"/>
                                  </p:stCondLst>
                                  <p:childTnLst>
                                    <p:animMotion origin="layout" path="M 4.44444E-6 -4.63567E-6 L 0.25902 0.30951 " pathEditMode="relative" rAng="0" ptsTypes="AA">
                                      <p:cBhvr>
                                        <p:cTn id="23" dur="2000" fill="hold"/>
                                        <p:tgtEl>
                                          <p:spTgt spid="14"/>
                                        </p:tgtEl>
                                        <p:attrNameLst>
                                          <p:attrName>ppt_x</p:attrName>
                                          <p:attrName>ppt_y</p:attrName>
                                        </p:attrNameLst>
                                      </p:cBhvr>
                                      <p:rCtr x="13000" y="15500"/>
                                    </p:animMotion>
                                  </p:childTnLst>
                                </p:cTn>
                              </p:par>
                            </p:childTnLst>
                          </p:cTn>
                        </p:par>
                        <p:par>
                          <p:cTn id="24" fill="hold">
                            <p:stCondLst>
                              <p:cond delay="4500"/>
                            </p:stCondLst>
                            <p:childTnLst>
                              <p:par>
                                <p:cTn id="25" presetID="10" presetClass="exit" presetSubtype="0" fill="hold" nodeType="afterEffect">
                                  <p:stCondLst>
                                    <p:cond delay="0"/>
                                  </p:stCondLst>
                                  <p:childTnLst>
                                    <p:animEffect transition="out" filter="fade">
                                      <p:cBhvr>
                                        <p:cTn id="26" dur="2000"/>
                                        <p:tgtEl>
                                          <p:spTgt spid="6"/>
                                        </p:tgtEl>
                                      </p:cBhvr>
                                    </p:animEffect>
                                    <p:set>
                                      <p:cBhvr>
                                        <p:cTn id="27" dur="1" fill="hold">
                                          <p:stCondLst>
                                            <p:cond delay="1999"/>
                                          </p:stCondLst>
                                        </p:cTn>
                                        <p:tgtEl>
                                          <p:spTgt spid="6"/>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2000"/>
                                        <p:tgtEl>
                                          <p:spTgt spid="31809"/>
                                        </p:tgtEl>
                                      </p:cBhvr>
                                    </p:animEffect>
                                    <p:set>
                                      <p:cBhvr>
                                        <p:cTn id="30" dur="1" fill="hold">
                                          <p:stCondLst>
                                            <p:cond delay="1999"/>
                                          </p:stCondLst>
                                        </p:cTn>
                                        <p:tgtEl>
                                          <p:spTgt spid="31809"/>
                                        </p:tgtEl>
                                        <p:attrNameLst>
                                          <p:attrName>style.visibility</p:attrName>
                                        </p:attrNameLst>
                                      </p:cBhvr>
                                      <p:to>
                                        <p:strVal val="hidden"/>
                                      </p:to>
                                    </p:set>
                                  </p:childTnLst>
                                </p:cTn>
                              </p:par>
                            </p:childTnLst>
                          </p:cTn>
                        </p:par>
                        <p:par>
                          <p:cTn id="31" fill="hold">
                            <p:stCondLst>
                              <p:cond delay="6500"/>
                            </p:stCondLst>
                            <p:childTnLst>
                              <p:par>
                                <p:cTn id="32" presetID="5" presetClass="entr" presetSubtype="10" fill="hold" grpId="0" nodeType="afterEffect">
                                  <p:stCondLst>
                                    <p:cond delay="0"/>
                                  </p:stCondLst>
                                  <p:childTnLst>
                                    <p:set>
                                      <p:cBhvr>
                                        <p:cTn id="33" dur="1" fill="hold">
                                          <p:stCondLst>
                                            <p:cond delay="0"/>
                                          </p:stCondLst>
                                        </p:cTn>
                                        <p:tgtEl>
                                          <p:spTgt spid="31824"/>
                                        </p:tgtEl>
                                        <p:attrNameLst>
                                          <p:attrName>style.visibility</p:attrName>
                                        </p:attrNameLst>
                                      </p:cBhvr>
                                      <p:to>
                                        <p:strVal val="visible"/>
                                      </p:to>
                                    </p:set>
                                    <p:animEffect transition="in" filter="checkerboard(across)">
                                      <p:cBhvr>
                                        <p:cTn id="34" dur="500"/>
                                        <p:tgtEl>
                                          <p:spTgt spid="318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809" grpId="0"/>
      <p:bldP spid="31823" grpId="0" animBg="1"/>
      <p:bldP spid="3182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zh-TW" altLang="en-US" smtClean="0"/>
              <a:t>沒有價位</a:t>
            </a:r>
            <a:r>
              <a:rPr lang="en-US" altLang="zh-TW" smtClean="0"/>
              <a:t>(</a:t>
            </a:r>
            <a:r>
              <a:rPr lang="zh-TW" altLang="en-US" smtClean="0"/>
              <a:t>演算法</a:t>
            </a:r>
            <a:r>
              <a:rPr lang="en-US" altLang="zh-TW" smtClean="0"/>
              <a:t>)</a:t>
            </a:r>
          </a:p>
        </p:txBody>
      </p:sp>
      <p:sp>
        <p:nvSpPr>
          <p:cNvPr id="28675" name="Rectangle 3"/>
          <p:cNvSpPr>
            <a:spLocks noGrp="1" noChangeArrowheads="1"/>
          </p:cNvSpPr>
          <p:nvPr>
            <p:ph type="body" idx="1"/>
          </p:nvPr>
        </p:nvSpPr>
        <p:spPr/>
        <p:txBody>
          <a:bodyPr/>
          <a:lstStyle/>
          <a:p>
            <a:pPr eaLnBrk="1" hangingPunct="1">
              <a:buFontTx/>
              <a:buNone/>
            </a:pPr>
            <a:r>
              <a:rPr lang="en-US" altLang="zh-TW" sz="2400" noProof="1" smtClean="0"/>
              <a:t>Qptr = Option[idx].Qptr;</a:t>
            </a:r>
          </a:p>
          <a:p>
            <a:pPr eaLnBrk="1" hangingPunct="1">
              <a:buFontTx/>
              <a:buNone/>
            </a:pPr>
            <a:r>
              <a:rPr lang="en-US" altLang="zh-TW" sz="2400" noProof="1" smtClean="0"/>
              <a:t>	if(Qptr == NULL)</a:t>
            </a:r>
          </a:p>
          <a:p>
            <a:pPr eaLnBrk="1" hangingPunct="1">
              <a:buFontTx/>
              <a:buNone/>
            </a:pPr>
            <a:r>
              <a:rPr lang="en-US" altLang="zh-TW" sz="2400" noProof="1" smtClean="0"/>
              <a:t>	{</a:t>
            </a:r>
          </a:p>
          <a:p>
            <a:pPr eaLnBrk="1" hangingPunct="1">
              <a:buFontTx/>
              <a:buNone/>
            </a:pPr>
            <a:r>
              <a:rPr lang="en-US" altLang="zh-TW" sz="2400" noProof="1" smtClean="0"/>
              <a:t>		Qptr = (Quote *)malloc(sizeof(Quote));</a:t>
            </a:r>
          </a:p>
          <a:p>
            <a:pPr eaLnBrk="1" hangingPunct="1">
              <a:buFontTx/>
              <a:buNone/>
            </a:pPr>
            <a:r>
              <a:rPr lang="en-US" altLang="zh-TW" sz="2400" noProof="1" smtClean="0"/>
              <a:t>		Qptr -&gt; price = trust.price;</a:t>
            </a:r>
          </a:p>
          <a:p>
            <a:pPr eaLnBrk="1" hangingPunct="1">
              <a:buFontTx/>
              <a:buNone/>
            </a:pPr>
            <a:r>
              <a:rPr lang="en-US" altLang="zh-TW" sz="2400" noProof="1" smtClean="0"/>
              <a:t>		Qptr -&gt;Qptr = NULL;</a:t>
            </a:r>
          </a:p>
          <a:p>
            <a:pPr eaLnBrk="1" hangingPunct="1">
              <a:buFontTx/>
              <a:buNone/>
            </a:pPr>
            <a:r>
              <a:rPr lang="en-US" altLang="zh-TW" sz="2400" noProof="1" smtClean="0"/>
              <a:t>		Qptr -&gt;vol = trust.vol;</a:t>
            </a:r>
          </a:p>
          <a:p>
            <a:pPr eaLnBrk="1" hangingPunct="1">
              <a:buFontTx/>
              <a:buNone/>
            </a:pPr>
            <a:r>
              <a:rPr lang="en-US" altLang="zh-TW" sz="2400" noProof="1" smtClean="0"/>
              <a:t>		Option[idx2].Qptr = Qptr;</a:t>
            </a:r>
          </a:p>
          <a:p>
            <a:pPr eaLnBrk="1" hangingPunct="1">
              <a:buFontTx/>
              <a:buNone/>
            </a:pPr>
            <a:r>
              <a:rPr lang="en-US" altLang="zh-TW" sz="2400" noProof="1" smtClean="0"/>
              <a:t>		return;</a:t>
            </a:r>
          </a:p>
          <a:p>
            <a:pPr eaLnBrk="1" hangingPunct="1">
              <a:buFontTx/>
              <a:buNone/>
            </a:pPr>
            <a:r>
              <a:rPr lang="en-US" altLang="zh-TW" sz="2400" noProof="1" smtClean="0"/>
              <a:t>	}</a:t>
            </a:r>
            <a:endParaRPr lang="en-US" altLang="zh-TW" sz="2400" smtClean="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zh-TW" altLang="en-US" smtClean="0"/>
              <a:t>有相同價位買單</a:t>
            </a:r>
          </a:p>
        </p:txBody>
      </p:sp>
      <p:sp>
        <p:nvSpPr>
          <p:cNvPr id="29699" name="Text Box 3"/>
          <p:cNvSpPr txBox="1">
            <a:spLocks noChangeArrowheads="1"/>
          </p:cNvSpPr>
          <p:nvPr/>
        </p:nvSpPr>
        <p:spPr bwMode="auto">
          <a:xfrm>
            <a:off x="1527175" y="1477963"/>
            <a:ext cx="1149350" cy="366712"/>
          </a:xfrm>
          <a:prstGeom prst="rect">
            <a:avLst/>
          </a:prstGeom>
          <a:noFill/>
          <a:ln w="9525">
            <a:noFill/>
            <a:miter lim="800000"/>
            <a:headEnd/>
            <a:tailEnd/>
          </a:ln>
        </p:spPr>
        <p:txBody>
          <a:bodyPr wrap="none">
            <a:spAutoFit/>
          </a:bodyPr>
          <a:lstStyle/>
          <a:p>
            <a:r>
              <a:rPr lang="en-US" altLang="zh-TW"/>
              <a:t>5800 Buy</a:t>
            </a:r>
          </a:p>
        </p:txBody>
      </p:sp>
      <p:grpSp>
        <p:nvGrpSpPr>
          <p:cNvPr id="2" name="Group 4"/>
          <p:cNvGrpSpPr>
            <a:grpSpLocks/>
          </p:cNvGrpSpPr>
          <p:nvPr/>
        </p:nvGrpSpPr>
        <p:grpSpPr bwMode="auto">
          <a:xfrm>
            <a:off x="5435600" y="3500438"/>
            <a:ext cx="2578100" cy="792162"/>
            <a:chOff x="984" y="981"/>
            <a:chExt cx="1624" cy="499"/>
          </a:xfrm>
        </p:grpSpPr>
        <p:sp>
          <p:nvSpPr>
            <p:cNvPr id="29766" name="Rectangle 5"/>
            <p:cNvSpPr>
              <a:spLocks noChangeArrowheads="1"/>
            </p:cNvSpPr>
            <p:nvPr/>
          </p:nvSpPr>
          <p:spPr bwMode="auto">
            <a:xfrm>
              <a:off x="1020" y="981"/>
              <a:ext cx="1316" cy="499"/>
            </a:xfrm>
            <a:prstGeom prst="rect">
              <a:avLst/>
            </a:prstGeom>
            <a:solidFill>
              <a:schemeClr val="bg1"/>
            </a:solidFill>
            <a:ln w="28575">
              <a:solidFill>
                <a:schemeClr val="tx1"/>
              </a:solidFill>
              <a:miter lim="800000"/>
              <a:headEnd/>
              <a:tailEnd/>
            </a:ln>
          </p:spPr>
          <p:txBody>
            <a:bodyPr wrap="none" anchor="ctr"/>
            <a:lstStyle/>
            <a:p>
              <a:endParaRPr lang="zh-TW" altLang="zh-TW"/>
            </a:p>
          </p:txBody>
        </p:sp>
        <p:sp>
          <p:nvSpPr>
            <p:cNvPr id="29767" name="Text Box 6"/>
            <p:cNvSpPr txBox="1">
              <a:spLocks noChangeArrowheads="1"/>
            </p:cNvSpPr>
            <p:nvPr/>
          </p:nvSpPr>
          <p:spPr bwMode="auto">
            <a:xfrm>
              <a:off x="1927" y="1185"/>
              <a:ext cx="363" cy="249"/>
            </a:xfrm>
            <a:prstGeom prst="rect">
              <a:avLst/>
            </a:prstGeom>
            <a:noFill/>
            <a:ln w="28575">
              <a:solidFill>
                <a:schemeClr val="tx1"/>
              </a:solidFill>
              <a:miter lim="800000"/>
              <a:headEnd/>
              <a:tailEnd/>
            </a:ln>
          </p:spPr>
          <p:txBody>
            <a:bodyPr>
              <a:spAutoFit/>
            </a:bodyPr>
            <a:lstStyle/>
            <a:p>
              <a:pPr>
                <a:spcBef>
                  <a:spcPct val="50000"/>
                </a:spcBef>
              </a:pPr>
              <a:r>
                <a:rPr lang="en-US" altLang="zh-TW"/>
                <a:t>Ptr</a:t>
              </a:r>
            </a:p>
          </p:txBody>
        </p:sp>
        <p:grpSp>
          <p:nvGrpSpPr>
            <p:cNvPr id="3" name="Group 7"/>
            <p:cNvGrpSpPr>
              <a:grpSpLocks/>
            </p:cNvGrpSpPr>
            <p:nvPr/>
          </p:nvGrpSpPr>
          <p:grpSpPr bwMode="auto">
            <a:xfrm>
              <a:off x="2245" y="1298"/>
              <a:ext cx="363" cy="91"/>
              <a:chOff x="1066" y="1253"/>
              <a:chExt cx="363" cy="91"/>
            </a:xfrm>
          </p:grpSpPr>
          <p:sp>
            <p:nvSpPr>
              <p:cNvPr id="29773" name="Line 8"/>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29774" name="Line 9"/>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29775" name="Line 10"/>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29776" name="Line 11"/>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sp>
          <p:nvSpPr>
            <p:cNvPr id="29769" name="Text Box 12"/>
            <p:cNvSpPr txBox="1">
              <a:spLocks noChangeArrowheads="1"/>
            </p:cNvSpPr>
            <p:nvPr/>
          </p:nvSpPr>
          <p:spPr bwMode="auto">
            <a:xfrm>
              <a:off x="1066" y="1185"/>
              <a:ext cx="454" cy="249"/>
            </a:xfrm>
            <a:prstGeom prst="rect">
              <a:avLst/>
            </a:prstGeom>
            <a:noFill/>
            <a:ln w="28575">
              <a:solidFill>
                <a:schemeClr val="tx1"/>
              </a:solidFill>
              <a:miter lim="800000"/>
              <a:headEnd/>
              <a:tailEnd/>
            </a:ln>
          </p:spPr>
          <p:txBody>
            <a:bodyPr wrap="none">
              <a:spAutoFit/>
            </a:bodyPr>
            <a:lstStyle/>
            <a:p>
              <a:r>
                <a:rPr lang="en-US" altLang="zh-TW"/>
                <a:t>$340</a:t>
              </a:r>
            </a:p>
          </p:txBody>
        </p:sp>
        <p:sp>
          <p:nvSpPr>
            <p:cNvPr id="29770" name="Text Box 13"/>
            <p:cNvSpPr txBox="1">
              <a:spLocks noChangeArrowheads="1"/>
            </p:cNvSpPr>
            <p:nvPr/>
          </p:nvSpPr>
          <p:spPr bwMode="auto">
            <a:xfrm>
              <a:off x="1565" y="1185"/>
              <a:ext cx="294" cy="249"/>
            </a:xfrm>
            <a:prstGeom prst="rect">
              <a:avLst/>
            </a:prstGeom>
            <a:noFill/>
            <a:ln w="28575">
              <a:solidFill>
                <a:schemeClr val="tx1"/>
              </a:solidFill>
              <a:miter lim="800000"/>
              <a:headEnd/>
              <a:tailEnd/>
            </a:ln>
          </p:spPr>
          <p:txBody>
            <a:bodyPr wrap="none">
              <a:spAutoFit/>
            </a:bodyPr>
            <a:lstStyle/>
            <a:p>
              <a:r>
                <a:rPr lang="en-US" altLang="zh-TW"/>
                <a:t>10</a:t>
              </a:r>
            </a:p>
          </p:txBody>
        </p:sp>
        <p:sp>
          <p:nvSpPr>
            <p:cNvPr id="29771" name="Text Box 14"/>
            <p:cNvSpPr txBox="1">
              <a:spLocks noChangeArrowheads="1"/>
            </p:cNvSpPr>
            <p:nvPr/>
          </p:nvSpPr>
          <p:spPr bwMode="auto">
            <a:xfrm>
              <a:off x="984" y="1026"/>
              <a:ext cx="404" cy="173"/>
            </a:xfrm>
            <a:prstGeom prst="rect">
              <a:avLst/>
            </a:prstGeom>
            <a:noFill/>
            <a:ln w="9525">
              <a:noFill/>
              <a:miter lim="800000"/>
              <a:headEnd/>
              <a:tailEnd/>
            </a:ln>
          </p:spPr>
          <p:txBody>
            <a:bodyPr wrap="none">
              <a:spAutoFit/>
            </a:bodyPr>
            <a:lstStyle/>
            <a:p>
              <a:r>
                <a:rPr lang="zh-TW" altLang="en-US" sz="1200"/>
                <a:t>委托價</a:t>
              </a:r>
            </a:p>
          </p:txBody>
        </p:sp>
        <p:sp>
          <p:nvSpPr>
            <p:cNvPr id="29772" name="Text Box 15"/>
            <p:cNvSpPr txBox="1">
              <a:spLocks noChangeArrowheads="1"/>
            </p:cNvSpPr>
            <p:nvPr/>
          </p:nvSpPr>
          <p:spPr bwMode="auto">
            <a:xfrm>
              <a:off x="1429" y="1026"/>
              <a:ext cx="404" cy="173"/>
            </a:xfrm>
            <a:prstGeom prst="rect">
              <a:avLst/>
            </a:prstGeom>
            <a:noFill/>
            <a:ln w="9525">
              <a:noFill/>
              <a:miter lim="800000"/>
              <a:headEnd/>
              <a:tailEnd/>
            </a:ln>
          </p:spPr>
          <p:txBody>
            <a:bodyPr wrap="none">
              <a:spAutoFit/>
            </a:bodyPr>
            <a:lstStyle/>
            <a:p>
              <a:r>
                <a:rPr lang="zh-TW" altLang="en-US" sz="1200"/>
                <a:t>委托量</a:t>
              </a:r>
            </a:p>
          </p:txBody>
        </p:sp>
      </p:grpSp>
      <p:grpSp>
        <p:nvGrpSpPr>
          <p:cNvPr id="4" name="Group 16"/>
          <p:cNvGrpSpPr>
            <a:grpSpLocks/>
          </p:cNvGrpSpPr>
          <p:nvPr/>
        </p:nvGrpSpPr>
        <p:grpSpPr bwMode="auto">
          <a:xfrm>
            <a:off x="3765550" y="2276475"/>
            <a:ext cx="576263" cy="144463"/>
            <a:chOff x="1066" y="1253"/>
            <a:chExt cx="363" cy="91"/>
          </a:xfrm>
        </p:grpSpPr>
        <p:sp>
          <p:nvSpPr>
            <p:cNvPr id="29762" name="Line 17"/>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29763" name="Line 18"/>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29764" name="Line 19"/>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29765" name="Line 20"/>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grpSp>
        <p:nvGrpSpPr>
          <p:cNvPr id="5" name="Group 21"/>
          <p:cNvGrpSpPr>
            <a:grpSpLocks/>
          </p:cNvGrpSpPr>
          <p:nvPr/>
        </p:nvGrpSpPr>
        <p:grpSpPr bwMode="auto">
          <a:xfrm>
            <a:off x="1763713" y="1773238"/>
            <a:ext cx="2146300" cy="792162"/>
            <a:chOff x="1111" y="1117"/>
            <a:chExt cx="1352" cy="499"/>
          </a:xfrm>
        </p:grpSpPr>
        <p:sp>
          <p:nvSpPr>
            <p:cNvPr id="29756" name="Rectangle 22"/>
            <p:cNvSpPr>
              <a:spLocks noChangeArrowheads="1"/>
            </p:cNvSpPr>
            <p:nvPr/>
          </p:nvSpPr>
          <p:spPr bwMode="auto">
            <a:xfrm>
              <a:off x="1147" y="1117"/>
              <a:ext cx="1316" cy="499"/>
            </a:xfrm>
            <a:prstGeom prst="rect">
              <a:avLst/>
            </a:prstGeom>
            <a:solidFill>
              <a:schemeClr val="bg1"/>
            </a:solidFill>
            <a:ln w="28575">
              <a:solidFill>
                <a:schemeClr val="tx1"/>
              </a:solidFill>
              <a:miter lim="800000"/>
              <a:headEnd/>
              <a:tailEnd/>
            </a:ln>
          </p:spPr>
          <p:txBody>
            <a:bodyPr wrap="none" anchor="ctr"/>
            <a:lstStyle/>
            <a:p>
              <a:endParaRPr lang="zh-TW" altLang="zh-TW"/>
            </a:p>
          </p:txBody>
        </p:sp>
        <p:sp>
          <p:nvSpPr>
            <p:cNvPr id="29757" name="Text Box 23"/>
            <p:cNvSpPr txBox="1">
              <a:spLocks noChangeArrowheads="1"/>
            </p:cNvSpPr>
            <p:nvPr/>
          </p:nvSpPr>
          <p:spPr bwMode="auto">
            <a:xfrm>
              <a:off x="2054" y="1321"/>
              <a:ext cx="363" cy="249"/>
            </a:xfrm>
            <a:prstGeom prst="rect">
              <a:avLst/>
            </a:prstGeom>
            <a:noFill/>
            <a:ln w="28575">
              <a:solidFill>
                <a:schemeClr val="tx1"/>
              </a:solidFill>
              <a:miter lim="800000"/>
              <a:headEnd/>
              <a:tailEnd/>
            </a:ln>
          </p:spPr>
          <p:txBody>
            <a:bodyPr>
              <a:spAutoFit/>
            </a:bodyPr>
            <a:lstStyle/>
            <a:p>
              <a:pPr>
                <a:spcBef>
                  <a:spcPct val="50000"/>
                </a:spcBef>
              </a:pPr>
              <a:r>
                <a:rPr lang="en-US" altLang="zh-TW"/>
                <a:t>Ptr</a:t>
              </a:r>
            </a:p>
          </p:txBody>
        </p:sp>
        <p:sp>
          <p:nvSpPr>
            <p:cNvPr id="29758" name="Text Box 24"/>
            <p:cNvSpPr txBox="1">
              <a:spLocks noChangeArrowheads="1"/>
            </p:cNvSpPr>
            <p:nvPr/>
          </p:nvSpPr>
          <p:spPr bwMode="auto">
            <a:xfrm>
              <a:off x="1193" y="1321"/>
              <a:ext cx="454" cy="249"/>
            </a:xfrm>
            <a:prstGeom prst="rect">
              <a:avLst/>
            </a:prstGeom>
            <a:noFill/>
            <a:ln w="28575">
              <a:solidFill>
                <a:schemeClr val="tx1"/>
              </a:solidFill>
              <a:miter lim="800000"/>
              <a:headEnd/>
              <a:tailEnd/>
            </a:ln>
          </p:spPr>
          <p:txBody>
            <a:bodyPr wrap="none">
              <a:spAutoFit/>
            </a:bodyPr>
            <a:lstStyle/>
            <a:p>
              <a:r>
                <a:rPr lang="en-US" altLang="zh-TW"/>
                <a:t>$360</a:t>
              </a:r>
            </a:p>
          </p:txBody>
        </p:sp>
        <p:sp>
          <p:nvSpPr>
            <p:cNvPr id="29759" name="Text Box 25"/>
            <p:cNvSpPr txBox="1">
              <a:spLocks noChangeArrowheads="1"/>
            </p:cNvSpPr>
            <p:nvPr/>
          </p:nvSpPr>
          <p:spPr bwMode="auto">
            <a:xfrm>
              <a:off x="1692" y="1321"/>
              <a:ext cx="294" cy="249"/>
            </a:xfrm>
            <a:prstGeom prst="rect">
              <a:avLst/>
            </a:prstGeom>
            <a:noFill/>
            <a:ln w="28575">
              <a:solidFill>
                <a:schemeClr val="tx1"/>
              </a:solidFill>
              <a:miter lim="800000"/>
              <a:headEnd/>
              <a:tailEnd/>
            </a:ln>
          </p:spPr>
          <p:txBody>
            <a:bodyPr wrap="none">
              <a:spAutoFit/>
            </a:bodyPr>
            <a:lstStyle/>
            <a:p>
              <a:r>
                <a:rPr lang="en-US" altLang="zh-TW"/>
                <a:t>20</a:t>
              </a:r>
            </a:p>
          </p:txBody>
        </p:sp>
        <p:sp>
          <p:nvSpPr>
            <p:cNvPr id="29760" name="Text Box 26"/>
            <p:cNvSpPr txBox="1">
              <a:spLocks noChangeArrowheads="1"/>
            </p:cNvSpPr>
            <p:nvPr/>
          </p:nvSpPr>
          <p:spPr bwMode="auto">
            <a:xfrm>
              <a:off x="1111" y="1162"/>
              <a:ext cx="404" cy="173"/>
            </a:xfrm>
            <a:prstGeom prst="rect">
              <a:avLst/>
            </a:prstGeom>
            <a:noFill/>
            <a:ln w="9525">
              <a:noFill/>
              <a:miter lim="800000"/>
              <a:headEnd/>
              <a:tailEnd/>
            </a:ln>
          </p:spPr>
          <p:txBody>
            <a:bodyPr wrap="none">
              <a:spAutoFit/>
            </a:bodyPr>
            <a:lstStyle/>
            <a:p>
              <a:r>
                <a:rPr lang="zh-TW" altLang="en-US" sz="1200"/>
                <a:t>委托價</a:t>
              </a:r>
            </a:p>
          </p:txBody>
        </p:sp>
        <p:sp>
          <p:nvSpPr>
            <p:cNvPr id="29761" name="Text Box 27"/>
            <p:cNvSpPr txBox="1">
              <a:spLocks noChangeArrowheads="1"/>
            </p:cNvSpPr>
            <p:nvPr/>
          </p:nvSpPr>
          <p:spPr bwMode="auto">
            <a:xfrm>
              <a:off x="1556" y="1162"/>
              <a:ext cx="404" cy="173"/>
            </a:xfrm>
            <a:prstGeom prst="rect">
              <a:avLst/>
            </a:prstGeom>
            <a:noFill/>
            <a:ln w="9525">
              <a:noFill/>
              <a:miter lim="800000"/>
              <a:headEnd/>
              <a:tailEnd/>
            </a:ln>
          </p:spPr>
          <p:txBody>
            <a:bodyPr wrap="none">
              <a:spAutoFit/>
            </a:bodyPr>
            <a:lstStyle/>
            <a:p>
              <a:r>
                <a:rPr lang="zh-TW" altLang="en-US" sz="1200"/>
                <a:t>委托量</a:t>
              </a:r>
            </a:p>
          </p:txBody>
        </p:sp>
      </p:grpSp>
      <p:sp>
        <p:nvSpPr>
          <p:cNvPr id="29703" name="Line 28"/>
          <p:cNvSpPr>
            <a:spLocks noChangeShapeType="1"/>
          </p:cNvSpPr>
          <p:nvPr/>
        </p:nvSpPr>
        <p:spPr bwMode="auto">
          <a:xfrm>
            <a:off x="5148263" y="4005263"/>
            <a:ext cx="431800" cy="0"/>
          </a:xfrm>
          <a:prstGeom prst="line">
            <a:avLst/>
          </a:prstGeom>
          <a:noFill/>
          <a:ln w="28575">
            <a:solidFill>
              <a:schemeClr val="tx1"/>
            </a:solidFill>
            <a:round/>
            <a:headEnd/>
            <a:tailEnd type="triangle" w="med" len="med"/>
          </a:ln>
        </p:spPr>
        <p:txBody>
          <a:bodyPr/>
          <a:lstStyle/>
          <a:p>
            <a:endParaRPr lang="zh-TW" altLang="en-US"/>
          </a:p>
        </p:txBody>
      </p:sp>
      <p:sp>
        <p:nvSpPr>
          <p:cNvPr id="29704" name="Text Box 29"/>
          <p:cNvSpPr txBox="1">
            <a:spLocks noChangeArrowheads="1"/>
          </p:cNvSpPr>
          <p:nvPr/>
        </p:nvSpPr>
        <p:spPr bwMode="auto">
          <a:xfrm>
            <a:off x="466725" y="3140075"/>
            <a:ext cx="576263" cy="395288"/>
          </a:xfrm>
          <a:prstGeom prst="rect">
            <a:avLst/>
          </a:prstGeom>
          <a:noFill/>
          <a:ln w="28575">
            <a:solidFill>
              <a:schemeClr val="tx1"/>
            </a:solidFill>
            <a:miter lim="800000"/>
            <a:headEnd/>
            <a:tailEnd/>
          </a:ln>
        </p:spPr>
        <p:txBody>
          <a:bodyPr>
            <a:spAutoFit/>
          </a:bodyPr>
          <a:lstStyle/>
          <a:p>
            <a:pPr>
              <a:spcBef>
                <a:spcPct val="50000"/>
              </a:spcBef>
            </a:pPr>
            <a:r>
              <a:rPr lang="en-US" altLang="zh-TW"/>
              <a:t>Ptr</a:t>
            </a:r>
          </a:p>
        </p:txBody>
      </p:sp>
      <p:sp>
        <p:nvSpPr>
          <p:cNvPr id="33822" name="Text Box 30"/>
          <p:cNvSpPr txBox="1">
            <a:spLocks noChangeArrowheads="1"/>
          </p:cNvSpPr>
          <p:nvPr/>
        </p:nvSpPr>
        <p:spPr bwMode="auto">
          <a:xfrm>
            <a:off x="250825" y="3644900"/>
            <a:ext cx="996950" cy="366713"/>
          </a:xfrm>
          <a:prstGeom prst="rect">
            <a:avLst/>
          </a:prstGeom>
          <a:noFill/>
          <a:ln w="9525">
            <a:noFill/>
            <a:miter lim="800000"/>
            <a:headEnd/>
            <a:tailEnd/>
          </a:ln>
        </p:spPr>
        <p:txBody>
          <a:bodyPr wrap="none">
            <a:spAutoFit/>
          </a:bodyPr>
          <a:lstStyle/>
          <a:p>
            <a:r>
              <a:rPr lang="en-US" altLang="zh-TW"/>
              <a:t>Not Null</a:t>
            </a:r>
          </a:p>
        </p:txBody>
      </p:sp>
      <p:sp>
        <p:nvSpPr>
          <p:cNvPr id="29706" name="Text Box 31"/>
          <p:cNvSpPr txBox="1">
            <a:spLocks noChangeArrowheads="1"/>
          </p:cNvSpPr>
          <p:nvPr/>
        </p:nvSpPr>
        <p:spPr bwMode="auto">
          <a:xfrm>
            <a:off x="107950" y="2420938"/>
            <a:ext cx="1279525" cy="395287"/>
          </a:xfrm>
          <a:prstGeom prst="rect">
            <a:avLst/>
          </a:prstGeom>
          <a:noFill/>
          <a:ln w="28575">
            <a:solidFill>
              <a:schemeClr val="tx1"/>
            </a:solidFill>
            <a:miter lim="800000"/>
            <a:headEnd/>
            <a:tailEnd/>
          </a:ln>
        </p:spPr>
        <p:txBody>
          <a:bodyPr wrap="none">
            <a:spAutoFit/>
          </a:bodyPr>
          <a:lstStyle/>
          <a:p>
            <a:r>
              <a:rPr lang="en-US" altLang="zh-TW"/>
              <a:t>Check_Ptr</a:t>
            </a:r>
          </a:p>
        </p:txBody>
      </p:sp>
      <p:grpSp>
        <p:nvGrpSpPr>
          <p:cNvPr id="6" name="Group 32"/>
          <p:cNvGrpSpPr>
            <a:grpSpLocks/>
          </p:cNvGrpSpPr>
          <p:nvPr/>
        </p:nvGrpSpPr>
        <p:grpSpPr bwMode="auto">
          <a:xfrm>
            <a:off x="1346200" y="2924175"/>
            <a:ext cx="1177925" cy="1979613"/>
            <a:chOff x="385" y="1117"/>
            <a:chExt cx="742" cy="1247"/>
          </a:xfrm>
        </p:grpSpPr>
        <p:sp>
          <p:nvSpPr>
            <p:cNvPr id="29751" name="Text Box 33"/>
            <p:cNvSpPr txBox="1">
              <a:spLocks noChangeArrowheads="1"/>
            </p:cNvSpPr>
            <p:nvPr/>
          </p:nvSpPr>
          <p:spPr bwMode="auto">
            <a:xfrm>
              <a:off x="385" y="1117"/>
              <a:ext cx="742" cy="249"/>
            </a:xfrm>
            <a:prstGeom prst="rect">
              <a:avLst/>
            </a:prstGeom>
            <a:noFill/>
            <a:ln w="28575">
              <a:solidFill>
                <a:schemeClr val="tx1"/>
              </a:solidFill>
              <a:miter lim="800000"/>
              <a:headEnd/>
              <a:tailEnd/>
            </a:ln>
          </p:spPr>
          <p:txBody>
            <a:bodyPr wrap="none">
              <a:spAutoFit/>
            </a:bodyPr>
            <a:lstStyle/>
            <a:p>
              <a:r>
                <a:rPr lang="en-US" altLang="zh-TW"/>
                <a:t>5600 Buy</a:t>
              </a:r>
            </a:p>
          </p:txBody>
        </p:sp>
        <p:sp>
          <p:nvSpPr>
            <p:cNvPr id="29752" name="Text Box 34"/>
            <p:cNvSpPr txBox="1">
              <a:spLocks noChangeArrowheads="1"/>
            </p:cNvSpPr>
            <p:nvPr/>
          </p:nvSpPr>
          <p:spPr bwMode="auto">
            <a:xfrm>
              <a:off x="385" y="1367"/>
              <a:ext cx="742" cy="249"/>
            </a:xfrm>
            <a:prstGeom prst="rect">
              <a:avLst/>
            </a:prstGeom>
            <a:noFill/>
            <a:ln w="28575">
              <a:solidFill>
                <a:schemeClr val="tx1"/>
              </a:solidFill>
              <a:miter lim="800000"/>
              <a:headEnd/>
              <a:tailEnd/>
            </a:ln>
          </p:spPr>
          <p:txBody>
            <a:bodyPr wrap="none">
              <a:spAutoFit/>
            </a:bodyPr>
            <a:lstStyle/>
            <a:p>
              <a:r>
                <a:rPr lang="en-US" altLang="zh-TW"/>
                <a:t>5700 Buy</a:t>
              </a:r>
            </a:p>
          </p:txBody>
        </p:sp>
        <p:sp>
          <p:nvSpPr>
            <p:cNvPr id="29753" name="Text Box 35"/>
            <p:cNvSpPr txBox="1">
              <a:spLocks noChangeArrowheads="1"/>
            </p:cNvSpPr>
            <p:nvPr/>
          </p:nvSpPr>
          <p:spPr bwMode="auto">
            <a:xfrm>
              <a:off x="385" y="1616"/>
              <a:ext cx="742" cy="249"/>
            </a:xfrm>
            <a:prstGeom prst="rect">
              <a:avLst/>
            </a:prstGeom>
            <a:noFill/>
            <a:ln w="28575">
              <a:solidFill>
                <a:schemeClr val="tx1"/>
              </a:solidFill>
              <a:miter lim="800000"/>
              <a:headEnd/>
              <a:tailEnd/>
            </a:ln>
          </p:spPr>
          <p:txBody>
            <a:bodyPr wrap="none">
              <a:spAutoFit/>
            </a:bodyPr>
            <a:lstStyle/>
            <a:p>
              <a:r>
                <a:rPr lang="en-US" altLang="zh-TW"/>
                <a:t>5800 Buy</a:t>
              </a:r>
            </a:p>
          </p:txBody>
        </p:sp>
        <p:sp>
          <p:nvSpPr>
            <p:cNvPr id="29754" name="Text Box 36"/>
            <p:cNvSpPr txBox="1">
              <a:spLocks noChangeArrowheads="1"/>
            </p:cNvSpPr>
            <p:nvPr/>
          </p:nvSpPr>
          <p:spPr bwMode="auto">
            <a:xfrm>
              <a:off x="385" y="1866"/>
              <a:ext cx="742" cy="249"/>
            </a:xfrm>
            <a:prstGeom prst="rect">
              <a:avLst/>
            </a:prstGeom>
            <a:noFill/>
            <a:ln w="28575">
              <a:solidFill>
                <a:schemeClr val="tx1"/>
              </a:solidFill>
              <a:miter lim="800000"/>
              <a:headEnd/>
              <a:tailEnd/>
            </a:ln>
          </p:spPr>
          <p:txBody>
            <a:bodyPr wrap="none">
              <a:spAutoFit/>
            </a:bodyPr>
            <a:lstStyle/>
            <a:p>
              <a:r>
                <a:rPr lang="en-US" altLang="zh-TW"/>
                <a:t>5900 Buy</a:t>
              </a:r>
            </a:p>
          </p:txBody>
        </p:sp>
        <p:sp>
          <p:nvSpPr>
            <p:cNvPr id="29755" name="Text Box 37"/>
            <p:cNvSpPr txBox="1">
              <a:spLocks noChangeArrowheads="1"/>
            </p:cNvSpPr>
            <p:nvPr/>
          </p:nvSpPr>
          <p:spPr bwMode="auto">
            <a:xfrm>
              <a:off x="385" y="2115"/>
              <a:ext cx="742" cy="249"/>
            </a:xfrm>
            <a:prstGeom prst="rect">
              <a:avLst/>
            </a:prstGeom>
            <a:noFill/>
            <a:ln w="28575">
              <a:solidFill>
                <a:schemeClr val="tx1"/>
              </a:solidFill>
              <a:miter lim="800000"/>
              <a:headEnd/>
              <a:tailEnd/>
            </a:ln>
          </p:spPr>
          <p:txBody>
            <a:bodyPr wrap="none">
              <a:spAutoFit/>
            </a:bodyPr>
            <a:lstStyle/>
            <a:p>
              <a:r>
                <a:rPr lang="en-US" altLang="zh-TW"/>
                <a:t>6000 Buy</a:t>
              </a:r>
            </a:p>
          </p:txBody>
        </p:sp>
      </p:grpSp>
      <p:grpSp>
        <p:nvGrpSpPr>
          <p:cNvPr id="7" name="Group 38"/>
          <p:cNvGrpSpPr>
            <a:grpSpLocks/>
          </p:cNvGrpSpPr>
          <p:nvPr/>
        </p:nvGrpSpPr>
        <p:grpSpPr bwMode="auto">
          <a:xfrm>
            <a:off x="2427288" y="3140075"/>
            <a:ext cx="576262" cy="144463"/>
            <a:chOff x="1066" y="1253"/>
            <a:chExt cx="363" cy="91"/>
          </a:xfrm>
        </p:grpSpPr>
        <p:sp>
          <p:nvSpPr>
            <p:cNvPr id="29747" name="Line 39"/>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29748" name="Line 40"/>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29749" name="Line 41"/>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29750" name="Line 42"/>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grpSp>
        <p:nvGrpSpPr>
          <p:cNvPr id="8" name="Group 43"/>
          <p:cNvGrpSpPr>
            <a:grpSpLocks/>
          </p:cNvGrpSpPr>
          <p:nvPr/>
        </p:nvGrpSpPr>
        <p:grpSpPr bwMode="auto">
          <a:xfrm>
            <a:off x="2427288" y="3500438"/>
            <a:ext cx="576262" cy="144462"/>
            <a:chOff x="1066" y="1253"/>
            <a:chExt cx="363" cy="91"/>
          </a:xfrm>
        </p:grpSpPr>
        <p:sp>
          <p:nvSpPr>
            <p:cNvPr id="29743" name="Line 44"/>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29744" name="Line 45"/>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29745" name="Line 46"/>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29746" name="Line 47"/>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grpSp>
        <p:nvGrpSpPr>
          <p:cNvPr id="9" name="Group 48"/>
          <p:cNvGrpSpPr>
            <a:grpSpLocks/>
          </p:cNvGrpSpPr>
          <p:nvPr/>
        </p:nvGrpSpPr>
        <p:grpSpPr bwMode="auto">
          <a:xfrm>
            <a:off x="2427288" y="4292600"/>
            <a:ext cx="576262" cy="144463"/>
            <a:chOff x="1066" y="1253"/>
            <a:chExt cx="363" cy="91"/>
          </a:xfrm>
        </p:grpSpPr>
        <p:sp>
          <p:nvSpPr>
            <p:cNvPr id="29739" name="Line 49"/>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29740" name="Line 50"/>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29741" name="Line 51"/>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29742" name="Line 52"/>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grpSp>
        <p:nvGrpSpPr>
          <p:cNvPr id="10" name="Group 53"/>
          <p:cNvGrpSpPr>
            <a:grpSpLocks/>
          </p:cNvGrpSpPr>
          <p:nvPr/>
        </p:nvGrpSpPr>
        <p:grpSpPr bwMode="auto">
          <a:xfrm>
            <a:off x="2427288" y="4722813"/>
            <a:ext cx="576262" cy="144462"/>
            <a:chOff x="1066" y="1253"/>
            <a:chExt cx="363" cy="91"/>
          </a:xfrm>
        </p:grpSpPr>
        <p:sp>
          <p:nvSpPr>
            <p:cNvPr id="29735" name="Line 54"/>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29736" name="Line 55"/>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29737" name="Line 56"/>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29738" name="Line 57"/>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sp>
        <p:nvSpPr>
          <p:cNvPr id="29712" name="Line 58"/>
          <p:cNvSpPr>
            <a:spLocks noChangeShapeType="1"/>
          </p:cNvSpPr>
          <p:nvPr/>
        </p:nvSpPr>
        <p:spPr bwMode="auto">
          <a:xfrm>
            <a:off x="2498725" y="3933825"/>
            <a:ext cx="647700" cy="0"/>
          </a:xfrm>
          <a:prstGeom prst="line">
            <a:avLst/>
          </a:prstGeom>
          <a:noFill/>
          <a:ln w="28575">
            <a:solidFill>
              <a:schemeClr val="tx1"/>
            </a:solidFill>
            <a:round/>
            <a:headEnd/>
            <a:tailEnd type="triangle" w="med" len="med"/>
          </a:ln>
        </p:spPr>
        <p:txBody>
          <a:bodyPr/>
          <a:lstStyle/>
          <a:p>
            <a:endParaRPr lang="zh-TW" altLang="en-US"/>
          </a:p>
        </p:txBody>
      </p:sp>
      <p:sp>
        <p:nvSpPr>
          <p:cNvPr id="29713" name="Rectangle 59"/>
          <p:cNvSpPr>
            <a:spLocks noChangeArrowheads="1"/>
          </p:cNvSpPr>
          <p:nvPr/>
        </p:nvSpPr>
        <p:spPr bwMode="auto">
          <a:xfrm>
            <a:off x="3059113" y="3500438"/>
            <a:ext cx="2089150" cy="792162"/>
          </a:xfrm>
          <a:prstGeom prst="rect">
            <a:avLst/>
          </a:prstGeom>
          <a:solidFill>
            <a:schemeClr val="bg1"/>
          </a:solidFill>
          <a:ln w="28575">
            <a:solidFill>
              <a:schemeClr val="tx1"/>
            </a:solidFill>
            <a:miter lim="800000"/>
            <a:headEnd/>
            <a:tailEnd/>
          </a:ln>
        </p:spPr>
        <p:txBody>
          <a:bodyPr wrap="none" anchor="ctr"/>
          <a:lstStyle/>
          <a:p>
            <a:endParaRPr lang="zh-TW" altLang="zh-TW"/>
          </a:p>
        </p:txBody>
      </p:sp>
      <p:sp>
        <p:nvSpPr>
          <p:cNvPr id="29714" name="Text Box 60"/>
          <p:cNvSpPr txBox="1">
            <a:spLocks noChangeArrowheads="1"/>
          </p:cNvSpPr>
          <p:nvPr/>
        </p:nvSpPr>
        <p:spPr bwMode="auto">
          <a:xfrm>
            <a:off x="4498975" y="3824288"/>
            <a:ext cx="576263" cy="395287"/>
          </a:xfrm>
          <a:prstGeom prst="rect">
            <a:avLst/>
          </a:prstGeom>
          <a:noFill/>
          <a:ln w="28575">
            <a:solidFill>
              <a:schemeClr val="tx1"/>
            </a:solidFill>
            <a:miter lim="800000"/>
            <a:headEnd/>
            <a:tailEnd/>
          </a:ln>
        </p:spPr>
        <p:txBody>
          <a:bodyPr>
            <a:spAutoFit/>
          </a:bodyPr>
          <a:lstStyle/>
          <a:p>
            <a:pPr>
              <a:spcBef>
                <a:spcPct val="50000"/>
              </a:spcBef>
            </a:pPr>
            <a:r>
              <a:rPr lang="en-US" altLang="zh-TW"/>
              <a:t>Ptr</a:t>
            </a:r>
          </a:p>
        </p:txBody>
      </p:sp>
      <p:sp>
        <p:nvSpPr>
          <p:cNvPr id="29715" name="Text Box 61"/>
          <p:cNvSpPr txBox="1">
            <a:spLocks noChangeArrowheads="1"/>
          </p:cNvSpPr>
          <p:nvPr/>
        </p:nvSpPr>
        <p:spPr bwMode="auto">
          <a:xfrm>
            <a:off x="3132138" y="3824288"/>
            <a:ext cx="720725" cy="395287"/>
          </a:xfrm>
          <a:prstGeom prst="rect">
            <a:avLst/>
          </a:prstGeom>
          <a:noFill/>
          <a:ln w="28575">
            <a:solidFill>
              <a:schemeClr val="tx1"/>
            </a:solidFill>
            <a:miter lim="800000"/>
            <a:headEnd/>
            <a:tailEnd/>
          </a:ln>
        </p:spPr>
        <p:txBody>
          <a:bodyPr wrap="none">
            <a:spAutoFit/>
          </a:bodyPr>
          <a:lstStyle/>
          <a:p>
            <a:r>
              <a:rPr lang="en-US" altLang="zh-TW"/>
              <a:t>$360</a:t>
            </a:r>
          </a:p>
        </p:txBody>
      </p:sp>
      <p:sp>
        <p:nvSpPr>
          <p:cNvPr id="29716" name="Text Box 62"/>
          <p:cNvSpPr txBox="1">
            <a:spLocks noChangeArrowheads="1"/>
          </p:cNvSpPr>
          <p:nvPr/>
        </p:nvSpPr>
        <p:spPr bwMode="auto">
          <a:xfrm>
            <a:off x="3924300" y="3827463"/>
            <a:ext cx="431800" cy="395287"/>
          </a:xfrm>
          <a:prstGeom prst="rect">
            <a:avLst/>
          </a:prstGeom>
          <a:noFill/>
          <a:ln w="28575">
            <a:solidFill>
              <a:schemeClr val="tx1"/>
            </a:solidFill>
            <a:miter lim="800000"/>
            <a:headEnd/>
            <a:tailEnd/>
          </a:ln>
        </p:spPr>
        <p:txBody>
          <a:bodyPr>
            <a:spAutoFit/>
          </a:bodyPr>
          <a:lstStyle/>
          <a:p>
            <a:endParaRPr lang="zh-TW" altLang="zh-TW"/>
          </a:p>
        </p:txBody>
      </p:sp>
      <p:sp>
        <p:nvSpPr>
          <p:cNvPr id="29717" name="Text Box 63"/>
          <p:cNvSpPr txBox="1">
            <a:spLocks noChangeArrowheads="1"/>
          </p:cNvSpPr>
          <p:nvPr/>
        </p:nvSpPr>
        <p:spPr bwMode="auto">
          <a:xfrm>
            <a:off x="3001963" y="3571875"/>
            <a:ext cx="641350" cy="274638"/>
          </a:xfrm>
          <a:prstGeom prst="rect">
            <a:avLst/>
          </a:prstGeom>
          <a:noFill/>
          <a:ln w="9525">
            <a:noFill/>
            <a:miter lim="800000"/>
            <a:headEnd/>
            <a:tailEnd/>
          </a:ln>
        </p:spPr>
        <p:txBody>
          <a:bodyPr wrap="none">
            <a:spAutoFit/>
          </a:bodyPr>
          <a:lstStyle/>
          <a:p>
            <a:r>
              <a:rPr lang="zh-TW" altLang="en-US" sz="1200"/>
              <a:t>委托價</a:t>
            </a:r>
          </a:p>
        </p:txBody>
      </p:sp>
      <p:sp>
        <p:nvSpPr>
          <p:cNvPr id="29718" name="Text Box 64"/>
          <p:cNvSpPr txBox="1">
            <a:spLocks noChangeArrowheads="1"/>
          </p:cNvSpPr>
          <p:nvPr/>
        </p:nvSpPr>
        <p:spPr bwMode="auto">
          <a:xfrm>
            <a:off x="3708400" y="3571875"/>
            <a:ext cx="641350" cy="274638"/>
          </a:xfrm>
          <a:prstGeom prst="rect">
            <a:avLst/>
          </a:prstGeom>
          <a:noFill/>
          <a:ln w="9525">
            <a:noFill/>
            <a:miter lim="800000"/>
            <a:headEnd/>
            <a:tailEnd/>
          </a:ln>
        </p:spPr>
        <p:txBody>
          <a:bodyPr wrap="none">
            <a:spAutoFit/>
          </a:bodyPr>
          <a:lstStyle/>
          <a:p>
            <a:r>
              <a:rPr lang="zh-TW" altLang="en-US" sz="1200"/>
              <a:t>委托量</a:t>
            </a:r>
          </a:p>
        </p:txBody>
      </p:sp>
      <p:sp>
        <p:nvSpPr>
          <p:cNvPr id="33857" name="Line 65"/>
          <p:cNvSpPr>
            <a:spLocks noChangeShapeType="1"/>
          </p:cNvSpPr>
          <p:nvPr/>
        </p:nvSpPr>
        <p:spPr bwMode="auto">
          <a:xfrm>
            <a:off x="1331913" y="2636838"/>
            <a:ext cx="71437" cy="1296987"/>
          </a:xfrm>
          <a:prstGeom prst="line">
            <a:avLst/>
          </a:prstGeom>
          <a:noFill/>
          <a:ln w="28575">
            <a:solidFill>
              <a:schemeClr val="tx1"/>
            </a:solidFill>
            <a:round/>
            <a:headEnd/>
            <a:tailEnd type="triangle" w="med" len="med"/>
          </a:ln>
        </p:spPr>
        <p:txBody>
          <a:bodyPr/>
          <a:lstStyle/>
          <a:p>
            <a:endParaRPr lang="zh-TW" altLang="en-US"/>
          </a:p>
        </p:txBody>
      </p:sp>
      <p:sp>
        <p:nvSpPr>
          <p:cNvPr id="33858" name="Line 66"/>
          <p:cNvSpPr>
            <a:spLocks noChangeShapeType="1"/>
          </p:cNvSpPr>
          <p:nvPr/>
        </p:nvSpPr>
        <p:spPr bwMode="auto">
          <a:xfrm>
            <a:off x="971550" y="3357563"/>
            <a:ext cx="431800" cy="576262"/>
          </a:xfrm>
          <a:prstGeom prst="line">
            <a:avLst/>
          </a:prstGeom>
          <a:noFill/>
          <a:ln w="28575">
            <a:solidFill>
              <a:schemeClr val="tx1"/>
            </a:solidFill>
            <a:round/>
            <a:headEnd/>
            <a:tailEnd type="triangle" w="med" len="med"/>
          </a:ln>
        </p:spPr>
        <p:txBody>
          <a:bodyPr/>
          <a:lstStyle/>
          <a:p>
            <a:endParaRPr lang="zh-TW" altLang="en-US"/>
          </a:p>
        </p:txBody>
      </p:sp>
      <p:sp>
        <p:nvSpPr>
          <p:cNvPr id="33859" name="Text Box 67"/>
          <p:cNvSpPr txBox="1">
            <a:spLocks noChangeArrowheads="1"/>
          </p:cNvSpPr>
          <p:nvPr/>
        </p:nvSpPr>
        <p:spPr bwMode="auto">
          <a:xfrm>
            <a:off x="1763713" y="5516563"/>
            <a:ext cx="1206500" cy="366712"/>
          </a:xfrm>
          <a:prstGeom prst="rect">
            <a:avLst/>
          </a:prstGeom>
          <a:noFill/>
          <a:ln w="9525">
            <a:noFill/>
            <a:miter lim="800000"/>
            <a:headEnd/>
            <a:tailEnd/>
          </a:ln>
        </p:spPr>
        <p:txBody>
          <a:bodyPr wrap="none">
            <a:spAutoFit/>
          </a:bodyPr>
          <a:lstStyle/>
          <a:p>
            <a:r>
              <a:rPr lang="en-US" altLang="zh-TW"/>
              <a:t>360 = 360</a:t>
            </a:r>
          </a:p>
        </p:txBody>
      </p:sp>
      <p:sp>
        <p:nvSpPr>
          <p:cNvPr id="33860" name="Text Box 68"/>
          <p:cNvSpPr txBox="1">
            <a:spLocks noChangeArrowheads="1"/>
          </p:cNvSpPr>
          <p:nvPr/>
        </p:nvSpPr>
        <p:spPr bwMode="auto">
          <a:xfrm>
            <a:off x="3924300" y="3860800"/>
            <a:ext cx="438150" cy="366713"/>
          </a:xfrm>
          <a:prstGeom prst="rect">
            <a:avLst/>
          </a:prstGeom>
          <a:noFill/>
          <a:ln w="9525">
            <a:noFill/>
            <a:miter lim="800000"/>
            <a:headEnd/>
            <a:tailEnd/>
          </a:ln>
        </p:spPr>
        <p:txBody>
          <a:bodyPr wrap="none">
            <a:spAutoFit/>
          </a:bodyPr>
          <a:lstStyle/>
          <a:p>
            <a:r>
              <a:rPr lang="en-US" altLang="zh-TW"/>
              <a:t>90</a:t>
            </a:r>
          </a:p>
        </p:txBody>
      </p:sp>
      <p:sp>
        <p:nvSpPr>
          <p:cNvPr id="33861" name="Text Box 69"/>
          <p:cNvSpPr txBox="1">
            <a:spLocks noChangeArrowheads="1"/>
          </p:cNvSpPr>
          <p:nvPr/>
        </p:nvSpPr>
        <p:spPr bwMode="auto">
          <a:xfrm>
            <a:off x="3924300" y="3860800"/>
            <a:ext cx="438150" cy="366713"/>
          </a:xfrm>
          <a:prstGeom prst="rect">
            <a:avLst/>
          </a:prstGeom>
          <a:noFill/>
          <a:ln w="9525">
            <a:noFill/>
            <a:miter lim="800000"/>
            <a:headEnd/>
            <a:tailEnd/>
          </a:ln>
        </p:spPr>
        <p:txBody>
          <a:bodyPr wrap="none">
            <a:spAutoFit/>
          </a:bodyPr>
          <a:lstStyle/>
          <a:p>
            <a:r>
              <a:rPr lang="en-US" altLang="zh-TW"/>
              <a:t>70</a:t>
            </a:r>
          </a:p>
        </p:txBody>
      </p:sp>
      <p:grpSp>
        <p:nvGrpSpPr>
          <p:cNvPr id="11" name="Group 70"/>
          <p:cNvGrpSpPr>
            <a:grpSpLocks/>
          </p:cNvGrpSpPr>
          <p:nvPr/>
        </p:nvGrpSpPr>
        <p:grpSpPr bwMode="auto">
          <a:xfrm>
            <a:off x="971550" y="3357563"/>
            <a:ext cx="4968875" cy="2016125"/>
            <a:chOff x="612" y="2387"/>
            <a:chExt cx="3130" cy="1270"/>
          </a:xfrm>
        </p:grpSpPr>
        <p:sp>
          <p:nvSpPr>
            <p:cNvPr id="29732" name="Line 71"/>
            <p:cNvSpPr>
              <a:spLocks noChangeShapeType="1"/>
            </p:cNvSpPr>
            <p:nvPr/>
          </p:nvSpPr>
          <p:spPr bwMode="auto">
            <a:xfrm>
              <a:off x="612" y="2387"/>
              <a:ext cx="0" cy="1270"/>
            </a:xfrm>
            <a:prstGeom prst="line">
              <a:avLst/>
            </a:prstGeom>
            <a:noFill/>
            <a:ln w="28575">
              <a:solidFill>
                <a:schemeClr val="tx1"/>
              </a:solidFill>
              <a:round/>
              <a:headEnd/>
              <a:tailEnd/>
            </a:ln>
          </p:spPr>
          <p:txBody>
            <a:bodyPr/>
            <a:lstStyle/>
            <a:p>
              <a:endParaRPr lang="zh-TW" altLang="en-US"/>
            </a:p>
          </p:txBody>
        </p:sp>
        <p:sp>
          <p:nvSpPr>
            <p:cNvPr id="29733" name="Line 72"/>
            <p:cNvSpPr>
              <a:spLocks noChangeShapeType="1"/>
            </p:cNvSpPr>
            <p:nvPr/>
          </p:nvSpPr>
          <p:spPr bwMode="auto">
            <a:xfrm>
              <a:off x="612" y="3657"/>
              <a:ext cx="3130" cy="0"/>
            </a:xfrm>
            <a:prstGeom prst="line">
              <a:avLst/>
            </a:prstGeom>
            <a:noFill/>
            <a:ln w="28575">
              <a:solidFill>
                <a:schemeClr val="tx1"/>
              </a:solidFill>
              <a:round/>
              <a:headEnd/>
              <a:tailEnd/>
            </a:ln>
          </p:spPr>
          <p:txBody>
            <a:bodyPr/>
            <a:lstStyle/>
            <a:p>
              <a:endParaRPr lang="zh-TW" altLang="en-US"/>
            </a:p>
          </p:txBody>
        </p:sp>
        <p:sp>
          <p:nvSpPr>
            <p:cNvPr id="29734" name="Line 73"/>
            <p:cNvSpPr>
              <a:spLocks noChangeShapeType="1"/>
            </p:cNvSpPr>
            <p:nvPr/>
          </p:nvSpPr>
          <p:spPr bwMode="auto">
            <a:xfrm flipV="1">
              <a:off x="3742" y="2886"/>
              <a:ext cx="0" cy="771"/>
            </a:xfrm>
            <a:prstGeom prst="line">
              <a:avLst/>
            </a:prstGeom>
            <a:noFill/>
            <a:ln w="28575">
              <a:solidFill>
                <a:schemeClr val="tx1"/>
              </a:solidFill>
              <a:round/>
              <a:headEnd/>
              <a:tailEnd type="triangle" w="med" len="med"/>
            </a:ln>
          </p:spPr>
          <p:txBody>
            <a:bodyPr/>
            <a:lstStyle/>
            <a:p>
              <a:endParaRPr lang="zh-TW" altLang="en-US"/>
            </a:p>
          </p:txBody>
        </p:sp>
      </p:grpSp>
      <p:grpSp>
        <p:nvGrpSpPr>
          <p:cNvPr id="12" name="Group 74"/>
          <p:cNvGrpSpPr>
            <a:grpSpLocks/>
          </p:cNvGrpSpPr>
          <p:nvPr/>
        </p:nvGrpSpPr>
        <p:grpSpPr bwMode="auto">
          <a:xfrm>
            <a:off x="971550" y="3357563"/>
            <a:ext cx="2592388" cy="2016125"/>
            <a:chOff x="612" y="2115"/>
            <a:chExt cx="1633" cy="1270"/>
          </a:xfrm>
        </p:grpSpPr>
        <p:sp>
          <p:nvSpPr>
            <p:cNvPr id="29729" name="Line 75"/>
            <p:cNvSpPr>
              <a:spLocks noChangeShapeType="1"/>
            </p:cNvSpPr>
            <p:nvPr/>
          </p:nvSpPr>
          <p:spPr bwMode="auto">
            <a:xfrm>
              <a:off x="612" y="2115"/>
              <a:ext cx="0" cy="1270"/>
            </a:xfrm>
            <a:prstGeom prst="line">
              <a:avLst/>
            </a:prstGeom>
            <a:noFill/>
            <a:ln w="28575">
              <a:solidFill>
                <a:schemeClr val="tx1"/>
              </a:solidFill>
              <a:round/>
              <a:headEnd/>
              <a:tailEnd/>
            </a:ln>
          </p:spPr>
          <p:txBody>
            <a:bodyPr/>
            <a:lstStyle/>
            <a:p>
              <a:endParaRPr lang="zh-TW" altLang="en-US"/>
            </a:p>
          </p:txBody>
        </p:sp>
        <p:sp>
          <p:nvSpPr>
            <p:cNvPr id="29730" name="Line 76"/>
            <p:cNvSpPr>
              <a:spLocks noChangeShapeType="1"/>
            </p:cNvSpPr>
            <p:nvPr/>
          </p:nvSpPr>
          <p:spPr bwMode="auto">
            <a:xfrm>
              <a:off x="612" y="3385"/>
              <a:ext cx="1633" cy="0"/>
            </a:xfrm>
            <a:prstGeom prst="line">
              <a:avLst/>
            </a:prstGeom>
            <a:noFill/>
            <a:ln w="28575">
              <a:solidFill>
                <a:schemeClr val="tx1"/>
              </a:solidFill>
              <a:round/>
              <a:headEnd/>
              <a:tailEnd/>
            </a:ln>
          </p:spPr>
          <p:txBody>
            <a:bodyPr/>
            <a:lstStyle/>
            <a:p>
              <a:endParaRPr lang="zh-TW" altLang="en-US"/>
            </a:p>
          </p:txBody>
        </p:sp>
        <p:sp>
          <p:nvSpPr>
            <p:cNvPr id="29731" name="Line 77"/>
            <p:cNvSpPr>
              <a:spLocks noChangeShapeType="1"/>
            </p:cNvSpPr>
            <p:nvPr/>
          </p:nvSpPr>
          <p:spPr bwMode="auto">
            <a:xfrm flipV="1">
              <a:off x="2245" y="2614"/>
              <a:ext cx="0" cy="771"/>
            </a:xfrm>
            <a:prstGeom prst="line">
              <a:avLst/>
            </a:prstGeom>
            <a:noFill/>
            <a:ln w="28575">
              <a:solidFill>
                <a:schemeClr val="tx1"/>
              </a:solidFill>
              <a:round/>
              <a:headEnd/>
              <a:tailEnd type="triangle" w="med" len="med"/>
            </a:ln>
          </p:spPr>
          <p:txBody>
            <a:bodyPr/>
            <a:lstStyle/>
            <a:p>
              <a:endParaRPr lang="zh-TW" altLang="en-US"/>
            </a:p>
          </p:txBody>
        </p:sp>
      </p:grpSp>
      <p:grpSp>
        <p:nvGrpSpPr>
          <p:cNvPr id="13" name="Group 78"/>
          <p:cNvGrpSpPr>
            <a:grpSpLocks/>
          </p:cNvGrpSpPr>
          <p:nvPr/>
        </p:nvGrpSpPr>
        <p:grpSpPr bwMode="auto">
          <a:xfrm>
            <a:off x="1331913" y="2636838"/>
            <a:ext cx="2447925" cy="936625"/>
            <a:chOff x="839" y="1661"/>
            <a:chExt cx="1542" cy="590"/>
          </a:xfrm>
        </p:grpSpPr>
        <p:sp>
          <p:nvSpPr>
            <p:cNvPr id="29727" name="Line 79"/>
            <p:cNvSpPr>
              <a:spLocks noChangeShapeType="1"/>
            </p:cNvSpPr>
            <p:nvPr/>
          </p:nvSpPr>
          <p:spPr bwMode="auto">
            <a:xfrm>
              <a:off x="839" y="1661"/>
              <a:ext cx="1542" cy="0"/>
            </a:xfrm>
            <a:prstGeom prst="line">
              <a:avLst/>
            </a:prstGeom>
            <a:noFill/>
            <a:ln w="28575">
              <a:solidFill>
                <a:schemeClr val="tx1"/>
              </a:solidFill>
              <a:round/>
              <a:headEnd/>
              <a:tailEnd/>
            </a:ln>
          </p:spPr>
          <p:txBody>
            <a:bodyPr/>
            <a:lstStyle/>
            <a:p>
              <a:endParaRPr lang="zh-TW" altLang="en-US"/>
            </a:p>
          </p:txBody>
        </p:sp>
        <p:sp>
          <p:nvSpPr>
            <p:cNvPr id="29728" name="Line 80"/>
            <p:cNvSpPr>
              <a:spLocks noChangeShapeType="1"/>
            </p:cNvSpPr>
            <p:nvPr/>
          </p:nvSpPr>
          <p:spPr bwMode="auto">
            <a:xfrm>
              <a:off x="2381" y="1661"/>
              <a:ext cx="0" cy="590"/>
            </a:xfrm>
            <a:prstGeom prst="line">
              <a:avLst/>
            </a:prstGeom>
            <a:noFill/>
            <a:ln w="28575">
              <a:solidFill>
                <a:schemeClr val="tx1"/>
              </a:solidFill>
              <a:round/>
              <a:headEnd/>
              <a:tailEnd type="triangle" w="med" len="med"/>
            </a:ln>
          </p:spPr>
          <p:txBody>
            <a:bodyPr/>
            <a:lstStyle/>
            <a:p>
              <a:endParaRPr lang="zh-TW"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3858"/>
                                        </p:tgtEl>
                                        <p:attrNameLst>
                                          <p:attrName>style.visibility</p:attrName>
                                        </p:attrNameLst>
                                      </p:cBhvr>
                                      <p:to>
                                        <p:strVal val="visible"/>
                                      </p:to>
                                    </p:set>
                                    <p:animEffect transition="in" filter="checkerboard(across)">
                                      <p:cBhvr>
                                        <p:cTn id="7" dur="500"/>
                                        <p:tgtEl>
                                          <p:spTgt spid="33858"/>
                                        </p:tgtEl>
                                      </p:cBhvr>
                                    </p:animEffect>
                                  </p:childTnLst>
                                </p:cTn>
                              </p:par>
                            </p:childTnLst>
                          </p:cTn>
                        </p:par>
                        <p:par>
                          <p:cTn id="8" fill="hold">
                            <p:stCondLst>
                              <p:cond delay="500"/>
                            </p:stCondLst>
                            <p:childTnLst>
                              <p:par>
                                <p:cTn id="9" presetID="8" presetClass="entr" presetSubtype="16" fill="hold" grpId="0" nodeType="afterEffect">
                                  <p:stCondLst>
                                    <p:cond delay="0"/>
                                  </p:stCondLst>
                                  <p:childTnLst>
                                    <p:set>
                                      <p:cBhvr>
                                        <p:cTn id="10" dur="1" fill="hold">
                                          <p:stCondLst>
                                            <p:cond delay="0"/>
                                          </p:stCondLst>
                                        </p:cTn>
                                        <p:tgtEl>
                                          <p:spTgt spid="33822"/>
                                        </p:tgtEl>
                                        <p:attrNameLst>
                                          <p:attrName>style.visibility</p:attrName>
                                        </p:attrNameLst>
                                      </p:cBhvr>
                                      <p:to>
                                        <p:strVal val="visible"/>
                                      </p:to>
                                    </p:set>
                                    <p:animEffect transition="in" filter="diamond(in)">
                                      <p:cBhvr>
                                        <p:cTn id="11" dur="2000"/>
                                        <p:tgtEl>
                                          <p:spTgt spid="3382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grpId="1" nodeType="clickEffect">
                                  <p:stCondLst>
                                    <p:cond delay="0"/>
                                  </p:stCondLst>
                                  <p:childTnLst>
                                    <p:animEffect transition="out" filter="fade">
                                      <p:cBhvr>
                                        <p:cTn id="15" dur="1000"/>
                                        <p:tgtEl>
                                          <p:spTgt spid="33822"/>
                                        </p:tgtEl>
                                      </p:cBhvr>
                                    </p:animEffect>
                                    <p:set>
                                      <p:cBhvr>
                                        <p:cTn id="16" dur="1" fill="hold">
                                          <p:stCondLst>
                                            <p:cond delay="999"/>
                                          </p:stCondLst>
                                        </p:cTn>
                                        <p:tgtEl>
                                          <p:spTgt spid="33822"/>
                                        </p:tgtEl>
                                        <p:attrNameLst>
                                          <p:attrName>style.visibility</p:attrName>
                                        </p:attrNameLst>
                                      </p:cBhvr>
                                      <p:to>
                                        <p:strVal val="hidden"/>
                                      </p:to>
                                    </p:set>
                                  </p:childTnLst>
                                </p:cTn>
                              </p:par>
                              <p:par>
                                <p:cTn id="17" presetID="10" presetClass="exit" presetSubtype="0" fill="hold" grpId="1" nodeType="withEffect">
                                  <p:stCondLst>
                                    <p:cond delay="0"/>
                                  </p:stCondLst>
                                  <p:childTnLst>
                                    <p:animEffect transition="out" filter="fade">
                                      <p:cBhvr>
                                        <p:cTn id="18" dur="1000"/>
                                        <p:tgtEl>
                                          <p:spTgt spid="33858"/>
                                        </p:tgtEl>
                                      </p:cBhvr>
                                    </p:animEffect>
                                    <p:set>
                                      <p:cBhvr>
                                        <p:cTn id="19" dur="1" fill="hold">
                                          <p:stCondLst>
                                            <p:cond delay="999"/>
                                          </p:stCondLst>
                                        </p:cTn>
                                        <p:tgtEl>
                                          <p:spTgt spid="33858"/>
                                        </p:tgtEl>
                                        <p:attrNameLst>
                                          <p:attrName>style.visibility</p:attrName>
                                        </p:attrNameLst>
                                      </p:cBhvr>
                                      <p:to>
                                        <p:strVal val="hidden"/>
                                      </p:to>
                                    </p:set>
                                  </p:childTnLst>
                                </p:cTn>
                              </p:par>
                              <p:par>
                                <p:cTn id="20" presetID="5" presetClass="entr" presetSubtype="10" fill="hold" grpId="0" nodeType="withEffect">
                                  <p:stCondLst>
                                    <p:cond delay="0"/>
                                  </p:stCondLst>
                                  <p:childTnLst>
                                    <p:set>
                                      <p:cBhvr>
                                        <p:cTn id="21" dur="1" fill="hold">
                                          <p:stCondLst>
                                            <p:cond delay="0"/>
                                          </p:stCondLst>
                                        </p:cTn>
                                        <p:tgtEl>
                                          <p:spTgt spid="33857"/>
                                        </p:tgtEl>
                                        <p:attrNameLst>
                                          <p:attrName>style.visibility</p:attrName>
                                        </p:attrNameLst>
                                      </p:cBhvr>
                                      <p:to>
                                        <p:strVal val="visible"/>
                                      </p:to>
                                    </p:set>
                                    <p:animEffect transition="in" filter="checkerboard(across)">
                                      <p:cBhvr>
                                        <p:cTn id="22" dur="500"/>
                                        <p:tgtEl>
                                          <p:spTgt spid="33857"/>
                                        </p:tgtEl>
                                      </p:cBhvr>
                                    </p:animEffect>
                                  </p:childTnLst>
                                </p:cTn>
                              </p:par>
                            </p:childTnLst>
                          </p:cTn>
                        </p:par>
                        <p:par>
                          <p:cTn id="23" fill="hold">
                            <p:stCondLst>
                              <p:cond delay="1000"/>
                            </p:stCondLst>
                            <p:childTnLst>
                              <p:par>
                                <p:cTn id="24" presetID="5" presetClass="entr" presetSubtype="10"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checkerboard(across)">
                                      <p:cBhvr>
                                        <p:cTn id="26" dur="500"/>
                                        <p:tgtEl>
                                          <p:spTgt spid="12"/>
                                        </p:tgtEl>
                                      </p:cBhvr>
                                    </p:animEffect>
                                  </p:childTnLst>
                                </p:cTn>
                              </p:par>
                            </p:childTnLst>
                          </p:cTn>
                        </p:par>
                        <p:par>
                          <p:cTn id="27" fill="hold">
                            <p:stCondLst>
                              <p:cond delay="1500"/>
                            </p:stCondLst>
                            <p:childTnLst>
                              <p:par>
                                <p:cTn id="28" presetID="8" presetClass="entr" presetSubtype="16" fill="hold" grpId="0" nodeType="afterEffect">
                                  <p:stCondLst>
                                    <p:cond delay="0"/>
                                  </p:stCondLst>
                                  <p:childTnLst>
                                    <p:set>
                                      <p:cBhvr>
                                        <p:cTn id="29" dur="1" fill="hold">
                                          <p:stCondLst>
                                            <p:cond delay="0"/>
                                          </p:stCondLst>
                                        </p:cTn>
                                        <p:tgtEl>
                                          <p:spTgt spid="33859"/>
                                        </p:tgtEl>
                                        <p:attrNameLst>
                                          <p:attrName>style.visibility</p:attrName>
                                        </p:attrNameLst>
                                      </p:cBhvr>
                                      <p:to>
                                        <p:strVal val="visible"/>
                                      </p:to>
                                    </p:set>
                                    <p:animEffect transition="in" filter="diamond(in)">
                                      <p:cBhvr>
                                        <p:cTn id="30" dur="2000"/>
                                        <p:tgtEl>
                                          <p:spTgt spid="33859"/>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nodeType="clickEffect">
                                  <p:stCondLst>
                                    <p:cond delay="0"/>
                                  </p:stCondLst>
                                  <p:childTnLst>
                                    <p:animEffect transition="out" filter="fade">
                                      <p:cBhvr>
                                        <p:cTn id="34" dur="1000"/>
                                        <p:tgtEl>
                                          <p:spTgt spid="12"/>
                                        </p:tgtEl>
                                      </p:cBhvr>
                                    </p:animEffect>
                                    <p:set>
                                      <p:cBhvr>
                                        <p:cTn id="35" dur="1" fill="hold">
                                          <p:stCondLst>
                                            <p:cond delay="999"/>
                                          </p:stCondLst>
                                        </p:cTn>
                                        <p:tgtEl>
                                          <p:spTgt spid="12"/>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1000"/>
                                        <p:tgtEl>
                                          <p:spTgt spid="33857"/>
                                        </p:tgtEl>
                                      </p:cBhvr>
                                    </p:animEffect>
                                    <p:set>
                                      <p:cBhvr>
                                        <p:cTn id="38" dur="1" fill="hold">
                                          <p:stCondLst>
                                            <p:cond delay="999"/>
                                          </p:stCondLst>
                                        </p:cTn>
                                        <p:tgtEl>
                                          <p:spTgt spid="33857"/>
                                        </p:tgtEl>
                                        <p:attrNameLst>
                                          <p:attrName>style.visibility</p:attrName>
                                        </p:attrNameLst>
                                      </p:cBhvr>
                                      <p:to>
                                        <p:strVal val="hidden"/>
                                      </p:to>
                                    </p:set>
                                  </p:childTnLst>
                                </p:cTn>
                              </p:par>
                            </p:childTnLst>
                          </p:cTn>
                        </p:par>
                        <p:par>
                          <p:cTn id="39" fill="hold">
                            <p:stCondLst>
                              <p:cond delay="1000"/>
                            </p:stCondLst>
                            <p:childTnLst>
                              <p:par>
                                <p:cTn id="40" presetID="5" presetClass="entr" presetSubtype="10"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checkerboard(across)">
                                      <p:cBhvr>
                                        <p:cTn id="42" dur="500"/>
                                        <p:tgtEl>
                                          <p:spTgt spid="11"/>
                                        </p:tgtEl>
                                      </p:cBhvr>
                                    </p:animEffect>
                                  </p:childTnLst>
                                </p:cTn>
                              </p:par>
                              <p:par>
                                <p:cTn id="43" presetID="5" presetClass="entr" presetSubtype="10" fill="hold"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checkerboard(across)">
                                      <p:cBhvr>
                                        <p:cTn id="45" dur="500"/>
                                        <p:tgtEl>
                                          <p:spTgt spid="13"/>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xit" presetSubtype="0" fill="hold" grpId="0" nodeType="clickEffect">
                                  <p:stCondLst>
                                    <p:cond delay="0"/>
                                  </p:stCondLst>
                                  <p:childTnLst>
                                    <p:animEffect transition="out" filter="fade">
                                      <p:cBhvr>
                                        <p:cTn id="49" dur="1000"/>
                                        <p:tgtEl>
                                          <p:spTgt spid="33861"/>
                                        </p:tgtEl>
                                      </p:cBhvr>
                                    </p:animEffect>
                                    <p:set>
                                      <p:cBhvr>
                                        <p:cTn id="50" dur="1" fill="hold">
                                          <p:stCondLst>
                                            <p:cond delay="999"/>
                                          </p:stCondLst>
                                        </p:cTn>
                                        <p:tgtEl>
                                          <p:spTgt spid="33861"/>
                                        </p:tgtEl>
                                        <p:attrNameLst>
                                          <p:attrName>style.visibility</p:attrName>
                                        </p:attrNameLst>
                                      </p:cBhvr>
                                      <p:to>
                                        <p:strVal val="hidden"/>
                                      </p:to>
                                    </p:set>
                                  </p:childTnLst>
                                </p:cTn>
                              </p:par>
                              <p:par>
                                <p:cTn id="51" presetID="8" presetClass="entr" presetSubtype="16" fill="hold" grpId="0" nodeType="withEffect">
                                  <p:stCondLst>
                                    <p:cond delay="0"/>
                                  </p:stCondLst>
                                  <p:childTnLst>
                                    <p:set>
                                      <p:cBhvr>
                                        <p:cTn id="52" dur="1" fill="hold">
                                          <p:stCondLst>
                                            <p:cond delay="0"/>
                                          </p:stCondLst>
                                        </p:cTn>
                                        <p:tgtEl>
                                          <p:spTgt spid="33860"/>
                                        </p:tgtEl>
                                        <p:attrNameLst>
                                          <p:attrName>style.visibility</p:attrName>
                                        </p:attrNameLst>
                                      </p:cBhvr>
                                      <p:to>
                                        <p:strVal val="visible"/>
                                      </p:to>
                                    </p:set>
                                    <p:animEffect transition="in" filter="diamond(in)">
                                      <p:cBhvr>
                                        <p:cTn id="53" dur="2000"/>
                                        <p:tgtEl>
                                          <p:spTgt spid="338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22" grpId="0"/>
      <p:bldP spid="33822" grpId="1"/>
      <p:bldP spid="33857" grpId="0" animBg="1"/>
      <p:bldP spid="33857" grpId="1" animBg="1"/>
      <p:bldP spid="33858" grpId="0" animBg="1"/>
      <p:bldP spid="33858" grpId="1" animBg="1"/>
      <p:bldP spid="33859" grpId="0"/>
      <p:bldP spid="33860" grpId="0"/>
      <p:bldP spid="3386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zh-TW" altLang="en-US" smtClean="0"/>
              <a:t>選擇權委託檔格式</a:t>
            </a:r>
          </a:p>
        </p:txBody>
      </p:sp>
      <p:sp>
        <p:nvSpPr>
          <p:cNvPr id="11267" name="Rectangle 3"/>
          <p:cNvSpPr>
            <a:spLocks noGrp="1" noChangeArrowheads="1"/>
          </p:cNvSpPr>
          <p:nvPr>
            <p:ph type="body" sz="half" idx="1"/>
          </p:nvPr>
        </p:nvSpPr>
        <p:spPr/>
        <p:txBody>
          <a:bodyPr/>
          <a:lstStyle/>
          <a:p>
            <a:pPr eaLnBrk="1" hangingPunct="1">
              <a:lnSpc>
                <a:spcPct val="80000"/>
              </a:lnSpc>
            </a:pPr>
            <a:r>
              <a:rPr lang="en-US" altLang="zh-TW" sz="2000" dirty="0" smtClean="0"/>
              <a:t>OSF_DATE                           </a:t>
            </a:r>
            <a:r>
              <a:rPr lang="zh-TW" altLang="en-US" sz="2000" dirty="0" smtClean="0"/>
              <a:t>日期</a:t>
            </a:r>
          </a:p>
          <a:p>
            <a:pPr eaLnBrk="1" hangingPunct="1">
              <a:lnSpc>
                <a:spcPct val="80000"/>
              </a:lnSpc>
            </a:pPr>
            <a:r>
              <a:rPr lang="en-US" altLang="zh-TW" sz="2000" dirty="0" smtClean="0"/>
              <a:t>OSF_FCM_NO         </a:t>
            </a:r>
            <a:r>
              <a:rPr lang="zh-TW" altLang="en-US" sz="2000" dirty="0" smtClean="0"/>
              <a:t>期貨商代號</a:t>
            </a:r>
          </a:p>
          <a:p>
            <a:pPr eaLnBrk="1" hangingPunct="1">
              <a:lnSpc>
                <a:spcPct val="80000"/>
              </a:lnSpc>
            </a:pPr>
            <a:r>
              <a:rPr lang="en-US" altLang="zh-TW" sz="2000" dirty="0" smtClean="0"/>
              <a:t>OSF_ORDER_NO    </a:t>
            </a:r>
            <a:r>
              <a:rPr lang="zh-TW" altLang="en-US" sz="2000" dirty="0" smtClean="0"/>
              <a:t>委託書編號</a:t>
            </a:r>
          </a:p>
          <a:p>
            <a:pPr eaLnBrk="1" hangingPunct="1">
              <a:lnSpc>
                <a:spcPct val="80000"/>
              </a:lnSpc>
            </a:pPr>
            <a:r>
              <a:rPr lang="en-US" altLang="zh-TW" sz="2000" dirty="0" smtClean="0"/>
              <a:t>OSF_ACC_NO         </a:t>
            </a:r>
            <a:r>
              <a:rPr lang="zh-TW" altLang="en-US" sz="2000" dirty="0" smtClean="0"/>
              <a:t>投資人帳號</a:t>
            </a:r>
          </a:p>
          <a:p>
            <a:pPr eaLnBrk="1" hangingPunct="1">
              <a:lnSpc>
                <a:spcPct val="80000"/>
              </a:lnSpc>
            </a:pPr>
            <a:r>
              <a:rPr lang="en-US" altLang="zh-TW" sz="2000" dirty="0" smtClean="0"/>
              <a:t>OSF_ACC_CODE    </a:t>
            </a:r>
            <a:r>
              <a:rPr lang="zh-TW" altLang="en-US" sz="2000" dirty="0" smtClean="0"/>
              <a:t>投資人身份碼</a:t>
            </a:r>
          </a:p>
          <a:p>
            <a:pPr eaLnBrk="1" hangingPunct="1">
              <a:lnSpc>
                <a:spcPct val="80000"/>
              </a:lnSpc>
            </a:pPr>
            <a:r>
              <a:rPr lang="en-US" altLang="zh-TW" sz="2000" dirty="0" smtClean="0"/>
              <a:t>OSF_STATUS      </a:t>
            </a:r>
            <a:r>
              <a:rPr lang="zh-TW" altLang="en-US" sz="2000" dirty="0" smtClean="0"/>
              <a:t>委託單最後狀況碼</a:t>
            </a:r>
          </a:p>
          <a:p>
            <a:pPr eaLnBrk="1" hangingPunct="1">
              <a:lnSpc>
                <a:spcPct val="80000"/>
              </a:lnSpc>
            </a:pPr>
            <a:endParaRPr lang="en-US" altLang="zh-TW" sz="2000" dirty="0" smtClean="0"/>
          </a:p>
        </p:txBody>
      </p:sp>
      <p:sp>
        <p:nvSpPr>
          <p:cNvPr id="11268" name="Rectangle 4"/>
          <p:cNvSpPr>
            <a:spLocks noGrp="1" noChangeArrowheads="1"/>
          </p:cNvSpPr>
          <p:nvPr>
            <p:ph type="body" sz="half" idx="2"/>
          </p:nvPr>
        </p:nvSpPr>
        <p:spPr/>
        <p:txBody>
          <a:bodyPr/>
          <a:lstStyle/>
          <a:p>
            <a:pPr eaLnBrk="1" hangingPunct="1">
              <a:lnSpc>
                <a:spcPct val="80000"/>
              </a:lnSpc>
            </a:pPr>
            <a:r>
              <a:rPr lang="en-US" altLang="zh-TW" sz="2000" dirty="0" smtClean="0"/>
              <a:t>OSF_ORDER_COND </a:t>
            </a:r>
          </a:p>
          <a:p>
            <a:pPr eaLnBrk="1" hangingPunct="1">
              <a:lnSpc>
                <a:spcPct val="80000"/>
              </a:lnSpc>
            </a:pPr>
            <a:r>
              <a:rPr lang="en-US" altLang="zh-TW" sz="2000" dirty="0" smtClean="0"/>
              <a:t>OSF_OC_CODE           </a:t>
            </a:r>
            <a:r>
              <a:rPr lang="zh-TW" altLang="en-US" sz="2000" dirty="0" smtClean="0"/>
              <a:t>開平倉碼</a:t>
            </a:r>
          </a:p>
          <a:p>
            <a:pPr eaLnBrk="1" hangingPunct="1">
              <a:lnSpc>
                <a:spcPct val="80000"/>
              </a:lnSpc>
            </a:pPr>
            <a:r>
              <a:rPr lang="en-US" altLang="zh-TW" sz="2000" dirty="0" smtClean="0"/>
              <a:t>OSF_CM_NO       </a:t>
            </a:r>
            <a:r>
              <a:rPr lang="zh-TW" altLang="en-US" sz="2000" dirty="0" smtClean="0"/>
              <a:t>結算會員代號</a:t>
            </a:r>
          </a:p>
          <a:p>
            <a:pPr eaLnBrk="1" hangingPunct="1">
              <a:lnSpc>
                <a:spcPct val="80000"/>
              </a:lnSpc>
            </a:pPr>
            <a:r>
              <a:rPr lang="en-US" altLang="zh-TW" sz="2000" dirty="0" smtClean="0"/>
              <a:t>OSF_W_TIME              </a:t>
            </a:r>
            <a:r>
              <a:rPr lang="zh-TW" altLang="en-US" sz="2000" dirty="0" smtClean="0"/>
              <a:t>委託時間</a:t>
            </a:r>
          </a:p>
          <a:p>
            <a:pPr eaLnBrk="1" hangingPunct="1">
              <a:lnSpc>
                <a:spcPct val="80000"/>
              </a:lnSpc>
            </a:pPr>
            <a:r>
              <a:rPr lang="en-US" altLang="zh-TW" sz="2000" dirty="0" smtClean="0"/>
              <a:t>OSF_GRP_CNT            </a:t>
            </a:r>
            <a:r>
              <a:rPr lang="zh-TW" altLang="en-US" sz="2000" dirty="0" smtClean="0"/>
              <a:t>群組序號</a:t>
            </a:r>
          </a:p>
          <a:p>
            <a:pPr eaLnBrk="1" hangingPunct="1">
              <a:lnSpc>
                <a:spcPct val="80000"/>
              </a:lnSpc>
            </a:pPr>
            <a:r>
              <a:rPr lang="en-US" altLang="zh-TW" sz="2000" dirty="0" smtClean="0"/>
              <a:t>OSF_GRP_ID               </a:t>
            </a:r>
            <a:r>
              <a:rPr lang="zh-TW" altLang="en-US" sz="2000" dirty="0" smtClean="0"/>
              <a:t>群組代號</a:t>
            </a:r>
          </a:p>
          <a:p>
            <a:pPr eaLnBrk="1" hangingPunct="1">
              <a:lnSpc>
                <a:spcPct val="80000"/>
              </a:lnSpc>
            </a:pPr>
            <a:r>
              <a:rPr lang="en-US" altLang="zh-TW" sz="2000" dirty="0" smtClean="0"/>
              <a:t>OSF_SEQ_NO              </a:t>
            </a:r>
            <a:r>
              <a:rPr lang="zh-TW" altLang="en-US" sz="2000" dirty="0" smtClean="0"/>
              <a:t>委託序號</a:t>
            </a:r>
          </a:p>
          <a:p>
            <a:pPr eaLnBrk="1" hangingPunct="1">
              <a:lnSpc>
                <a:spcPct val="80000"/>
              </a:lnSpc>
            </a:pPr>
            <a:r>
              <a:rPr lang="en-US" altLang="zh-TW" sz="2000" dirty="0" smtClean="0"/>
              <a:t>OSF_DEL_QNTY         </a:t>
            </a:r>
            <a:r>
              <a:rPr lang="zh-TW" altLang="en-US" sz="2000" dirty="0" smtClean="0"/>
              <a:t>減量口數</a:t>
            </a:r>
          </a:p>
          <a:p>
            <a:pPr eaLnBrk="1" hangingPunct="1">
              <a:lnSpc>
                <a:spcPct val="80000"/>
              </a:lnSpc>
            </a:pPr>
            <a:r>
              <a:rPr lang="en-US" altLang="zh-TW" sz="2000" dirty="0" smtClean="0"/>
              <a:t>OSF_PGSEQ1	         </a:t>
            </a:r>
            <a:r>
              <a:rPr lang="zh-TW" altLang="en-US" sz="2000" dirty="0" smtClean="0"/>
              <a:t>未用</a:t>
            </a:r>
          </a:p>
          <a:p>
            <a:pPr eaLnBrk="1" hangingPunct="1">
              <a:lnSpc>
                <a:spcPct val="80000"/>
              </a:lnSpc>
            </a:pPr>
            <a:r>
              <a:rPr lang="en-US" altLang="zh-TW" sz="2000" dirty="0" smtClean="0"/>
              <a:t>OSF_PGSEQ2	         </a:t>
            </a:r>
            <a:r>
              <a:rPr lang="zh-TW" altLang="en-US" sz="2000" dirty="0" smtClean="0"/>
              <a:t>未用</a:t>
            </a:r>
          </a:p>
          <a:p>
            <a:pPr eaLnBrk="1" hangingPunct="1">
              <a:lnSpc>
                <a:spcPct val="80000"/>
              </a:lnSpc>
            </a:pPr>
            <a:r>
              <a:rPr lang="en-US" altLang="zh-TW" sz="2000" dirty="0" smtClean="0"/>
              <a:t>OSF_MARKET_CODE </a:t>
            </a:r>
            <a:r>
              <a:rPr lang="zh-TW" altLang="en-US" sz="2000" dirty="0" smtClean="0"/>
              <a:t>交易時段碼</a:t>
            </a:r>
          </a:p>
          <a:p>
            <a:pPr eaLnBrk="1" hangingPunct="1">
              <a:lnSpc>
                <a:spcPct val="80000"/>
              </a:lnSpc>
            </a:pPr>
            <a:r>
              <a:rPr lang="en-US" altLang="zh-TW" sz="2000" dirty="0" smtClean="0"/>
              <a:t>OSF_ORIG_TIME	</a:t>
            </a:r>
            <a:r>
              <a:rPr lang="zh-TW" altLang="en-US" sz="2000" dirty="0" smtClean="0"/>
              <a:t>委託時間</a:t>
            </a:r>
          </a:p>
        </p:txBody>
      </p:sp>
      <p:sp>
        <p:nvSpPr>
          <p:cNvPr id="11269" name="Text Box 5"/>
          <p:cNvSpPr txBox="1">
            <a:spLocks noChangeArrowheads="1"/>
          </p:cNvSpPr>
          <p:nvPr/>
        </p:nvSpPr>
        <p:spPr bwMode="auto">
          <a:xfrm>
            <a:off x="447675" y="3884613"/>
            <a:ext cx="4268788" cy="1920875"/>
          </a:xfrm>
          <a:prstGeom prst="rect">
            <a:avLst/>
          </a:prstGeom>
          <a:noFill/>
          <a:ln w="9525">
            <a:noFill/>
            <a:miter lim="800000"/>
            <a:headEnd/>
            <a:tailEnd/>
          </a:ln>
        </p:spPr>
        <p:txBody>
          <a:bodyPr>
            <a:spAutoFit/>
          </a:bodyPr>
          <a:lstStyle/>
          <a:p>
            <a:pPr>
              <a:buFontTx/>
              <a:buChar char="•"/>
            </a:pPr>
            <a:r>
              <a:rPr lang="en-US" altLang="zh-TW" sz="2000" dirty="0">
                <a:latin typeface="Times New Roman" pitchFamily="18" charset="0"/>
                <a:ea typeface="標楷體" pitchFamily="65" charset="-120"/>
              </a:rPr>
              <a:t>    OSF_PROD_ID             </a:t>
            </a:r>
            <a:r>
              <a:rPr lang="zh-TW" altLang="en-US" sz="2000" dirty="0">
                <a:latin typeface="Times New Roman" pitchFamily="18" charset="0"/>
                <a:ea typeface="標楷體" pitchFamily="65" charset="-120"/>
              </a:rPr>
              <a:t>商品代號</a:t>
            </a:r>
          </a:p>
          <a:p>
            <a:pPr>
              <a:buFontTx/>
              <a:buChar char="•"/>
            </a:pPr>
            <a:r>
              <a:rPr lang="zh-TW" altLang="en-US" sz="2000" dirty="0">
                <a:latin typeface="Times New Roman" pitchFamily="18" charset="0"/>
                <a:ea typeface="標楷體" pitchFamily="65" charset="-120"/>
              </a:rPr>
              <a:t>    </a:t>
            </a:r>
            <a:r>
              <a:rPr lang="en-US" altLang="zh-TW" sz="2000" dirty="0">
                <a:latin typeface="Times New Roman" pitchFamily="18" charset="0"/>
                <a:ea typeface="標楷體" pitchFamily="65" charset="-120"/>
              </a:rPr>
              <a:t>OSF_BS_CODE                </a:t>
            </a:r>
            <a:r>
              <a:rPr lang="zh-TW" altLang="en-US" sz="2000" dirty="0">
                <a:latin typeface="Times New Roman" pitchFamily="18" charset="0"/>
                <a:ea typeface="標楷體" pitchFamily="65" charset="-120"/>
              </a:rPr>
              <a:t>買賣別</a:t>
            </a:r>
          </a:p>
          <a:p>
            <a:pPr>
              <a:buFontTx/>
              <a:buChar char="•"/>
            </a:pPr>
            <a:r>
              <a:rPr lang="zh-TW" altLang="en-US" sz="2000" dirty="0">
                <a:latin typeface="Times New Roman" pitchFamily="18" charset="0"/>
                <a:ea typeface="標楷體" pitchFamily="65" charset="-120"/>
              </a:rPr>
              <a:t>    </a:t>
            </a:r>
            <a:r>
              <a:rPr lang="en-US" altLang="zh-TW" sz="2000" dirty="0">
                <a:latin typeface="Times New Roman" pitchFamily="18" charset="0"/>
                <a:ea typeface="標楷體" pitchFamily="65" charset="-120"/>
              </a:rPr>
              <a:t>OSF_ORDER_QNTY       </a:t>
            </a:r>
            <a:r>
              <a:rPr lang="zh-TW" altLang="en-US" sz="2000" dirty="0">
                <a:latin typeface="Times New Roman" pitchFamily="18" charset="0"/>
                <a:ea typeface="標楷體" pitchFamily="65" charset="-120"/>
              </a:rPr>
              <a:t>委託量</a:t>
            </a:r>
          </a:p>
          <a:p>
            <a:pPr>
              <a:buFontTx/>
              <a:buChar char="•"/>
            </a:pPr>
            <a:r>
              <a:rPr lang="zh-TW" altLang="en-US" sz="2000" dirty="0">
                <a:latin typeface="Times New Roman" pitchFamily="18" charset="0"/>
                <a:ea typeface="標楷體" pitchFamily="65" charset="-120"/>
              </a:rPr>
              <a:t>    </a:t>
            </a:r>
            <a:r>
              <a:rPr lang="en-US" altLang="zh-TW" sz="2000" dirty="0">
                <a:latin typeface="Times New Roman" pitchFamily="18" charset="0"/>
                <a:ea typeface="標楷體" pitchFamily="65" charset="-120"/>
              </a:rPr>
              <a:t>OSF_UN_QNTY           </a:t>
            </a:r>
            <a:r>
              <a:rPr lang="zh-TW" altLang="en-US" sz="2000" dirty="0">
                <a:latin typeface="Times New Roman" pitchFamily="18" charset="0"/>
                <a:ea typeface="標楷體" pitchFamily="65" charset="-120"/>
              </a:rPr>
              <a:t>未成交量</a:t>
            </a:r>
          </a:p>
          <a:p>
            <a:pPr>
              <a:buFontTx/>
              <a:buChar char="•"/>
            </a:pPr>
            <a:r>
              <a:rPr lang="zh-TW" altLang="en-US" sz="2000" dirty="0">
                <a:latin typeface="Times New Roman" pitchFamily="18" charset="0"/>
                <a:ea typeface="標楷體" pitchFamily="65" charset="-120"/>
              </a:rPr>
              <a:t>    </a:t>
            </a:r>
            <a:r>
              <a:rPr lang="en-US" altLang="zh-TW" sz="2000" dirty="0">
                <a:latin typeface="Times New Roman" pitchFamily="18" charset="0"/>
                <a:ea typeface="標楷體" pitchFamily="65" charset="-120"/>
              </a:rPr>
              <a:t>OSF_ORDER_PRICE       </a:t>
            </a:r>
            <a:r>
              <a:rPr lang="zh-TW" altLang="en-US" sz="2000" dirty="0">
                <a:latin typeface="Times New Roman" pitchFamily="18" charset="0"/>
                <a:ea typeface="標楷體" pitchFamily="65" charset="-120"/>
              </a:rPr>
              <a:t>委託價</a:t>
            </a:r>
          </a:p>
          <a:p>
            <a:pPr>
              <a:buFontTx/>
              <a:buChar char="•"/>
            </a:pPr>
            <a:r>
              <a:rPr lang="zh-TW" altLang="en-US" sz="2000" dirty="0">
                <a:latin typeface="Times New Roman" pitchFamily="18" charset="0"/>
                <a:ea typeface="標楷體" pitchFamily="65" charset="-120"/>
              </a:rPr>
              <a:t>    </a:t>
            </a:r>
            <a:r>
              <a:rPr lang="en-US" altLang="zh-TW" sz="2000" dirty="0">
                <a:latin typeface="Times New Roman" pitchFamily="18" charset="0"/>
                <a:ea typeface="標楷體" pitchFamily="65" charset="-120"/>
              </a:rPr>
              <a:t>OSF_ORDER_TYPE    </a:t>
            </a:r>
            <a:r>
              <a:rPr lang="zh-TW" altLang="en-US" sz="2000" dirty="0">
                <a:latin typeface="Times New Roman" pitchFamily="18" charset="0"/>
                <a:ea typeface="標楷體" pitchFamily="65" charset="-120"/>
              </a:rPr>
              <a:t>委託方式</a:t>
            </a:r>
          </a:p>
        </p:txBody>
      </p:sp>
      <p:grpSp>
        <p:nvGrpSpPr>
          <p:cNvPr id="29" name="群組 28"/>
          <p:cNvGrpSpPr/>
          <p:nvPr/>
        </p:nvGrpSpPr>
        <p:grpSpPr>
          <a:xfrm>
            <a:off x="755650" y="1773238"/>
            <a:ext cx="8064748" cy="3311946"/>
            <a:chOff x="755650" y="1773238"/>
            <a:chExt cx="8064748" cy="3311946"/>
          </a:xfrm>
        </p:grpSpPr>
        <p:sp>
          <p:nvSpPr>
            <p:cNvPr id="11277" name="Line 7"/>
            <p:cNvSpPr>
              <a:spLocks noChangeShapeType="1"/>
            </p:cNvSpPr>
            <p:nvPr/>
          </p:nvSpPr>
          <p:spPr bwMode="auto">
            <a:xfrm>
              <a:off x="755650" y="2060576"/>
              <a:ext cx="3816350" cy="0"/>
            </a:xfrm>
            <a:prstGeom prst="line">
              <a:avLst/>
            </a:prstGeom>
            <a:noFill/>
            <a:ln w="28575">
              <a:solidFill>
                <a:srgbClr val="FF0000"/>
              </a:solidFill>
              <a:round/>
              <a:headEnd/>
              <a:tailEnd/>
            </a:ln>
          </p:spPr>
          <p:txBody>
            <a:bodyPr/>
            <a:lstStyle/>
            <a:p>
              <a:endParaRPr lang="zh-TW" altLang="en-US"/>
            </a:p>
          </p:txBody>
        </p:sp>
        <p:sp>
          <p:nvSpPr>
            <p:cNvPr id="11278" name="Line 8"/>
            <p:cNvSpPr>
              <a:spLocks noChangeShapeType="1"/>
            </p:cNvSpPr>
            <p:nvPr/>
          </p:nvSpPr>
          <p:spPr bwMode="auto">
            <a:xfrm>
              <a:off x="755650" y="2349501"/>
              <a:ext cx="3816350" cy="0"/>
            </a:xfrm>
            <a:prstGeom prst="line">
              <a:avLst/>
            </a:prstGeom>
            <a:noFill/>
            <a:ln w="28575">
              <a:solidFill>
                <a:srgbClr val="FF0000"/>
              </a:solidFill>
              <a:round/>
              <a:headEnd/>
              <a:tailEnd/>
            </a:ln>
          </p:spPr>
          <p:txBody>
            <a:bodyPr/>
            <a:lstStyle/>
            <a:p>
              <a:endParaRPr lang="zh-TW" altLang="en-US"/>
            </a:p>
          </p:txBody>
        </p:sp>
        <p:sp>
          <p:nvSpPr>
            <p:cNvPr id="11279" name="Line 9"/>
            <p:cNvSpPr>
              <a:spLocks noChangeShapeType="1"/>
            </p:cNvSpPr>
            <p:nvPr/>
          </p:nvSpPr>
          <p:spPr bwMode="auto">
            <a:xfrm>
              <a:off x="755650" y="2708276"/>
              <a:ext cx="3816350" cy="0"/>
            </a:xfrm>
            <a:prstGeom prst="line">
              <a:avLst/>
            </a:prstGeom>
            <a:noFill/>
            <a:ln w="28575">
              <a:solidFill>
                <a:srgbClr val="FF0000"/>
              </a:solidFill>
              <a:round/>
              <a:headEnd/>
              <a:tailEnd/>
            </a:ln>
          </p:spPr>
          <p:txBody>
            <a:bodyPr/>
            <a:lstStyle/>
            <a:p>
              <a:endParaRPr lang="zh-TW" altLang="en-US"/>
            </a:p>
          </p:txBody>
        </p:sp>
        <p:sp>
          <p:nvSpPr>
            <p:cNvPr id="11280" name="Line 10"/>
            <p:cNvSpPr>
              <a:spLocks noChangeShapeType="1"/>
            </p:cNvSpPr>
            <p:nvPr/>
          </p:nvSpPr>
          <p:spPr bwMode="auto">
            <a:xfrm>
              <a:off x="755650" y="2997201"/>
              <a:ext cx="3816350" cy="0"/>
            </a:xfrm>
            <a:prstGeom prst="line">
              <a:avLst/>
            </a:prstGeom>
            <a:noFill/>
            <a:ln w="28575">
              <a:solidFill>
                <a:srgbClr val="FF0000"/>
              </a:solidFill>
              <a:round/>
              <a:headEnd/>
              <a:tailEnd/>
            </a:ln>
          </p:spPr>
          <p:txBody>
            <a:bodyPr/>
            <a:lstStyle/>
            <a:p>
              <a:endParaRPr lang="zh-TW" altLang="en-US"/>
            </a:p>
          </p:txBody>
        </p:sp>
        <p:sp>
          <p:nvSpPr>
            <p:cNvPr id="11281" name="Line 11"/>
            <p:cNvSpPr>
              <a:spLocks noChangeShapeType="1"/>
            </p:cNvSpPr>
            <p:nvPr/>
          </p:nvSpPr>
          <p:spPr bwMode="auto">
            <a:xfrm>
              <a:off x="755650" y="3500438"/>
              <a:ext cx="3816350" cy="0"/>
            </a:xfrm>
            <a:prstGeom prst="line">
              <a:avLst/>
            </a:prstGeom>
            <a:noFill/>
            <a:ln w="28575">
              <a:solidFill>
                <a:srgbClr val="FF0000"/>
              </a:solidFill>
              <a:round/>
              <a:headEnd/>
              <a:tailEnd/>
            </a:ln>
          </p:spPr>
          <p:txBody>
            <a:bodyPr/>
            <a:lstStyle/>
            <a:p>
              <a:endParaRPr lang="zh-TW" altLang="en-US"/>
            </a:p>
          </p:txBody>
        </p:sp>
        <p:sp>
          <p:nvSpPr>
            <p:cNvPr id="11282" name="Line 12"/>
            <p:cNvSpPr>
              <a:spLocks noChangeShapeType="1"/>
            </p:cNvSpPr>
            <p:nvPr/>
          </p:nvSpPr>
          <p:spPr bwMode="auto">
            <a:xfrm>
              <a:off x="5003800" y="1773238"/>
              <a:ext cx="3816350" cy="0"/>
            </a:xfrm>
            <a:prstGeom prst="line">
              <a:avLst/>
            </a:prstGeom>
            <a:noFill/>
            <a:ln w="28575">
              <a:solidFill>
                <a:srgbClr val="FF0000"/>
              </a:solidFill>
              <a:round/>
              <a:headEnd/>
              <a:tailEnd/>
            </a:ln>
          </p:spPr>
          <p:txBody>
            <a:bodyPr/>
            <a:lstStyle/>
            <a:p>
              <a:endParaRPr lang="zh-TW" altLang="en-US"/>
            </a:p>
          </p:txBody>
        </p:sp>
        <p:sp>
          <p:nvSpPr>
            <p:cNvPr id="11283" name="Line 13"/>
            <p:cNvSpPr>
              <a:spLocks noChangeShapeType="1"/>
            </p:cNvSpPr>
            <p:nvPr/>
          </p:nvSpPr>
          <p:spPr bwMode="auto">
            <a:xfrm>
              <a:off x="5003800" y="2060576"/>
              <a:ext cx="3816350" cy="0"/>
            </a:xfrm>
            <a:prstGeom prst="line">
              <a:avLst/>
            </a:prstGeom>
            <a:noFill/>
            <a:ln w="28575">
              <a:solidFill>
                <a:srgbClr val="FF0000"/>
              </a:solidFill>
              <a:round/>
              <a:headEnd/>
              <a:tailEnd/>
            </a:ln>
          </p:spPr>
          <p:txBody>
            <a:bodyPr/>
            <a:lstStyle/>
            <a:p>
              <a:endParaRPr lang="zh-TW" altLang="en-US"/>
            </a:p>
          </p:txBody>
        </p:sp>
        <p:sp>
          <p:nvSpPr>
            <p:cNvPr id="11284" name="Line 14"/>
            <p:cNvSpPr>
              <a:spLocks noChangeShapeType="1"/>
            </p:cNvSpPr>
            <p:nvPr/>
          </p:nvSpPr>
          <p:spPr bwMode="auto">
            <a:xfrm>
              <a:off x="5003800" y="2349501"/>
              <a:ext cx="3816350" cy="0"/>
            </a:xfrm>
            <a:prstGeom prst="line">
              <a:avLst/>
            </a:prstGeom>
            <a:noFill/>
            <a:ln w="28575">
              <a:solidFill>
                <a:srgbClr val="FF0000"/>
              </a:solidFill>
              <a:round/>
              <a:headEnd/>
              <a:tailEnd/>
            </a:ln>
          </p:spPr>
          <p:txBody>
            <a:bodyPr/>
            <a:lstStyle/>
            <a:p>
              <a:endParaRPr lang="zh-TW" altLang="en-US"/>
            </a:p>
          </p:txBody>
        </p:sp>
        <p:sp>
          <p:nvSpPr>
            <p:cNvPr id="11285" name="Line 15"/>
            <p:cNvSpPr>
              <a:spLocks noChangeShapeType="1"/>
            </p:cNvSpPr>
            <p:nvPr/>
          </p:nvSpPr>
          <p:spPr bwMode="auto">
            <a:xfrm>
              <a:off x="5003800" y="2997201"/>
              <a:ext cx="3816350" cy="0"/>
            </a:xfrm>
            <a:prstGeom prst="line">
              <a:avLst/>
            </a:prstGeom>
            <a:noFill/>
            <a:ln w="28575">
              <a:solidFill>
                <a:srgbClr val="FF0000"/>
              </a:solidFill>
              <a:round/>
              <a:headEnd/>
              <a:tailEnd/>
            </a:ln>
          </p:spPr>
          <p:txBody>
            <a:bodyPr/>
            <a:lstStyle/>
            <a:p>
              <a:endParaRPr lang="zh-TW" altLang="en-US"/>
            </a:p>
          </p:txBody>
        </p:sp>
        <p:sp>
          <p:nvSpPr>
            <p:cNvPr id="11286" name="Line 16"/>
            <p:cNvSpPr>
              <a:spLocks noChangeShapeType="1"/>
            </p:cNvSpPr>
            <p:nvPr/>
          </p:nvSpPr>
          <p:spPr bwMode="auto">
            <a:xfrm>
              <a:off x="5003800" y="3284538"/>
              <a:ext cx="3816350" cy="0"/>
            </a:xfrm>
            <a:prstGeom prst="line">
              <a:avLst/>
            </a:prstGeom>
            <a:noFill/>
            <a:ln w="28575">
              <a:solidFill>
                <a:srgbClr val="FF0000"/>
              </a:solidFill>
              <a:round/>
              <a:headEnd/>
              <a:tailEnd/>
            </a:ln>
          </p:spPr>
          <p:txBody>
            <a:bodyPr/>
            <a:lstStyle/>
            <a:p>
              <a:endParaRPr lang="zh-TW" altLang="en-US"/>
            </a:p>
          </p:txBody>
        </p:sp>
        <p:sp>
          <p:nvSpPr>
            <p:cNvPr id="11287" name="Line 17"/>
            <p:cNvSpPr>
              <a:spLocks noChangeShapeType="1"/>
            </p:cNvSpPr>
            <p:nvPr/>
          </p:nvSpPr>
          <p:spPr bwMode="auto">
            <a:xfrm>
              <a:off x="5003800" y="3573463"/>
              <a:ext cx="3816350" cy="0"/>
            </a:xfrm>
            <a:prstGeom prst="line">
              <a:avLst/>
            </a:prstGeom>
            <a:noFill/>
            <a:ln w="28575">
              <a:solidFill>
                <a:srgbClr val="FF0000"/>
              </a:solidFill>
              <a:round/>
              <a:headEnd/>
              <a:tailEnd/>
            </a:ln>
          </p:spPr>
          <p:txBody>
            <a:bodyPr/>
            <a:lstStyle/>
            <a:p>
              <a:endParaRPr lang="zh-TW" altLang="en-US"/>
            </a:p>
          </p:txBody>
        </p:sp>
        <p:sp>
          <p:nvSpPr>
            <p:cNvPr id="11288" name="Line 18"/>
            <p:cNvSpPr>
              <a:spLocks noChangeShapeType="1"/>
            </p:cNvSpPr>
            <p:nvPr/>
          </p:nvSpPr>
          <p:spPr bwMode="auto">
            <a:xfrm>
              <a:off x="5003800" y="4221163"/>
              <a:ext cx="3816350" cy="0"/>
            </a:xfrm>
            <a:prstGeom prst="line">
              <a:avLst/>
            </a:prstGeom>
            <a:noFill/>
            <a:ln w="28575">
              <a:solidFill>
                <a:srgbClr val="FF0000"/>
              </a:solidFill>
              <a:round/>
              <a:headEnd/>
              <a:tailEnd/>
            </a:ln>
          </p:spPr>
          <p:txBody>
            <a:bodyPr/>
            <a:lstStyle/>
            <a:p>
              <a:endParaRPr lang="zh-TW" altLang="en-US"/>
            </a:p>
          </p:txBody>
        </p:sp>
        <p:sp>
          <p:nvSpPr>
            <p:cNvPr id="11289" name="Line 19"/>
            <p:cNvSpPr>
              <a:spLocks noChangeShapeType="1"/>
            </p:cNvSpPr>
            <p:nvPr/>
          </p:nvSpPr>
          <p:spPr bwMode="auto">
            <a:xfrm>
              <a:off x="5003800" y="4508501"/>
              <a:ext cx="3816350" cy="0"/>
            </a:xfrm>
            <a:prstGeom prst="line">
              <a:avLst/>
            </a:prstGeom>
            <a:noFill/>
            <a:ln w="28575">
              <a:solidFill>
                <a:srgbClr val="FF0000"/>
              </a:solidFill>
              <a:round/>
              <a:headEnd/>
              <a:tailEnd/>
            </a:ln>
          </p:spPr>
          <p:txBody>
            <a:bodyPr/>
            <a:lstStyle/>
            <a:p>
              <a:endParaRPr lang="zh-TW" altLang="en-US"/>
            </a:p>
          </p:txBody>
        </p:sp>
        <p:sp>
          <p:nvSpPr>
            <p:cNvPr id="11290" name="Line 20"/>
            <p:cNvSpPr>
              <a:spLocks noChangeShapeType="1"/>
            </p:cNvSpPr>
            <p:nvPr/>
          </p:nvSpPr>
          <p:spPr bwMode="auto">
            <a:xfrm>
              <a:off x="5003800" y="4797426"/>
              <a:ext cx="3816350" cy="0"/>
            </a:xfrm>
            <a:prstGeom prst="line">
              <a:avLst/>
            </a:prstGeom>
            <a:noFill/>
            <a:ln w="28575">
              <a:solidFill>
                <a:srgbClr val="FF0000"/>
              </a:solidFill>
              <a:round/>
              <a:headEnd/>
              <a:tailEnd/>
            </a:ln>
          </p:spPr>
          <p:txBody>
            <a:bodyPr/>
            <a:lstStyle/>
            <a:p>
              <a:endParaRPr lang="zh-TW" altLang="en-US"/>
            </a:p>
          </p:txBody>
        </p:sp>
        <p:sp>
          <p:nvSpPr>
            <p:cNvPr id="11291" name="Line 21"/>
            <p:cNvSpPr>
              <a:spLocks noChangeShapeType="1"/>
            </p:cNvSpPr>
            <p:nvPr/>
          </p:nvSpPr>
          <p:spPr bwMode="auto">
            <a:xfrm>
              <a:off x="5004048" y="5085184"/>
              <a:ext cx="3816350" cy="0"/>
            </a:xfrm>
            <a:prstGeom prst="line">
              <a:avLst/>
            </a:prstGeom>
            <a:noFill/>
            <a:ln w="28575">
              <a:solidFill>
                <a:srgbClr val="FF0000"/>
              </a:solidFill>
              <a:round/>
              <a:headEnd/>
              <a:tailEnd/>
            </a:ln>
          </p:spPr>
          <p:txBody>
            <a:bodyPr/>
            <a:lstStyle/>
            <a:p>
              <a:endParaRPr lang="zh-TW" altLang="en-US"/>
            </a:p>
          </p:txBody>
        </p:sp>
        <p:sp>
          <p:nvSpPr>
            <p:cNvPr id="11292" name="Line 22"/>
            <p:cNvSpPr>
              <a:spLocks noChangeShapeType="1"/>
            </p:cNvSpPr>
            <p:nvPr/>
          </p:nvSpPr>
          <p:spPr bwMode="auto">
            <a:xfrm>
              <a:off x="755650" y="5013326"/>
              <a:ext cx="3816350" cy="0"/>
            </a:xfrm>
            <a:prstGeom prst="line">
              <a:avLst/>
            </a:prstGeom>
            <a:noFill/>
            <a:ln w="28575">
              <a:solidFill>
                <a:srgbClr val="FF0000"/>
              </a:solidFill>
              <a:round/>
              <a:headEnd/>
              <a:tailEnd/>
            </a:ln>
          </p:spPr>
          <p:txBody>
            <a:bodyPr/>
            <a:lstStyle/>
            <a:p>
              <a:endParaRPr lang="zh-TW" altLang="en-US"/>
            </a:p>
          </p:txBody>
        </p:sp>
      </p:grpSp>
      <p:grpSp>
        <p:nvGrpSpPr>
          <p:cNvPr id="3" name="Group 23"/>
          <p:cNvGrpSpPr>
            <a:grpSpLocks/>
          </p:cNvGrpSpPr>
          <p:nvPr/>
        </p:nvGrpSpPr>
        <p:grpSpPr bwMode="auto">
          <a:xfrm>
            <a:off x="454347" y="1555651"/>
            <a:ext cx="8366125" cy="4465637"/>
            <a:chOff x="295" y="981"/>
            <a:chExt cx="5270" cy="2813"/>
          </a:xfrm>
        </p:grpSpPr>
        <p:pic>
          <p:nvPicPr>
            <p:cNvPr id="11272" name="Picture 24" descr="未命名"/>
            <p:cNvPicPr>
              <a:picLocks noChangeAspect="1" noChangeArrowheads="1"/>
            </p:cNvPicPr>
            <p:nvPr/>
          </p:nvPicPr>
          <p:blipFill>
            <a:blip r:embed="rId2" cstate="print"/>
            <a:srcRect/>
            <a:stretch>
              <a:fillRect/>
            </a:stretch>
          </p:blipFill>
          <p:spPr bwMode="auto">
            <a:xfrm>
              <a:off x="295" y="1207"/>
              <a:ext cx="2594" cy="1271"/>
            </a:xfrm>
            <a:prstGeom prst="rect">
              <a:avLst/>
            </a:prstGeom>
            <a:noFill/>
            <a:ln w="9525">
              <a:noFill/>
              <a:miter lim="800000"/>
              <a:headEnd/>
              <a:tailEnd/>
            </a:ln>
          </p:spPr>
        </p:pic>
        <p:pic>
          <p:nvPicPr>
            <p:cNvPr id="11273" name="Picture 25" descr="未命名"/>
            <p:cNvPicPr>
              <a:picLocks noChangeAspect="1" noChangeArrowheads="1"/>
            </p:cNvPicPr>
            <p:nvPr/>
          </p:nvPicPr>
          <p:blipFill>
            <a:blip r:embed="rId2" cstate="print"/>
            <a:srcRect/>
            <a:stretch>
              <a:fillRect/>
            </a:stretch>
          </p:blipFill>
          <p:spPr bwMode="auto">
            <a:xfrm>
              <a:off x="2971" y="981"/>
              <a:ext cx="2594" cy="635"/>
            </a:xfrm>
            <a:prstGeom prst="rect">
              <a:avLst/>
            </a:prstGeom>
            <a:noFill/>
            <a:ln w="9525">
              <a:noFill/>
              <a:miter lim="800000"/>
              <a:headEnd/>
              <a:tailEnd/>
            </a:ln>
          </p:spPr>
        </p:pic>
        <p:pic>
          <p:nvPicPr>
            <p:cNvPr id="11274" name="Picture 26" descr="未命名"/>
            <p:cNvPicPr>
              <a:picLocks noChangeAspect="1" noChangeArrowheads="1"/>
            </p:cNvPicPr>
            <p:nvPr/>
          </p:nvPicPr>
          <p:blipFill>
            <a:blip r:embed="rId2" cstate="print"/>
            <a:srcRect/>
            <a:stretch>
              <a:fillRect/>
            </a:stretch>
          </p:blipFill>
          <p:spPr bwMode="auto">
            <a:xfrm>
              <a:off x="2971" y="1752"/>
              <a:ext cx="2594" cy="635"/>
            </a:xfrm>
            <a:prstGeom prst="rect">
              <a:avLst/>
            </a:prstGeom>
            <a:noFill/>
            <a:ln w="9525">
              <a:noFill/>
              <a:miter lim="800000"/>
              <a:headEnd/>
              <a:tailEnd/>
            </a:ln>
          </p:spPr>
        </p:pic>
        <p:pic>
          <p:nvPicPr>
            <p:cNvPr id="11275" name="Picture 27" descr="未命名"/>
            <p:cNvPicPr>
              <a:picLocks noChangeAspect="1" noChangeArrowheads="1"/>
            </p:cNvPicPr>
            <p:nvPr/>
          </p:nvPicPr>
          <p:blipFill>
            <a:blip r:embed="rId2" cstate="print"/>
            <a:srcRect/>
            <a:stretch>
              <a:fillRect/>
            </a:stretch>
          </p:blipFill>
          <p:spPr bwMode="auto">
            <a:xfrm>
              <a:off x="2971" y="2523"/>
              <a:ext cx="2594" cy="1271"/>
            </a:xfrm>
            <a:prstGeom prst="rect">
              <a:avLst/>
            </a:prstGeom>
            <a:noFill/>
            <a:ln w="9525">
              <a:noFill/>
              <a:miter lim="800000"/>
              <a:headEnd/>
              <a:tailEnd/>
            </a:ln>
          </p:spPr>
        </p:pic>
        <p:pic>
          <p:nvPicPr>
            <p:cNvPr id="11276" name="Picture 28" descr="未命名"/>
            <p:cNvPicPr>
              <a:picLocks noChangeAspect="1" noChangeArrowheads="1"/>
            </p:cNvPicPr>
            <p:nvPr/>
          </p:nvPicPr>
          <p:blipFill>
            <a:blip r:embed="rId2" cstate="print"/>
            <a:srcRect/>
            <a:stretch>
              <a:fillRect/>
            </a:stretch>
          </p:blipFill>
          <p:spPr bwMode="auto">
            <a:xfrm>
              <a:off x="295" y="3067"/>
              <a:ext cx="3048" cy="182"/>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ox(in)">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zh-TW" altLang="en-US" smtClean="0"/>
              <a:t>有相同價位買單</a:t>
            </a:r>
            <a:r>
              <a:rPr lang="en-US" altLang="zh-TW" smtClean="0"/>
              <a:t>(</a:t>
            </a:r>
            <a:r>
              <a:rPr lang="zh-TW" altLang="en-US" smtClean="0"/>
              <a:t>演算法</a:t>
            </a:r>
            <a:r>
              <a:rPr lang="en-US" altLang="zh-TW" smtClean="0"/>
              <a:t>)</a:t>
            </a:r>
          </a:p>
        </p:txBody>
      </p:sp>
      <p:sp>
        <p:nvSpPr>
          <p:cNvPr id="30723" name="Rectangle 3"/>
          <p:cNvSpPr>
            <a:spLocks noGrp="1" noChangeArrowheads="1"/>
          </p:cNvSpPr>
          <p:nvPr>
            <p:ph type="body" idx="1"/>
          </p:nvPr>
        </p:nvSpPr>
        <p:spPr/>
        <p:txBody>
          <a:bodyPr/>
          <a:lstStyle/>
          <a:p>
            <a:pPr eaLnBrk="1" hangingPunct="1">
              <a:buFontTx/>
              <a:buNone/>
            </a:pPr>
            <a:r>
              <a:rPr lang="en-US" altLang="zh-TW" sz="1400" smtClean="0"/>
              <a:t>//</a:t>
            </a:r>
            <a:r>
              <a:rPr lang="zh-TW" altLang="en-US" sz="1400" smtClean="0"/>
              <a:t>這一部份先找尋委託單位置</a:t>
            </a:r>
          </a:p>
          <a:p>
            <a:pPr eaLnBrk="1" hangingPunct="1">
              <a:buFontTx/>
              <a:buNone/>
            </a:pPr>
            <a:r>
              <a:rPr lang="en-US" altLang="en-US" sz="1400" smtClean="0"/>
              <a:t>Quote * Qptr2 = Qptr;</a:t>
            </a:r>
          </a:p>
          <a:p>
            <a:pPr eaLnBrk="1" hangingPunct="1">
              <a:buFontTx/>
              <a:buNone/>
            </a:pPr>
            <a:r>
              <a:rPr lang="en-US" altLang="en-US" sz="1400" smtClean="0"/>
              <a:t>Qptr = Qptr -&gt;Qptr;</a:t>
            </a:r>
          </a:p>
          <a:p>
            <a:pPr eaLnBrk="1" hangingPunct="1">
              <a:buFontTx/>
              <a:buNone/>
            </a:pPr>
            <a:r>
              <a:rPr lang="en-US" altLang="en-US" sz="1400" smtClean="0"/>
              <a:t>if(BS == 0)//買單</a:t>
            </a:r>
          </a:p>
          <a:p>
            <a:pPr eaLnBrk="1" hangingPunct="1">
              <a:buFontTx/>
              <a:buNone/>
            </a:pPr>
            <a:r>
              <a:rPr lang="en-US" altLang="en-US" sz="1400" smtClean="0"/>
              <a:t>{</a:t>
            </a:r>
          </a:p>
          <a:p>
            <a:pPr eaLnBrk="1" hangingPunct="1">
              <a:buFontTx/>
              <a:buNone/>
            </a:pPr>
            <a:r>
              <a:rPr lang="en-US" altLang="en-US" sz="1400" smtClean="0"/>
              <a:t>	while(Qptr != NULL &amp;&amp; Qptr -&gt;price &gt;</a:t>
            </a:r>
            <a:r>
              <a:rPr lang="zh-TW" altLang="en-US" sz="1400" smtClean="0"/>
              <a:t>＝</a:t>
            </a:r>
            <a:r>
              <a:rPr lang="en-US" altLang="en-US" sz="1400" smtClean="0"/>
              <a:t> </a:t>
            </a:r>
            <a:r>
              <a:rPr lang="en-US" altLang="zh-TW" sz="1400" smtClean="0"/>
              <a:t>P</a:t>
            </a:r>
            <a:r>
              <a:rPr lang="en-US" altLang="en-US" sz="1400" smtClean="0"/>
              <a:t>rice)</a:t>
            </a:r>
          </a:p>
          <a:p>
            <a:pPr eaLnBrk="1" hangingPunct="1">
              <a:buFontTx/>
              <a:buNone/>
            </a:pPr>
            <a:r>
              <a:rPr lang="en-US" altLang="en-US" sz="1400" smtClean="0"/>
              <a:t>	{</a:t>
            </a:r>
          </a:p>
          <a:p>
            <a:pPr eaLnBrk="1" hangingPunct="1">
              <a:buFontTx/>
              <a:buNone/>
            </a:pPr>
            <a:r>
              <a:rPr lang="en-US" altLang="en-US" sz="1400" smtClean="0"/>
              <a:t>		 Qptr2 = Qptr;</a:t>
            </a:r>
          </a:p>
          <a:p>
            <a:pPr eaLnBrk="1" hangingPunct="1">
              <a:buFontTx/>
              <a:buNone/>
            </a:pPr>
            <a:r>
              <a:rPr lang="en-US" altLang="en-US" sz="1400" smtClean="0"/>
              <a:t>		</a:t>
            </a:r>
            <a:r>
              <a:rPr lang="en-US" altLang="zh-TW" sz="1400" smtClean="0"/>
              <a:t> </a:t>
            </a:r>
            <a:r>
              <a:rPr lang="en-US" altLang="en-US" sz="1400" smtClean="0"/>
              <a:t>Qptr = Qptr-&gt;Qptr;</a:t>
            </a:r>
          </a:p>
          <a:p>
            <a:pPr eaLnBrk="1" hangingPunct="1">
              <a:buFontTx/>
              <a:buNone/>
            </a:pPr>
            <a:r>
              <a:rPr lang="en-US" altLang="en-US" sz="1400" smtClean="0"/>
              <a:t>	}</a:t>
            </a:r>
          </a:p>
          <a:p>
            <a:pPr eaLnBrk="1" hangingPunct="1">
              <a:buFontTx/>
              <a:buNone/>
            </a:pPr>
            <a:r>
              <a:rPr lang="en-US" altLang="en-US" sz="1400" smtClean="0"/>
              <a:t>}</a:t>
            </a:r>
            <a:endParaRPr lang="en-US" altLang="zh-TW" sz="1400" smtClean="0"/>
          </a:p>
          <a:p>
            <a:pPr eaLnBrk="1" hangingPunct="1">
              <a:buFontTx/>
              <a:buNone/>
            </a:pPr>
            <a:r>
              <a:rPr lang="en-US" altLang="zh-TW" sz="1400" smtClean="0"/>
              <a:t>if(Qptr2-&gt;price == Price)</a:t>
            </a:r>
          </a:p>
          <a:p>
            <a:pPr eaLnBrk="1" hangingPunct="1">
              <a:buFontTx/>
              <a:buNone/>
            </a:pPr>
            <a:r>
              <a:rPr lang="en-US" altLang="zh-TW" sz="1400" smtClean="0"/>
              <a:t>{//</a:t>
            </a:r>
            <a:r>
              <a:rPr lang="zh-TW" altLang="en-US" sz="1400" smtClean="0"/>
              <a:t>委托單原表單內有這筆價位</a:t>
            </a:r>
          </a:p>
          <a:p>
            <a:pPr eaLnBrk="1" hangingPunct="1">
              <a:buFontTx/>
              <a:buNone/>
            </a:pPr>
            <a:r>
              <a:rPr lang="zh-TW" altLang="en-US" sz="1400" smtClean="0"/>
              <a:t>	</a:t>
            </a:r>
            <a:r>
              <a:rPr lang="en-US" altLang="zh-TW" sz="1400" smtClean="0"/>
              <a:t>Qptr2-&gt;vol += Vol;</a:t>
            </a:r>
          </a:p>
          <a:p>
            <a:pPr eaLnBrk="1" hangingPunct="1">
              <a:buFontTx/>
              <a:buNone/>
            </a:pPr>
            <a:r>
              <a:rPr lang="en-US" altLang="zh-TW" sz="1400" smtClean="0"/>
              <a:t>   return;</a:t>
            </a:r>
          </a:p>
          <a:p>
            <a:pPr eaLnBrk="1" hangingPunct="1">
              <a:buFontTx/>
              <a:buNone/>
            </a:pPr>
            <a:r>
              <a:rPr lang="en-US" altLang="zh-TW" sz="1400" smtClean="0"/>
              <a:t>}</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zh-TW" altLang="en-US" smtClean="0"/>
              <a:t>先前並無此價位</a:t>
            </a:r>
          </a:p>
        </p:txBody>
      </p:sp>
      <p:sp>
        <p:nvSpPr>
          <p:cNvPr id="31747" name="Rectangle 3"/>
          <p:cNvSpPr>
            <a:spLocks noGrp="1" noChangeArrowheads="1"/>
          </p:cNvSpPr>
          <p:nvPr>
            <p:ph type="body" idx="1"/>
          </p:nvPr>
        </p:nvSpPr>
        <p:spPr/>
        <p:txBody>
          <a:bodyPr/>
          <a:lstStyle/>
          <a:p>
            <a:pPr eaLnBrk="1" hangingPunct="1"/>
            <a:endParaRPr lang="zh-TW" altLang="zh-TW" smtClean="0"/>
          </a:p>
        </p:txBody>
      </p:sp>
      <p:grpSp>
        <p:nvGrpSpPr>
          <p:cNvPr id="2" name="Group 4"/>
          <p:cNvGrpSpPr>
            <a:grpSpLocks/>
          </p:cNvGrpSpPr>
          <p:nvPr/>
        </p:nvGrpSpPr>
        <p:grpSpPr bwMode="auto">
          <a:xfrm>
            <a:off x="1331913" y="2924175"/>
            <a:ext cx="1177925" cy="1979613"/>
            <a:chOff x="385" y="1117"/>
            <a:chExt cx="742" cy="1247"/>
          </a:xfrm>
        </p:grpSpPr>
        <p:sp>
          <p:nvSpPr>
            <p:cNvPr id="31825" name="Text Box 5"/>
            <p:cNvSpPr txBox="1">
              <a:spLocks noChangeArrowheads="1"/>
            </p:cNvSpPr>
            <p:nvPr/>
          </p:nvSpPr>
          <p:spPr bwMode="auto">
            <a:xfrm>
              <a:off x="385" y="1117"/>
              <a:ext cx="742" cy="249"/>
            </a:xfrm>
            <a:prstGeom prst="rect">
              <a:avLst/>
            </a:prstGeom>
            <a:noFill/>
            <a:ln w="28575">
              <a:solidFill>
                <a:schemeClr val="tx1"/>
              </a:solidFill>
              <a:miter lim="800000"/>
              <a:headEnd/>
              <a:tailEnd/>
            </a:ln>
          </p:spPr>
          <p:txBody>
            <a:bodyPr wrap="none">
              <a:spAutoFit/>
            </a:bodyPr>
            <a:lstStyle/>
            <a:p>
              <a:r>
                <a:rPr lang="en-US" altLang="zh-TW"/>
                <a:t>5600 Buy</a:t>
              </a:r>
            </a:p>
          </p:txBody>
        </p:sp>
        <p:sp>
          <p:nvSpPr>
            <p:cNvPr id="31826" name="Text Box 6"/>
            <p:cNvSpPr txBox="1">
              <a:spLocks noChangeArrowheads="1"/>
            </p:cNvSpPr>
            <p:nvPr/>
          </p:nvSpPr>
          <p:spPr bwMode="auto">
            <a:xfrm>
              <a:off x="385" y="1367"/>
              <a:ext cx="742" cy="249"/>
            </a:xfrm>
            <a:prstGeom prst="rect">
              <a:avLst/>
            </a:prstGeom>
            <a:noFill/>
            <a:ln w="28575">
              <a:solidFill>
                <a:schemeClr val="tx1"/>
              </a:solidFill>
              <a:miter lim="800000"/>
              <a:headEnd/>
              <a:tailEnd/>
            </a:ln>
          </p:spPr>
          <p:txBody>
            <a:bodyPr wrap="none">
              <a:spAutoFit/>
            </a:bodyPr>
            <a:lstStyle/>
            <a:p>
              <a:r>
                <a:rPr lang="en-US" altLang="zh-TW"/>
                <a:t>5700 Buy</a:t>
              </a:r>
            </a:p>
          </p:txBody>
        </p:sp>
        <p:sp>
          <p:nvSpPr>
            <p:cNvPr id="31827" name="Text Box 7"/>
            <p:cNvSpPr txBox="1">
              <a:spLocks noChangeArrowheads="1"/>
            </p:cNvSpPr>
            <p:nvPr/>
          </p:nvSpPr>
          <p:spPr bwMode="auto">
            <a:xfrm>
              <a:off x="385" y="1616"/>
              <a:ext cx="742" cy="249"/>
            </a:xfrm>
            <a:prstGeom prst="rect">
              <a:avLst/>
            </a:prstGeom>
            <a:noFill/>
            <a:ln w="28575">
              <a:solidFill>
                <a:schemeClr val="tx1"/>
              </a:solidFill>
              <a:miter lim="800000"/>
              <a:headEnd/>
              <a:tailEnd/>
            </a:ln>
          </p:spPr>
          <p:txBody>
            <a:bodyPr wrap="none">
              <a:spAutoFit/>
            </a:bodyPr>
            <a:lstStyle/>
            <a:p>
              <a:r>
                <a:rPr lang="en-US" altLang="zh-TW"/>
                <a:t>5800 Buy</a:t>
              </a:r>
            </a:p>
          </p:txBody>
        </p:sp>
        <p:sp>
          <p:nvSpPr>
            <p:cNvPr id="31828" name="Text Box 8"/>
            <p:cNvSpPr txBox="1">
              <a:spLocks noChangeArrowheads="1"/>
            </p:cNvSpPr>
            <p:nvPr/>
          </p:nvSpPr>
          <p:spPr bwMode="auto">
            <a:xfrm>
              <a:off x="385" y="1866"/>
              <a:ext cx="742" cy="249"/>
            </a:xfrm>
            <a:prstGeom prst="rect">
              <a:avLst/>
            </a:prstGeom>
            <a:noFill/>
            <a:ln w="28575">
              <a:solidFill>
                <a:schemeClr val="tx1"/>
              </a:solidFill>
              <a:miter lim="800000"/>
              <a:headEnd/>
              <a:tailEnd/>
            </a:ln>
          </p:spPr>
          <p:txBody>
            <a:bodyPr wrap="none">
              <a:spAutoFit/>
            </a:bodyPr>
            <a:lstStyle/>
            <a:p>
              <a:r>
                <a:rPr lang="en-US" altLang="zh-TW"/>
                <a:t>5900 Buy</a:t>
              </a:r>
            </a:p>
          </p:txBody>
        </p:sp>
        <p:sp>
          <p:nvSpPr>
            <p:cNvPr id="31829" name="Text Box 9"/>
            <p:cNvSpPr txBox="1">
              <a:spLocks noChangeArrowheads="1"/>
            </p:cNvSpPr>
            <p:nvPr/>
          </p:nvSpPr>
          <p:spPr bwMode="auto">
            <a:xfrm>
              <a:off x="385" y="2115"/>
              <a:ext cx="742" cy="249"/>
            </a:xfrm>
            <a:prstGeom prst="rect">
              <a:avLst/>
            </a:prstGeom>
            <a:noFill/>
            <a:ln w="28575">
              <a:solidFill>
                <a:schemeClr val="tx1"/>
              </a:solidFill>
              <a:miter lim="800000"/>
              <a:headEnd/>
              <a:tailEnd/>
            </a:ln>
          </p:spPr>
          <p:txBody>
            <a:bodyPr wrap="none">
              <a:spAutoFit/>
            </a:bodyPr>
            <a:lstStyle/>
            <a:p>
              <a:r>
                <a:rPr lang="en-US" altLang="zh-TW"/>
                <a:t>6000 Buy</a:t>
              </a:r>
            </a:p>
          </p:txBody>
        </p:sp>
      </p:grpSp>
      <p:grpSp>
        <p:nvGrpSpPr>
          <p:cNvPr id="3" name="Group 10"/>
          <p:cNvGrpSpPr>
            <a:grpSpLocks/>
          </p:cNvGrpSpPr>
          <p:nvPr/>
        </p:nvGrpSpPr>
        <p:grpSpPr bwMode="auto">
          <a:xfrm>
            <a:off x="2413000" y="3140075"/>
            <a:ext cx="576263" cy="144463"/>
            <a:chOff x="1066" y="1253"/>
            <a:chExt cx="363" cy="91"/>
          </a:xfrm>
        </p:grpSpPr>
        <p:sp>
          <p:nvSpPr>
            <p:cNvPr id="31821" name="Line 11"/>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31822" name="Line 12"/>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31823" name="Line 13"/>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31824" name="Line 14"/>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grpSp>
        <p:nvGrpSpPr>
          <p:cNvPr id="4" name="Group 15"/>
          <p:cNvGrpSpPr>
            <a:grpSpLocks/>
          </p:cNvGrpSpPr>
          <p:nvPr/>
        </p:nvGrpSpPr>
        <p:grpSpPr bwMode="auto">
          <a:xfrm>
            <a:off x="2413000" y="3500438"/>
            <a:ext cx="576263" cy="144462"/>
            <a:chOff x="1066" y="1253"/>
            <a:chExt cx="363" cy="91"/>
          </a:xfrm>
        </p:grpSpPr>
        <p:sp>
          <p:nvSpPr>
            <p:cNvPr id="31817" name="Line 16"/>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31818" name="Line 17"/>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31819" name="Line 18"/>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31820" name="Line 19"/>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grpSp>
        <p:nvGrpSpPr>
          <p:cNvPr id="5" name="Group 20"/>
          <p:cNvGrpSpPr>
            <a:grpSpLocks/>
          </p:cNvGrpSpPr>
          <p:nvPr/>
        </p:nvGrpSpPr>
        <p:grpSpPr bwMode="auto">
          <a:xfrm>
            <a:off x="2413000" y="4292600"/>
            <a:ext cx="576263" cy="144463"/>
            <a:chOff x="1066" y="1253"/>
            <a:chExt cx="363" cy="91"/>
          </a:xfrm>
        </p:grpSpPr>
        <p:sp>
          <p:nvSpPr>
            <p:cNvPr id="31813" name="Line 21"/>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31814" name="Line 22"/>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31815" name="Line 23"/>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31816" name="Line 24"/>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grpSp>
        <p:nvGrpSpPr>
          <p:cNvPr id="6" name="Group 25"/>
          <p:cNvGrpSpPr>
            <a:grpSpLocks/>
          </p:cNvGrpSpPr>
          <p:nvPr/>
        </p:nvGrpSpPr>
        <p:grpSpPr bwMode="auto">
          <a:xfrm>
            <a:off x="2413000" y="4722813"/>
            <a:ext cx="576263" cy="144462"/>
            <a:chOff x="1066" y="1253"/>
            <a:chExt cx="363" cy="91"/>
          </a:xfrm>
        </p:grpSpPr>
        <p:sp>
          <p:nvSpPr>
            <p:cNvPr id="31809" name="Line 26"/>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31810" name="Line 27"/>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31811" name="Line 28"/>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31812" name="Line 29"/>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grpSp>
        <p:nvGrpSpPr>
          <p:cNvPr id="7" name="Group 30"/>
          <p:cNvGrpSpPr>
            <a:grpSpLocks/>
          </p:cNvGrpSpPr>
          <p:nvPr/>
        </p:nvGrpSpPr>
        <p:grpSpPr bwMode="auto">
          <a:xfrm>
            <a:off x="3059113" y="3500438"/>
            <a:ext cx="2146300" cy="792162"/>
            <a:chOff x="1927" y="2205"/>
            <a:chExt cx="1352" cy="499"/>
          </a:xfrm>
        </p:grpSpPr>
        <p:sp>
          <p:nvSpPr>
            <p:cNvPr id="31803" name="Rectangle 31"/>
            <p:cNvSpPr>
              <a:spLocks noChangeArrowheads="1"/>
            </p:cNvSpPr>
            <p:nvPr/>
          </p:nvSpPr>
          <p:spPr bwMode="auto">
            <a:xfrm>
              <a:off x="1963" y="2205"/>
              <a:ext cx="1316" cy="499"/>
            </a:xfrm>
            <a:prstGeom prst="rect">
              <a:avLst/>
            </a:prstGeom>
            <a:solidFill>
              <a:schemeClr val="bg1"/>
            </a:solidFill>
            <a:ln w="28575">
              <a:solidFill>
                <a:schemeClr val="tx1"/>
              </a:solidFill>
              <a:miter lim="800000"/>
              <a:headEnd/>
              <a:tailEnd/>
            </a:ln>
          </p:spPr>
          <p:txBody>
            <a:bodyPr wrap="none" anchor="ctr"/>
            <a:lstStyle/>
            <a:p>
              <a:endParaRPr lang="zh-TW" altLang="zh-TW"/>
            </a:p>
          </p:txBody>
        </p:sp>
        <p:sp>
          <p:nvSpPr>
            <p:cNvPr id="31804" name="Text Box 32"/>
            <p:cNvSpPr txBox="1">
              <a:spLocks noChangeArrowheads="1"/>
            </p:cNvSpPr>
            <p:nvPr/>
          </p:nvSpPr>
          <p:spPr bwMode="auto">
            <a:xfrm>
              <a:off x="2870" y="2409"/>
              <a:ext cx="363" cy="249"/>
            </a:xfrm>
            <a:prstGeom prst="rect">
              <a:avLst/>
            </a:prstGeom>
            <a:noFill/>
            <a:ln w="28575">
              <a:solidFill>
                <a:schemeClr val="tx1"/>
              </a:solidFill>
              <a:miter lim="800000"/>
              <a:headEnd/>
              <a:tailEnd/>
            </a:ln>
          </p:spPr>
          <p:txBody>
            <a:bodyPr>
              <a:spAutoFit/>
            </a:bodyPr>
            <a:lstStyle/>
            <a:p>
              <a:pPr>
                <a:spcBef>
                  <a:spcPct val="50000"/>
                </a:spcBef>
              </a:pPr>
              <a:r>
                <a:rPr lang="en-US" altLang="zh-TW"/>
                <a:t>Ptr</a:t>
              </a:r>
            </a:p>
          </p:txBody>
        </p:sp>
        <p:sp>
          <p:nvSpPr>
            <p:cNvPr id="31805" name="Text Box 33"/>
            <p:cNvSpPr txBox="1">
              <a:spLocks noChangeArrowheads="1"/>
            </p:cNvSpPr>
            <p:nvPr/>
          </p:nvSpPr>
          <p:spPr bwMode="auto">
            <a:xfrm>
              <a:off x="2009" y="2409"/>
              <a:ext cx="454" cy="249"/>
            </a:xfrm>
            <a:prstGeom prst="rect">
              <a:avLst/>
            </a:prstGeom>
            <a:noFill/>
            <a:ln w="28575">
              <a:solidFill>
                <a:schemeClr val="tx1"/>
              </a:solidFill>
              <a:miter lim="800000"/>
              <a:headEnd/>
              <a:tailEnd/>
            </a:ln>
          </p:spPr>
          <p:txBody>
            <a:bodyPr wrap="none">
              <a:spAutoFit/>
            </a:bodyPr>
            <a:lstStyle/>
            <a:p>
              <a:r>
                <a:rPr lang="en-US" altLang="zh-TW"/>
                <a:t>$360</a:t>
              </a:r>
            </a:p>
          </p:txBody>
        </p:sp>
        <p:sp>
          <p:nvSpPr>
            <p:cNvPr id="31806" name="Text Box 34"/>
            <p:cNvSpPr txBox="1">
              <a:spLocks noChangeArrowheads="1"/>
            </p:cNvSpPr>
            <p:nvPr/>
          </p:nvSpPr>
          <p:spPr bwMode="auto">
            <a:xfrm>
              <a:off x="2508" y="2409"/>
              <a:ext cx="294" cy="249"/>
            </a:xfrm>
            <a:prstGeom prst="rect">
              <a:avLst/>
            </a:prstGeom>
            <a:noFill/>
            <a:ln w="28575">
              <a:solidFill>
                <a:schemeClr val="tx1"/>
              </a:solidFill>
              <a:miter lim="800000"/>
              <a:headEnd/>
              <a:tailEnd/>
            </a:ln>
          </p:spPr>
          <p:txBody>
            <a:bodyPr wrap="none">
              <a:spAutoFit/>
            </a:bodyPr>
            <a:lstStyle/>
            <a:p>
              <a:r>
                <a:rPr lang="en-US" altLang="zh-TW"/>
                <a:t>70</a:t>
              </a:r>
            </a:p>
          </p:txBody>
        </p:sp>
        <p:sp>
          <p:nvSpPr>
            <p:cNvPr id="31807" name="Text Box 35"/>
            <p:cNvSpPr txBox="1">
              <a:spLocks noChangeArrowheads="1"/>
            </p:cNvSpPr>
            <p:nvPr/>
          </p:nvSpPr>
          <p:spPr bwMode="auto">
            <a:xfrm>
              <a:off x="1927" y="2250"/>
              <a:ext cx="404" cy="173"/>
            </a:xfrm>
            <a:prstGeom prst="rect">
              <a:avLst/>
            </a:prstGeom>
            <a:noFill/>
            <a:ln w="9525">
              <a:noFill/>
              <a:miter lim="800000"/>
              <a:headEnd/>
              <a:tailEnd/>
            </a:ln>
          </p:spPr>
          <p:txBody>
            <a:bodyPr wrap="none">
              <a:spAutoFit/>
            </a:bodyPr>
            <a:lstStyle/>
            <a:p>
              <a:r>
                <a:rPr lang="zh-TW" altLang="en-US" sz="1200"/>
                <a:t>委托價</a:t>
              </a:r>
            </a:p>
          </p:txBody>
        </p:sp>
        <p:sp>
          <p:nvSpPr>
            <p:cNvPr id="31808" name="Text Box 36"/>
            <p:cNvSpPr txBox="1">
              <a:spLocks noChangeArrowheads="1"/>
            </p:cNvSpPr>
            <p:nvPr/>
          </p:nvSpPr>
          <p:spPr bwMode="auto">
            <a:xfrm>
              <a:off x="2372" y="2250"/>
              <a:ext cx="404" cy="173"/>
            </a:xfrm>
            <a:prstGeom prst="rect">
              <a:avLst/>
            </a:prstGeom>
            <a:noFill/>
            <a:ln w="9525">
              <a:noFill/>
              <a:miter lim="800000"/>
              <a:headEnd/>
              <a:tailEnd/>
            </a:ln>
          </p:spPr>
          <p:txBody>
            <a:bodyPr wrap="none">
              <a:spAutoFit/>
            </a:bodyPr>
            <a:lstStyle/>
            <a:p>
              <a:r>
                <a:rPr lang="zh-TW" altLang="en-US" sz="1200"/>
                <a:t>委托量</a:t>
              </a:r>
            </a:p>
          </p:txBody>
        </p:sp>
      </p:grpSp>
      <p:sp>
        <p:nvSpPr>
          <p:cNvPr id="31754" name="Line 37"/>
          <p:cNvSpPr>
            <a:spLocks noChangeShapeType="1"/>
          </p:cNvSpPr>
          <p:nvPr/>
        </p:nvSpPr>
        <p:spPr bwMode="auto">
          <a:xfrm>
            <a:off x="2484438" y="3933825"/>
            <a:ext cx="647700" cy="0"/>
          </a:xfrm>
          <a:prstGeom prst="line">
            <a:avLst/>
          </a:prstGeom>
          <a:noFill/>
          <a:ln w="28575">
            <a:solidFill>
              <a:schemeClr val="tx1"/>
            </a:solidFill>
            <a:round/>
            <a:headEnd/>
            <a:tailEnd type="triangle" w="med" len="med"/>
          </a:ln>
        </p:spPr>
        <p:txBody>
          <a:bodyPr/>
          <a:lstStyle/>
          <a:p>
            <a:endParaRPr lang="zh-TW" altLang="en-US"/>
          </a:p>
        </p:txBody>
      </p:sp>
      <p:sp>
        <p:nvSpPr>
          <p:cNvPr id="35878" name="Text Box 38"/>
          <p:cNvSpPr txBox="1">
            <a:spLocks noChangeArrowheads="1"/>
          </p:cNvSpPr>
          <p:nvPr/>
        </p:nvSpPr>
        <p:spPr bwMode="auto">
          <a:xfrm>
            <a:off x="1527175" y="1477963"/>
            <a:ext cx="1149350" cy="366712"/>
          </a:xfrm>
          <a:prstGeom prst="rect">
            <a:avLst/>
          </a:prstGeom>
          <a:noFill/>
          <a:ln w="9525">
            <a:noFill/>
            <a:miter lim="800000"/>
            <a:headEnd/>
            <a:tailEnd/>
          </a:ln>
        </p:spPr>
        <p:txBody>
          <a:bodyPr wrap="none">
            <a:spAutoFit/>
          </a:bodyPr>
          <a:lstStyle/>
          <a:p>
            <a:r>
              <a:rPr lang="en-US" altLang="zh-TW"/>
              <a:t>5800 Buy</a:t>
            </a:r>
          </a:p>
        </p:txBody>
      </p:sp>
      <p:grpSp>
        <p:nvGrpSpPr>
          <p:cNvPr id="8" name="Group 39"/>
          <p:cNvGrpSpPr>
            <a:grpSpLocks/>
          </p:cNvGrpSpPr>
          <p:nvPr/>
        </p:nvGrpSpPr>
        <p:grpSpPr bwMode="auto">
          <a:xfrm>
            <a:off x="5435600" y="3500438"/>
            <a:ext cx="2578100" cy="792162"/>
            <a:chOff x="984" y="981"/>
            <a:chExt cx="1624" cy="499"/>
          </a:xfrm>
        </p:grpSpPr>
        <p:sp>
          <p:nvSpPr>
            <p:cNvPr id="31792" name="Rectangle 40"/>
            <p:cNvSpPr>
              <a:spLocks noChangeArrowheads="1"/>
            </p:cNvSpPr>
            <p:nvPr/>
          </p:nvSpPr>
          <p:spPr bwMode="auto">
            <a:xfrm>
              <a:off x="1020" y="981"/>
              <a:ext cx="1316" cy="499"/>
            </a:xfrm>
            <a:prstGeom prst="rect">
              <a:avLst/>
            </a:prstGeom>
            <a:solidFill>
              <a:schemeClr val="bg1"/>
            </a:solidFill>
            <a:ln w="28575">
              <a:solidFill>
                <a:schemeClr val="tx1"/>
              </a:solidFill>
              <a:miter lim="800000"/>
              <a:headEnd/>
              <a:tailEnd/>
            </a:ln>
          </p:spPr>
          <p:txBody>
            <a:bodyPr wrap="none" anchor="ctr"/>
            <a:lstStyle/>
            <a:p>
              <a:endParaRPr lang="zh-TW" altLang="zh-TW"/>
            </a:p>
          </p:txBody>
        </p:sp>
        <p:sp>
          <p:nvSpPr>
            <p:cNvPr id="31793" name="Text Box 41"/>
            <p:cNvSpPr txBox="1">
              <a:spLocks noChangeArrowheads="1"/>
            </p:cNvSpPr>
            <p:nvPr/>
          </p:nvSpPr>
          <p:spPr bwMode="auto">
            <a:xfrm>
              <a:off x="1927" y="1185"/>
              <a:ext cx="363" cy="249"/>
            </a:xfrm>
            <a:prstGeom prst="rect">
              <a:avLst/>
            </a:prstGeom>
            <a:noFill/>
            <a:ln w="28575">
              <a:solidFill>
                <a:schemeClr val="tx1"/>
              </a:solidFill>
              <a:miter lim="800000"/>
              <a:headEnd/>
              <a:tailEnd/>
            </a:ln>
          </p:spPr>
          <p:txBody>
            <a:bodyPr>
              <a:spAutoFit/>
            </a:bodyPr>
            <a:lstStyle/>
            <a:p>
              <a:pPr>
                <a:spcBef>
                  <a:spcPct val="50000"/>
                </a:spcBef>
              </a:pPr>
              <a:r>
                <a:rPr lang="en-US" altLang="zh-TW"/>
                <a:t>Ptr</a:t>
              </a:r>
            </a:p>
          </p:txBody>
        </p:sp>
        <p:grpSp>
          <p:nvGrpSpPr>
            <p:cNvPr id="9" name="Group 42"/>
            <p:cNvGrpSpPr>
              <a:grpSpLocks/>
            </p:cNvGrpSpPr>
            <p:nvPr/>
          </p:nvGrpSpPr>
          <p:grpSpPr bwMode="auto">
            <a:xfrm>
              <a:off x="2245" y="1298"/>
              <a:ext cx="363" cy="91"/>
              <a:chOff x="1066" y="1253"/>
              <a:chExt cx="363" cy="91"/>
            </a:xfrm>
          </p:grpSpPr>
          <p:sp>
            <p:nvSpPr>
              <p:cNvPr id="31799" name="Line 43"/>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31800" name="Line 44"/>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31801" name="Line 45"/>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31802" name="Line 46"/>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sp>
          <p:nvSpPr>
            <p:cNvPr id="31795" name="Text Box 47"/>
            <p:cNvSpPr txBox="1">
              <a:spLocks noChangeArrowheads="1"/>
            </p:cNvSpPr>
            <p:nvPr/>
          </p:nvSpPr>
          <p:spPr bwMode="auto">
            <a:xfrm>
              <a:off x="1066" y="1185"/>
              <a:ext cx="454" cy="249"/>
            </a:xfrm>
            <a:prstGeom prst="rect">
              <a:avLst/>
            </a:prstGeom>
            <a:noFill/>
            <a:ln w="28575">
              <a:solidFill>
                <a:schemeClr val="tx1"/>
              </a:solidFill>
              <a:miter lim="800000"/>
              <a:headEnd/>
              <a:tailEnd/>
            </a:ln>
          </p:spPr>
          <p:txBody>
            <a:bodyPr wrap="none">
              <a:spAutoFit/>
            </a:bodyPr>
            <a:lstStyle/>
            <a:p>
              <a:r>
                <a:rPr lang="en-US" altLang="zh-TW"/>
                <a:t>$340</a:t>
              </a:r>
            </a:p>
          </p:txBody>
        </p:sp>
        <p:sp>
          <p:nvSpPr>
            <p:cNvPr id="31796" name="Text Box 48"/>
            <p:cNvSpPr txBox="1">
              <a:spLocks noChangeArrowheads="1"/>
            </p:cNvSpPr>
            <p:nvPr/>
          </p:nvSpPr>
          <p:spPr bwMode="auto">
            <a:xfrm>
              <a:off x="1565" y="1185"/>
              <a:ext cx="294" cy="249"/>
            </a:xfrm>
            <a:prstGeom prst="rect">
              <a:avLst/>
            </a:prstGeom>
            <a:noFill/>
            <a:ln w="28575">
              <a:solidFill>
                <a:schemeClr val="tx1"/>
              </a:solidFill>
              <a:miter lim="800000"/>
              <a:headEnd/>
              <a:tailEnd/>
            </a:ln>
          </p:spPr>
          <p:txBody>
            <a:bodyPr wrap="none">
              <a:spAutoFit/>
            </a:bodyPr>
            <a:lstStyle/>
            <a:p>
              <a:r>
                <a:rPr lang="en-US" altLang="zh-TW"/>
                <a:t>10</a:t>
              </a:r>
            </a:p>
          </p:txBody>
        </p:sp>
        <p:sp>
          <p:nvSpPr>
            <p:cNvPr id="31797" name="Text Box 49"/>
            <p:cNvSpPr txBox="1">
              <a:spLocks noChangeArrowheads="1"/>
            </p:cNvSpPr>
            <p:nvPr/>
          </p:nvSpPr>
          <p:spPr bwMode="auto">
            <a:xfrm>
              <a:off x="984" y="1026"/>
              <a:ext cx="404" cy="173"/>
            </a:xfrm>
            <a:prstGeom prst="rect">
              <a:avLst/>
            </a:prstGeom>
            <a:noFill/>
            <a:ln w="9525">
              <a:noFill/>
              <a:miter lim="800000"/>
              <a:headEnd/>
              <a:tailEnd/>
            </a:ln>
          </p:spPr>
          <p:txBody>
            <a:bodyPr wrap="none">
              <a:spAutoFit/>
            </a:bodyPr>
            <a:lstStyle/>
            <a:p>
              <a:r>
                <a:rPr lang="zh-TW" altLang="en-US" sz="1200"/>
                <a:t>委托價</a:t>
              </a:r>
            </a:p>
          </p:txBody>
        </p:sp>
        <p:sp>
          <p:nvSpPr>
            <p:cNvPr id="31798" name="Text Box 50"/>
            <p:cNvSpPr txBox="1">
              <a:spLocks noChangeArrowheads="1"/>
            </p:cNvSpPr>
            <p:nvPr/>
          </p:nvSpPr>
          <p:spPr bwMode="auto">
            <a:xfrm>
              <a:off x="1429" y="1026"/>
              <a:ext cx="404" cy="173"/>
            </a:xfrm>
            <a:prstGeom prst="rect">
              <a:avLst/>
            </a:prstGeom>
            <a:noFill/>
            <a:ln w="9525">
              <a:noFill/>
              <a:miter lim="800000"/>
              <a:headEnd/>
              <a:tailEnd/>
            </a:ln>
          </p:spPr>
          <p:txBody>
            <a:bodyPr wrap="none">
              <a:spAutoFit/>
            </a:bodyPr>
            <a:lstStyle/>
            <a:p>
              <a:r>
                <a:rPr lang="zh-TW" altLang="en-US" sz="1200"/>
                <a:t>委托量</a:t>
              </a:r>
            </a:p>
          </p:txBody>
        </p:sp>
      </p:grpSp>
      <p:sp>
        <p:nvSpPr>
          <p:cNvPr id="31757" name="Text Box 51"/>
          <p:cNvSpPr txBox="1">
            <a:spLocks noChangeArrowheads="1"/>
          </p:cNvSpPr>
          <p:nvPr/>
        </p:nvSpPr>
        <p:spPr bwMode="auto">
          <a:xfrm>
            <a:off x="466725" y="3140075"/>
            <a:ext cx="576263" cy="395288"/>
          </a:xfrm>
          <a:prstGeom prst="rect">
            <a:avLst/>
          </a:prstGeom>
          <a:noFill/>
          <a:ln w="28575">
            <a:solidFill>
              <a:schemeClr val="tx1"/>
            </a:solidFill>
            <a:miter lim="800000"/>
            <a:headEnd/>
            <a:tailEnd/>
          </a:ln>
        </p:spPr>
        <p:txBody>
          <a:bodyPr>
            <a:spAutoFit/>
          </a:bodyPr>
          <a:lstStyle/>
          <a:p>
            <a:pPr>
              <a:spcBef>
                <a:spcPct val="50000"/>
              </a:spcBef>
            </a:pPr>
            <a:r>
              <a:rPr lang="en-US" altLang="zh-TW"/>
              <a:t>Ptr</a:t>
            </a:r>
          </a:p>
        </p:txBody>
      </p:sp>
      <p:grpSp>
        <p:nvGrpSpPr>
          <p:cNvPr id="10" name="Group 52"/>
          <p:cNvGrpSpPr>
            <a:grpSpLocks/>
          </p:cNvGrpSpPr>
          <p:nvPr/>
        </p:nvGrpSpPr>
        <p:grpSpPr bwMode="auto">
          <a:xfrm>
            <a:off x="3765550" y="2276475"/>
            <a:ext cx="576263" cy="144463"/>
            <a:chOff x="1066" y="1253"/>
            <a:chExt cx="363" cy="91"/>
          </a:xfrm>
        </p:grpSpPr>
        <p:sp>
          <p:nvSpPr>
            <p:cNvPr id="31788" name="Line 53"/>
            <p:cNvSpPr>
              <a:spLocks noChangeShapeType="1"/>
            </p:cNvSpPr>
            <p:nvPr/>
          </p:nvSpPr>
          <p:spPr bwMode="auto">
            <a:xfrm>
              <a:off x="1066" y="1253"/>
              <a:ext cx="272" cy="0"/>
            </a:xfrm>
            <a:prstGeom prst="line">
              <a:avLst/>
            </a:prstGeom>
            <a:noFill/>
            <a:ln w="28575">
              <a:solidFill>
                <a:schemeClr val="tx1"/>
              </a:solidFill>
              <a:round/>
              <a:headEnd/>
              <a:tailEnd/>
            </a:ln>
          </p:spPr>
          <p:txBody>
            <a:bodyPr/>
            <a:lstStyle/>
            <a:p>
              <a:endParaRPr lang="zh-TW" altLang="en-US"/>
            </a:p>
          </p:txBody>
        </p:sp>
        <p:sp>
          <p:nvSpPr>
            <p:cNvPr id="31789" name="Line 54"/>
            <p:cNvSpPr>
              <a:spLocks noChangeShapeType="1"/>
            </p:cNvSpPr>
            <p:nvPr/>
          </p:nvSpPr>
          <p:spPr bwMode="auto">
            <a:xfrm>
              <a:off x="1338" y="1253"/>
              <a:ext cx="0" cy="45"/>
            </a:xfrm>
            <a:prstGeom prst="line">
              <a:avLst/>
            </a:prstGeom>
            <a:noFill/>
            <a:ln w="28575">
              <a:solidFill>
                <a:schemeClr val="tx1"/>
              </a:solidFill>
              <a:round/>
              <a:headEnd/>
              <a:tailEnd/>
            </a:ln>
          </p:spPr>
          <p:txBody>
            <a:bodyPr/>
            <a:lstStyle/>
            <a:p>
              <a:endParaRPr lang="zh-TW" altLang="en-US"/>
            </a:p>
          </p:txBody>
        </p:sp>
        <p:sp>
          <p:nvSpPr>
            <p:cNvPr id="31790" name="Line 55"/>
            <p:cNvSpPr>
              <a:spLocks noChangeShapeType="1"/>
            </p:cNvSpPr>
            <p:nvPr/>
          </p:nvSpPr>
          <p:spPr bwMode="auto">
            <a:xfrm>
              <a:off x="1247" y="1298"/>
              <a:ext cx="182" cy="0"/>
            </a:xfrm>
            <a:prstGeom prst="line">
              <a:avLst/>
            </a:prstGeom>
            <a:noFill/>
            <a:ln w="28575">
              <a:solidFill>
                <a:schemeClr val="tx1"/>
              </a:solidFill>
              <a:round/>
              <a:headEnd/>
              <a:tailEnd/>
            </a:ln>
          </p:spPr>
          <p:txBody>
            <a:bodyPr/>
            <a:lstStyle/>
            <a:p>
              <a:endParaRPr lang="zh-TW" altLang="en-US"/>
            </a:p>
          </p:txBody>
        </p:sp>
        <p:sp>
          <p:nvSpPr>
            <p:cNvPr id="31791" name="Line 56"/>
            <p:cNvSpPr>
              <a:spLocks noChangeShapeType="1"/>
            </p:cNvSpPr>
            <p:nvPr/>
          </p:nvSpPr>
          <p:spPr bwMode="auto">
            <a:xfrm>
              <a:off x="1292" y="1344"/>
              <a:ext cx="91" cy="0"/>
            </a:xfrm>
            <a:prstGeom prst="line">
              <a:avLst/>
            </a:prstGeom>
            <a:noFill/>
            <a:ln w="28575">
              <a:solidFill>
                <a:schemeClr val="tx1"/>
              </a:solidFill>
              <a:round/>
              <a:headEnd/>
              <a:tailEnd/>
            </a:ln>
          </p:spPr>
          <p:txBody>
            <a:bodyPr/>
            <a:lstStyle/>
            <a:p>
              <a:endParaRPr lang="zh-TW" altLang="en-US"/>
            </a:p>
          </p:txBody>
        </p:sp>
      </p:grpSp>
      <p:grpSp>
        <p:nvGrpSpPr>
          <p:cNvPr id="11" name="Group 57"/>
          <p:cNvGrpSpPr>
            <a:grpSpLocks/>
          </p:cNvGrpSpPr>
          <p:nvPr/>
        </p:nvGrpSpPr>
        <p:grpSpPr bwMode="auto">
          <a:xfrm>
            <a:off x="1763713" y="1773238"/>
            <a:ext cx="2146300" cy="792162"/>
            <a:chOff x="1111" y="1117"/>
            <a:chExt cx="1352" cy="499"/>
          </a:xfrm>
        </p:grpSpPr>
        <p:sp>
          <p:nvSpPr>
            <p:cNvPr id="31782" name="Rectangle 58"/>
            <p:cNvSpPr>
              <a:spLocks noChangeArrowheads="1"/>
            </p:cNvSpPr>
            <p:nvPr/>
          </p:nvSpPr>
          <p:spPr bwMode="auto">
            <a:xfrm>
              <a:off x="1147" y="1117"/>
              <a:ext cx="1316" cy="499"/>
            </a:xfrm>
            <a:prstGeom prst="rect">
              <a:avLst/>
            </a:prstGeom>
            <a:solidFill>
              <a:schemeClr val="bg1"/>
            </a:solidFill>
            <a:ln w="28575">
              <a:solidFill>
                <a:schemeClr val="tx1"/>
              </a:solidFill>
              <a:miter lim="800000"/>
              <a:headEnd/>
              <a:tailEnd/>
            </a:ln>
          </p:spPr>
          <p:txBody>
            <a:bodyPr wrap="none" anchor="ctr"/>
            <a:lstStyle/>
            <a:p>
              <a:endParaRPr lang="zh-TW" altLang="zh-TW"/>
            </a:p>
          </p:txBody>
        </p:sp>
        <p:sp>
          <p:nvSpPr>
            <p:cNvPr id="31783" name="Text Box 59"/>
            <p:cNvSpPr txBox="1">
              <a:spLocks noChangeArrowheads="1"/>
            </p:cNvSpPr>
            <p:nvPr/>
          </p:nvSpPr>
          <p:spPr bwMode="auto">
            <a:xfrm>
              <a:off x="2054" y="1321"/>
              <a:ext cx="363" cy="249"/>
            </a:xfrm>
            <a:prstGeom prst="rect">
              <a:avLst/>
            </a:prstGeom>
            <a:noFill/>
            <a:ln w="28575">
              <a:solidFill>
                <a:schemeClr val="tx1"/>
              </a:solidFill>
              <a:miter lim="800000"/>
              <a:headEnd/>
              <a:tailEnd/>
            </a:ln>
          </p:spPr>
          <p:txBody>
            <a:bodyPr>
              <a:spAutoFit/>
            </a:bodyPr>
            <a:lstStyle/>
            <a:p>
              <a:pPr>
                <a:spcBef>
                  <a:spcPct val="50000"/>
                </a:spcBef>
              </a:pPr>
              <a:r>
                <a:rPr lang="en-US" altLang="zh-TW"/>
                <a:t>Ptr</a:t>
              </a:r>
            </a:p>
          </p:txBody>
        </p:sp>
        <p:sp>
          <p:nvSpPr>
            <p:cNvPr id="31784" name="Text Box 60"/>
            <p:cNvSpPr txBox="1">
              <a:spLocks noChangeArrowheads="1"/>
            </p:cNvSpPr>
            <p:nvPr/>
          </p:nvSpPr>
          <p:spPr bwMode="auto">
            <a:xfrm>
              <a:off x="1193" y="1321"/>
              <a:ext cx="454" cy="249"/>
            </a:xfrm>
            <a:prstGeom prst="rect">
              <a:avLst/>
            </a:prstGeom>
            <a:noFill/>
            <a:ln w="28575">
              <a:solidFill>
                <a:schemeClr val="tx1"/>
              </a:solidFill>
              <a:miter lim="800000"/>
              <a:headEnd/>
              <a:tailEnd/>
            </a:ln>
          </p:spPr>
          <p:txBody>
            <a:bodyPr wrap="none">
              <a:spAutoFit/>
            </a:bodyPr>
            <a:lstStyle/>
            <a:p>
              <a:r>
                <a:rPr lang="en-US" altLang="zh-TW"/>
                <a:t>$350</a:t>
              </a:r>
            </a:p>
          </p:txBody>
        </p:sp>
        <p:sp>
          <p:nvSpPr>
            <p:cNvPr id="31785" name="Text Box 61"/>
            <p:cNvSpPr txBox="1">
              <a:spLocks noChangeArrowheads="1"/>
            </p:cNvSpPr>
            <p:nvPr/>
          </p:nvSpPr>
          <p:spPr bwMode="auto">
            <a:xfrm>
              <a:off x="1692" y="1321"/>
              <a:ext cx="294" cy="249"/>
            </a:xfrm>
            <a:prstGeom prst="rect">
              <a:avLst/>
            </a:prstGeom>
            <a:noFill/>
            <a:ln w="28575">
              <a:solidFill>
                <a:schemeClr val="tx1"/>
              </a:solidFill>
              <a:miter lim="800000"/>
              <a:headEnd/>
              <a:tailEnd/>
            </a:ln>
          </p:spPr>
          <p:txBody>
            <a:bodyPr wrap="none">
              <a:spAutoFit/>
            </a:bodyPr>
            <a:lstStyle/>
            <a:p>
              <a:r>
                <a:rPr lang="en-US" altLang="zh-TW"/>
                <a:t>20</a:t>
              </a:r>
            </a:p>
          </p:txBody>
        </p:sp>
        <p:sp>
          <p:nvSpPr>
            <p:cNvPr id="31786" name="Text Box 62"/>
            <p:cNvSpPr txBox="1">
              <a:spLocks noChangeArrowheads="1"/>
            </p:cNvSpPr>
            <p:nvPr/>
          </p:nvSpPr>
          <p:spPr bwMode="auto">
            <a:xfrm>
              <a:off x="1111" y="1162"/>
              <a:ext cx="404" cy="173"/>
            </a:xfrm>
            <a:prstGeom prst="rect">
              <a:avLst/>
            </a:prstGeom>
            <a:noFill/>
            <a:ln w="9525">
              <a:noFill/>
              <a:miter lim="800000"/>
              <a:headEnd/>
              <a:tailEnd/>
            </a:ln>
          </p:spPr>
          <p:txBody>
            <a:bodyPr wrap="none">
              <a:spAutoFit/>
            </a:bodyPr>
            <a:lstStyle/>
            <a:p>
              <a:r>
                <a:rPr lang="zh-TW" altLang="en-US" sz="1200"/>
                <a:t>委托價</a:t>
              </a:r>
            </a:p>
          </p:txBody>
        </p:sp>
        <p:sp>
          <p:nvSpPr>
            <p:cNvPr id="31787" name="Text Box 63"/>
            <p:cNvSpPr txBox="1">
              <a:spLocks noChangeArrowheads="1"/>
            </p:cNvSpPr>
            <p:nvPr/>
          </p:nvSpPr>
          <p:spPr bwMode="auto">
            <a:xfrm>
              <a:off x="1556" y="1162"/>
              <a:ext cx="404" cy="173"/>
            </a:xfrm>
            <a:prstGeom prst="rect">
              <a:avLst/>
            </a:prstGeom>
            <a:noFill/>
            <a:ln w="9525">
              <a:noFill/>
              <a:miter lim="800000"/>
              <a:headEnd/>
              <a:tailEnd/>
            </a:ln>
          </p:spPr>
          <p:txBody>
            <a:bodyPr wrap="none">
              <a:spAutoFit/>
            </a:bodyPr>
            <a:lstStyle/>
            <a:p>
              <a:r>
                <a:rPr lang="zh-TW" altLang="en-US" sz="1200"/>
                <a:t>委托量</a:t>
              </a:r>
            </a:p>
          </p:txBody>
        </p:sp>
      </p:grpSp>
      <p:sp>
        <p:nvSpPr>
          <p:cNvPr id="31760" name="Line 64"/>
          <p:cNvSpPr>
            <a:spLocks noChangeShapeType="1"/>
          </p:cNvSpPr>
          <p:nvPr/>
        </p:nvSpPr>
        <p:spPr bwMode="auto">
          <a:xfrm>
            <a:off x="5148263" y="4005263"/>
            <a:ext cx="431800" cy="0"/>
          </a:xfrm>
          <a:prstGeom prst="line">
            <a:avLst/>
          </a:prstGeom>
          <a:noFill/>
          <a:ln w="28575">
            <a:solidFill>
              <a:schemeClr val="tx1"/>
            </a:solidFill>
            <a:round/>
            <a:headEnd/>
            <a:tailEnd type="triangle" w="med" len="med"/>
          </a:ln>
        </p:spPr>
        <p:txBody>
          <a:bodyPr/>
          <a:lstStyle/>
          <a:p>
            <a:endParaRPr lang="zh-TW" altLang="en-US"/>
          </a:p>
        </p:txBody>
      </p:sp>
      <p:sp>
        <p:nvSpPr>
          <p:cNvPr id="35905" name="Line 65"/>
          <p:cNvSpPr>
            <a:spLocks noChangeShapeType="1"/>
          </p:cNvSpPr>
          <p:nvPr/>
        </p:nvSpPr>
        <p:spPr bwMode="auto">
          <a:xfrm>
            <a:off x="7235825" y="4149725"/>
            <a:ext cx="0" cy="1655763"/>
          </a:xfrm>
          <a:prstGeom prst="line">
            <a:avLst/>
          </a:prstGeom>
          <a:noFill/>
          <a:ln w="28575">
            <a:solidFill>
              <a:schemeClr val="tx1"/>
            </a:solidFill>
            <a:round/>
            <a:headEnd/>
            <a:tailEnd type="triangle" w="med" len="med"/>
          </a:ln>
        </p:spPr>
        <p:txBody>
          <a:bodyPr/>
          <a:lstStyle/>
          <a:p>
            <a:endParaRPr lang="zh-TW" altLang="en-US"/>
          </a:p>
        </p:txBody>
      </p:sp>
      <p:sp>
        <p:nvSpPr>
          <p:cNvPr id="35906" name="Line 66"/>
          <p:cNvSpPr>
            <a:spLocks noChangeShapeType="1"/>
          </p:cNvSpPr>
          <p:nvPr/>
        </p:nvSpPr>
        <p:spPr bwMode="auto">
          <a:xfrm>
            <a:off x="971550" y="3357563"/>
            <a:ext cx="431800" cy="576262"/>
          </a:xfrm>
          <a:prstGeom prst="line">
            <a:avLst/>
          </a:prstGeom>
          <a:noFill/>
          <a:ln w="28575">
            <a:solidFill>
              <a:schemeClr val="tx1"/>
            </a:solidFill>
            <a:round/>
            <a:headEnd/>
            <a:tailEnd type="triangle" w="med" len="med"/>
          </a:ln>
        </p:spPr>
        <p:txBody>
          <a:bodyPr/>
          <a:lstStyle/>
          <a:p>
            <a:endParaRPr lang="zh-TW" altLang="en-US"/>
          </a:p>
        </p:txBody>
      </p:sp>
      <p:sp>
        <p:nvSpPr>
          <p:cNvPr id="35907" name="Text Box 67"/>
          <p:cNvSpPr txBox="1">
            <a:spLocks noChangeArrowheads="1"/>
          </p:cNvSpPr>
          <p:nvPr/>
        </p:nvSpPr>
        <p:spPr bwMode="auto">
          <a:xfrm>
            <a:off x="250825" y="3644900"/>
            <a:ext cx="996950" cy="366713"/>
          </a:xfrm>
          <a:prstGeom prst="rect">
            <a:avLst/>
          </a:prstGeom>
          <a:noFill/>
          <a:ln w="9525">
            <a:noFill/>
            <a:miter lim="800000"/>
            <a:headEnd/>
            <a:tailEnd/>
          </a:ln>
        </p:spPr>
        <p:txBody>
          <a:bodyPr wrap="none">
            <a:spAutoFit/>
          </a:bodyPr>
          <a:lstStyle/>
          <a:p>
            <a:r>
              <a:rPr lang="en-US" altLang="zh-TW"/>
              <a:t>Not Null</a:t>
            </a:r>
          </a:p>
        </p:txBody>
      </p:sp>
      <p:grpSp>
        <p:nvGrpSpPr>
          <p:cNvPr id="12" name="Group 68"/>
          <p:cNvGrpSpPr>
            <a:grpSpLocks/>
          </p:cNvGrpSpPr>
          <p:nvPr/>
        </p:nvGrpSpPr>
        <p:grpSpPr bwMode="auto">
          <a:xfrm>
            <a:off x="971550" y="3357563"/>
            <a:ext cx="2592388" cy="2016125"/>
            <a:chOff x="612" y="2115"/>
            <a:chExt cx="1633" cy="1270"/>
          </a:xfrm>
        </p:grpSpPr>
        <p:sp>
          <p:nvSpPr>
            <p:cNvPr id="31779" name="Line 69"/>
            <p:cNvSpPr>
              <a:spLocks noChangeShapeType="1"/>
            </p:cNvSpPr>
            <p:nvPr/>
          </p:nvSpPr>
          <p:spPr bwMode="auto">
            <a:xfrm>
              <a:off x="612" y="2115"/>
              <a:ext cx="0" cy="1270"/>
            </a:xfrm>
            <a:prstGeom prst="line">
              <a:avLst/>
            </a:prstGeom>
            <a:noFill/>
            <a:ln w="28575">
              <a:solidFill>
                <a:schemeClr val="tx1"/>
              </a:solidFill>
              <a:round/>
              <a:headEnd/>
              <a:tailEnd/>
            </a:ln>
          </p:spPr>
          <p:txBody>
            <a:bodyPr/>
            <a:lstStyle/>
            <a:p>
              <a:endParaRPr lang="zh-TW" altLang="en-US"/>
            </a:p>
          </p:txBody>
        </p:sp>
        <p:sp>
          <p:nvSpPr>
            <p:cNvPr id="31780" name="Line 70"/>
            <p:cNvSpPr>
              <a:spLocks noChangeShapeType="1"/>
            </p:cNvSpPr>
            <p:nvPr/>
          </p:nvSpPr>
          <p:spPr bwMode="auto">
            <a:xfrm>
              <a:off x="612" y="3385"/>
              <a:ext cx="1633" cy="0"/>
            </a:xfrm>
            <a:prstGeom prst="line">
              <a:avLst/>
            </a:prstGeom>
            <a:noFill/>
            <a:ln w="28575">
              <a:solidFill>
                <a:schemeClr val="tx1"/>
              </a:solidFill>
              <a:round/>
              <a:headEnd/>
              <a:tailEnd/>
            </a:ln>
          </p:spPr>
          <p:txBody>
            <a:bodyPr/>
            <a:lstStyle/>
            <a:p>
              <a:endParaRPr lang="zh-TW" altLang="en-US"/>
            </a:p>
          </p:txBody>
        </p:sp>
        <p:sp>
          <p:nvSpPr>
            <p:cNvPr id="31781" name="Line 71"/>
            <p:cNvSpPr>
              <a:spLocks noChangeShapeType="1"/>
            </p:cNvSpPr>
            <p:nvPr/>
          </p:nvSpPr>
          <p:spPr bwMode="auto">
            <a:xfrm flipV="1">
              <a:off x="2245" y="2614"/>
              <a:ext cx="0" cy="771"/>
            </a:xfrm>
            <a:prstGeom prst="line">
              <a:avLst/>
            </a:prstGeom>
            <a:noFill/>
            <a:ln w="28575">
              <a:solidFill>
                <a:schemeClr val="tx1"/>
              </a:solidFill>
              <a:round/>
              <a:headEnd/>
              <a:tailEnd type="triangle" w="med" len="med"/>
            </a:ln>
          </p:spPr>
          <p:txBody>
            <a:bodyPr/>
            <a:lstStyle/>
            <a:p>
              <a:endParaRPr lang="zh-TW" altLang="en-US"/>
            </a:p>
          </p:txBody>
        </p:sp>
      </p:grpSp>
      <p:sp>
        <p:nvSpPr>
          <p:cNvPr id="35912" name="Text Box 72"/>
          <p:cNvSpPr txBox="1">
            <a:spLocks noChangeArrowheads="1"/>
          </p:cNvSpPr>
          <p:nvPr/>
        </p:nvSpPr>
        <p:spPr bwMode="auto">
          <a:xfrm>
            <a:off x="1763713" y="5516563"/>
            <a:ext cx="1206500" cy="366712"/>
          </a:xfrm>
          <a:prstGeom prst="rect">
            <a:avLst/>
          </a:prstGeom>
          <a:noFill/>
          <a:ln w="9525">
            <a:noFill/>
            <a:miter lim="800000"/>
            <a:headEnd/>
            <a:tailEnd/>
          </a:ln>
        </p:spPr>
        <p:txBody>
          <a:bodyPr wrap="none">
            <a:spAutoFit/>
          </a:bodyPr>
          <a:lstStyle/>
          <a:p>
            <a:r>
              <a:rPr lang="en-US" altLang="zh-TW"/>
              <a:t>360 &gt; 350</a:t>
            </a:r>
          </a:p>
        </p:txBody>
      </p:sp>
      <p:sp>
        <p:nvSpPr>
          <p:cNvPr id="31766" name="Text Box 73"/>
          <p:cNvSpPr txBox="1">
            <a:spLocks noChangeArrowheads="1"/>
          </p:cNvSpPr>
          <p:nvPr/>
        </p:nvSpPr>
        <p:spPr bwMode="auto">
          <a:xfrm>
            <a:off x="107950" y="2420938"/>
            <a:ext cx="1279525" cy="395287"/>
          </a:xfrm>
          <a:prstGeom prst="rect">
            <a:avLst/>
          </a:prstGeom>
          <a:noFill/>
          <a:ln w="28575">
            <a:solidFill>
              <a:schemeClr val="tx1"/>
            </a:solidFill>
            <a:miter lim="800000"/>
            <a:headEnd/>
            <a:tailEnd/>
          </a:ln>
        </p:spPr>
        <p:txBody>
          <a:bodyPr wrap="none">
            <a:spAutoFit/>
          </a:bodyPr>
          <a:lstStyle/>
          <a:p>
            <a:r>
              <a:rPr lang="en-US" altLang="zh-TW"/>
              <a:t>Check_Ptr</a:t>
            </a:r>
          </a:p>
        </p:txBody>
      </p:sp>
      <p:sp>
        <p:nvSpPr>
          <p:cNvPr id="35914" name="Line 74"/>
          <p:cNvSpPr>
            <a:spLocks noChangeShapeType="1"/>
          </p:cNvSpPr>
          <p:nvPr/>
        </p:nvSpPr>
        <p:spPr bwMode="auto">
          <a:xfrm>
            <a:off x="1331913" y="2636838"/>
            <a:ext cx="71437" cy="1296987"/>
          </a:xfrm>
          <a:prstGeom prst="line">
            <a:avLst/>
          </a:prstGeom>
          <a:noFill/>
          <a:ln w="28575">
            <a:solidFill>
              <a:schemeClr val="tx1"/>
            </a:solidFill>
            <a:round/>
            <a:headEnd/>
            <a:tailEnd type="triangle" w="med" len="med"/>
          </a:ln>
        </p:spPr>
        <p:txBody>
          <a:bodyPr/>
          <a:lstStyle/>
          <a:p>
            <a:endParaRPr lang="zh-TW" altLang="en-US"/>
          </a:p>
        </p:txBody>
      </p:sp>
      <p:grpSp>
        <p:nvGrpSpPr>
          <p:cNvPr id="13" name="Group 75"/>
          <p:cNvGrpSpPr>
            <a:grpSpLocks/>
          </p:cNvGrpSpPr>
          <p:nvPr/>
        </p:nvGrpSpPr>
        <p:grpSpPr bwMode="auto">
          <a:xfrm>
            <a:off x="971550" y="3357563"/>
            <a:ext cx="4968875" cy="2016125"/>
            <a:chOff x="612" y="2387"/>
            <a:chExt cx="3130" cy="1270"/>
          </a:xfrm>
        </p:grpSpPr>
        <p:sp>
          <p:nvSpPr>
            <p:cNvPr id="31776" name="Line 76"/>
            <p:cNvSpPr>
              <a:spLocks noChangeShapeType="1"/>
            </p:cNvSpPr>
            <p:nvPr/>
          </p:nvSpPr>
          <p:spPr bwMode="auto">
            <a:xfrm>
              <a:off x="612" y="2387"/>
              <a:ext cx="0" cy="1270"/>
            </a:xfrm>
            <a:prstGeom prst="line">
              <a:avLst/>
            </a:prstGeom>
            <a:noFill/>
            <a:ln w="28575">
              <a:solidFill>
                <a:schemeClr val="tx1"/>
              </a:solidFill>
              <a:round/>
              <a:headEnd/>
              <a:tailEnd/>
            </a:ln>
          </p:spPr>
          <p:txBody>
            <a:bodyPr/>
            <a:lstStyle/>
            <a:p>
              <a:endParaRPr lang="zh-TW" altLang="en-US"/>
            </a:p>
          </p:txBody>
        </p:sp>
        <p:sp>
          <p:nvSpPr>
            <p:cNvPr id="31777" name="Line 77"/>
            <p:cNvSpPr>
              <a:spLocks noChangeShapeType="1"/>
            </p:cNvSpPr>
            <p:nvPr/>
          </p:nvSpPr>
          <p:spPr bwMode="auto">
            <a:xfrm>
              <a:off x="612" y="3657"/>
              <a:ext cx="3130" cy="0"/>
            </a:xfrm>
            <a:prstGeom prst="line">
              <a:avLst/>
            </a:prstGeom>
            <a:noFill/>
            <a:ln w="28575">
              <a:solidFill>
                <a:schemeClr val="tx1"/>
              </a:solidFill>
              <a:round/>
              <a:headEnd/>
              <a:tailEnd/>
            </a:ln>
          </p:spPr>
          <p:txBody>
            <a:bodyPr/>
            <a:lstStyle/>
            <a:p>
              <a:endParaRPr lang="zh-TW" altLang="en-US"/>
            </a:p>
          </p:txBody>
        </p:sp>
        <p:sp>
          <p:nvSpPr>
            <p:cNvPr id="31778" name="Line 78"/>
            <p:cNvSpPr>
              <a:spLocks noChangeShapeType="1"/>
            </p:cNvSpPr>
            <p:nvPr/>
          </p:nvSpPr>
          <p:spPr bwMode="auto">
            <a:xfrm flipV="1">
              <a:off x="3742" y="2886"/>
              <a:ext cx="0" cy="771"/>
            </a:xfrm>
            <a:prstGeom prst="line">
              <a:avLst/>
            </a:prstGeom>
            <a:noFill/>
            <a:ln w="28575">
              <a:solidFill>
                <a:schemeClr val="tx1"/>
              </a:solidFill>
              <a:round/>
              <a:headEnd/>
              <a:tailEnd type="triangle" w="med" len="med"/>
            </a:ln>
          </p:spPr>
          <p:txBody>
            <a:bodyPr/>
            <a:lstStyle/>
            <a:p>
              <a:endParaRPr lang="zh-TW" altLang="en-US"/>
            </a:p>
          </p:txBody>
        </p:sp>
      </p:grpSp>
      <p:sp>
        <p:nvSpPr>
          <p:cNvPr id="35919" name="Text Box 79"/>
          <p:cNvSpPr txBox="1">
            <a:spLocks noChangeArrowheads="1"/>
          </p:cNvSpPr>
          <p:nvPr/>
        </p:nvSpPr>
        <p:spPr bwMode="auto">
          <a:xfrm>
            <a:off x="4067175" y="5513388"/>
            <a:ext cx="1206500" cy="366712"/>
          </a:xfrm>
          <a:prstGeom prst="rect">
            <a:avLst/>
          </a:prstGeom>
          <a:noFill/>
          <a:ln w="9525">
            <a:noFill/>
            <a:miter lim="800000"/>
            <a:headEnd/>
            <a:tailEnd/>
          </a:ln>
        </p:spPr>
        <p:txBody>
          <a:bodyPr wrap="none">
            <a:spAutoFit/>
          </a:bodyPr>
          <a:lstStyle/>
          <a:p>
            <a:r>
              <a:rPr lang="en-US" altLang="zh-TW"/>
              <a:t>340 &lt; 350</a:t>
            </a:r>
          </a:p>
        </p:txBody>
      </p:sp>
      <p:grpSp>
        <p:nvGrpSpPr>
          <p:cNvPr id="14" name="Group 80"/>
          <p:cNvGrpSpPr>
            <a:grpSpLocks/>
          </p:cNvGrpSpPr>
          <p:nvPr/>
        </p:nvGrpSpPr>
        <p:grpSpPr bwMode="auto">
          <a:xfrm>
            <a:off x="1331913" y="2636838"/>
            <a:ext cx="2447925" cy="936625"/>
            <a:chOff x="839" y="1661"/>
            <a:chExt cx="1542" cy="590"/>
          </a:xfrm>
        </p:grpSpPr>
        <p:sp>
          <p:nvSpPr>
            <p:cNvPr id="31774" name="Line 81"/>
            <p:cNvSpPr>
              <a:spLocks noChangeShapeType="1"/>
            </p:cNvSpPr>
            <p:nvPr/>
          </p:nvSpPr>
          <p:spPr bwMode="auto">
            <a:xfrm>
              <a:off x="839" y="1661"/>
              <a:ext cx="1542" cy="0"/>
            </a:xfrm>
            <a:prstGeom prst="line">
              <a:avLst/>
            </a:prstGeom>
            <a:noFill/>
            <a:ln w="28575">
              <a:solidFill>
                <a:schemeClr val="tx1"/>
              </a:solidFill>
              <a:round/>
              <a:headEnd/>
              <a:tailEnd/>
            </a:ln>
          </p:spPr>
          <p:txBody>
            <a:bodyPr/>
            <a:lstStyle/>
            <a:p>
              <a:endParaRPr lang="zh-TW" altLang="en-US"/>
            </a:p>
          </p:txBody>
        </p:sp>
        <p:sp>
          <p:nvSpPr>
            <p:cNvPr id="31775" name="Line 82"/>
            <p:cNvSpPr>
              <a:spLocks noChangeShapeType="1"/>
            </p:cNvSpPr>
            <p:nvPr/>
          </p:nvSpPr>
          <p:spPr bwMode="auto">
            <a:xfrm>
              <a:off x="2381" y="1661"/>
              <a:ext cx="0" cy="590"/>
            </a:xfrm>
            <a:prstGeom prst="line">
              <a:avLst/>
            </a:prstGeom>
            <a:noFill/>
            <a:ln w="28575">
              <a:solidFill>
                <a:schemeClr val="tx1"/>
              </a:solidFill>
              <a:round/>
              <a:headEnd/>
              <a:tailEnd type="triangle" w="med" len="med"/>
            </a:ln>
          </p:spPr>
          <p:txBody>
            <a:bodyPr/>
            <a:lstStyle/>
            <a:p>
              <a:endParaRPr lang="zh-TW" altLang="en-US"/>
            </a:p>
          </p:txBody>
        </p:sp>
      </p:grpSp>
      <p:grpSp>
        <p:nvGrpSpPr>
          <p:cNvPr id="15" name="Group 83"/>
          <p:cNvGrpSpPr>
            <a:grpSpLocks/>
          </p:cNvGrpSpPr>
          <p:nvPr/>
        </p:nvGrpSpPr>
        <p:grpSpPr bwMode="auto">
          <a:xfrm>
            <a:off x="971550" y="3357563"/>
            <a:ext cx="4537075" cy="2879725"/>
            <a:chOff x="612" y="2115"/>
            <a:chExt cx="2858" cy="1814"/>
          </a:xfrm>
        </p:grpSpPr>
        <p:sp>
          <p:nvSpPr>
            <p:cNvPr id="31772" name="Line 84"/>
            <p:cNvSpPr>
              <a:spLocks noChangeShapeType="1"/>
            </p:cNvSpPr>
            <p:nvPr/>
          </p:nvSpPr>
          <p:spPr bwMode="auto">
            <a:xfrm>
              <a:off x="612" y="2115"/>
              <a:ext cx="0" cy="1814"/>
            </a:xfrm>
            <a:prstGeom prst="line">
              <a:avLst/>
            </a:prstGeom>
            <a:noFill/>
            <a:ln w="28575">
              <a:solidFill>
                <a:schemeClr val="tx1"/>
              </a:solidFill>
              <a:round/>
              <a:headEnd/>
              <a:tailEnd/>
            </a:ln>
          </p:spPr>
          <p:txBody>
            <a:bodyPr/>
            <a:lstStyle/>
            <a:p>
              <a:endParaRPr lang="zh-TW" altLang="en-US"/>
            </a:p>
          </p:txBody>
        </p:sp>
        <p:sp>
          <p:nvSpPr>
            <p:cNvPr id="31773" name="Line 85"/>
            <p:cNvSpPr>
              <a:spLocks noChangeShapeType="1"/>
            </p:cNvSpPr>
            <p:nvPr/>
          </p:nvSpPr>
          <p:spPr bwMode="auto">
            <a:xfrm>
              <a:off x="612" y="3929"/>
              <a:ext cx="2858" cy="0"/>
            </a:xfrm>
            <a:prstGeom prst="line">
              <a:avLst/>
            </a:prstGeom>
            <a:noFill/>
            <a:ln w="28575">
              <a:solidFill>
                <a:schemeClr val="tx1"/>
              </a:solidFill>
              <a:round/>
              <a:headEnd/>
              <a:tailEnd type="triangle" w="med" len="med"/>
            </a:ln>
          </p:spPr>
          <p:txBody>
            <a:bodyPr/>
            <a:lstStyle/>
            <a:p>
              <a:endParaRPr lang="zh-TW"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5906"/>
                                        </p:tgtEl>
                                        <p:attrNameLst>
                                          <p:attrName>style.visibility</p:attrName>
                                        </p:attrNameLst>
                                      </p:cBhvr>
                                      <p:to>
                                        <p:strVal val="visible"/>
                                      </p:to>
                                    </p:set>
                                    <p:animEffect transition="in" filter="checkerboard(across)">
                                      <p:cBhvr>
                                        <p:cTn id="7" dur="500"/>
                                        <p:tgtEl>
                                          <p:spTgt spid="35906"/>
                                        </p:tgtEl>
                                      </p:cBhvr>
                                    </p:animEffect>
                                  </p:childTnLst>
                                </p:cTn>
                              </p:par>
                            </p:childTnLst>
                          </p:cTn>
                        </p:par>
                        <p:par>
                          <p:cTn id="8" fill="hold">
                            <p:stCondLst>
                              <p:cond delay="500"/>
                            </p:stCondLst>
                            <p:childTnLst>
                              <p:par>
                                <p:cTn id="9" presetID="8" presetClass="entr" presetSubtype="16" fill="hold" grpId="0" nodeType="afterEffect">
                                  <p:stCondLst>
                                    <p:cond delay="0"/>
                                  </p:stCondLst>
                                  <p:childTnLst>
                                    <p:set>
                                      <p:cBhvr>
                                        <p:cTn id="10" dur="1" fill="hold">
                                          <p:stCondLst>
                                            <p:cond delay="0"/>
                                          </p:stCondLst>
                                        </p:cTn>
                                        <p:tgtEl>
                                          <p:spTgt spid="35907"/>
                                        </p:tgtEl>
                                        <p:attrNameLst>
                                          <p:attrName>style.visibility</p:attrName>
                                        </p:attrNameLst>
                                      </p:cBhvr>
                                      <p:to>
                                        <p:strVal val="visible"/>
                                      </p:to>
                                    </p:set>
                                    <p:animEffect transition="in" filter="diamond(in)">
                                      <p:cBhvr>
                                        <p:cTn id="11" dur="2000"/>
                                        <p:tgtEl>
                                          <p:spTgt spid="3590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grpId="1" nodeType="clickEffect">
                                  <p:stCondLst>
                                    <p:cond delay="0"/>
                                  </p:stCondLst>
                                  <p:childTnLst>
                                    <p:animEffect transition="out" filter="fade">
                                      <p:cBhvr>
                                        <p:cTn id="15" dur="1000"/>
                                        <p:tgtEl>
                                          <p:spTgt spid="35907"/>
                                        </p:tgtEl>
                                      </p:cBhvr>
                                    </p:animEffect>
                                    <p:set>
                                      <p:cBhvr>
                                        <p:cTn id="16" dur="1" fill="hold">
                                          <p:stCondLst>
                                            <p:cond delay="999"/>
                                          </p:stCondLst>
                                        </p:cTn>
                                        <p:tgtEl>
                                          <p:spTgt spid="35907"/>
                                        </p:tgtEl>
                                        <p:attrNameLst>
                                          <p:attrName>style.visibility</p:attrName>
                                        </p:attrNameLst>
                                      </p:cBhvr>
                                      <p:to>
                                        <p:strVal val="hidden"/>
                                      </p:to>
                                    </p:set>
                                  </p:childTnLst>
                                </p:cTn>
                              </p:par>
                              <p:par>
                                <p:cTn id="17" presetID="10" presetClass="exit" presetSubtype="0" fill="hold" grpId="1" nodeType="withEffect">
                                  <p:stCondLst>
                                    <p:cond delay="0"/>
                                  </p:stCondLst>
                                  <p:childTnLst>
                                    <p:animEffect transition="out" filter="fade">
                                      <p:cBhvr>
                                        <p:cTn id="18" dur="1000"/>
                                        <p:tgtEl>
                                          <p:spTgt spid="35906"/>
                                        </p:tgtEl>
                                      </p:cBhvr>
                                    </p:animEffect>
                                    <p:set>
                                      <p:cBhvr>
                                        <p:cTn id="19" dur="1" fill="hold">
                                          <p:stCondLst>
                                            <p:cond delay="999"/>
                                          </p:stCondLst>
                                        </p:cTn>
                                        <p:tgtEl>
                                          <p:spTgt spid="35906"/>
                                        </p:tgtEl>
                                        <p:attrNameLst>
                                          <p:attrName>style.visibility</p:attrName>
                                        </p:attrNameLst>
                                      </p:cBhvr>
                                      <p:to>
                                        <p:strVal val="hidden"/>
                                      </p:to>
                                    </p:set>
                                  </p:childTnLst>
                                </p:cTn>
                              </p:par>
                            </p:childTnLst>
                          </p:cTn>
                        </p:par>
                        <p:par>
                          <p:cTn id="20" fill="hold">
                            <p:stCondLst>
                              <p:cond delay="1000"/>
                            </p:stCondLst>
                            <p:childTnLst>
                              <p:par>
                                <p:cTn id="21" presetID="5" presetClass="entr" presetSubtype="1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checkerboard(across)">
                                      <p:cBhvr>
                                        <p:cTn id="23" dur="500"/>
                                        <p:tgtEl>
                                          <p:spTgt spid="12"/>
                                        </p:tgtEl>
                                      </p:cBhvr>
                                    </p:animEffect>
                                  </p:childTnLst>
                                </p:cTn>
                              </p:par>
                              <p:par>
                                <p:cTn id="24" presetID="5" presetClass="entr" presetSubtype="10" fill="hold" grpId="0" nodeType="withEffect">
                                  <p:stCondLst>
                                    <p:cond delay="0"/>
                                  </p:stCondLst>
                                  <p:childTnLst>
                                    <p:set>
                                      <p:cBhvr>
                                        <p:cTn id="25" dur="1" fill="hold">
                                          <p:stCondLst>
                                            <p:cond delay="0"/>
                                          </p:stCondLst>
                                        </p:cTn>
                                        <p:tgtEl>
                                          <p:spTgt spid="35914"/>
                                        </p:tgtEl>
                                        <p:attrNameLst>
                                          <p:attrName>style.visibility</p:attrName>
                                        </p:attrNameLst>
                                      </p:cBhvr>
                                      <p:to>
                                        <p:strVal val="visible"/>
                                      </p:to>
                                    </p:set>
                                    <p:animEffect transition="in" filter="checkerboard(across)">
                                      <p:cBhvr>
                                        <p:cTn id="26" dur="500"/>
                                        <p:tgtEl>
                                          <p:spTgt spid="35914"/>
                                        </p:tgtEl>
                                      </p:cBhvr>
                                    </p:animEffect>
                                  </p:childTnLst>
                                </p:cTn>
                              </p:par>
                            </p:childTnLst>
                          </p:cTn>
                        </p:par>
                        <p:par>
                          <p:cTn id="27" fill="hold">
                            <p:stCondLst>
                              <p:cond delay="1500"/>
                            </p:stCondLst>
                            <p:childTnLst>
                              <p:par>
                                <p:cTn id="28" presetID="8" presetClass="entr" presetSubtype="16" fill="hold" grpId="0" nodeType="afterEffect">
                                  <p:stCondLst>
                                    <p:cond delay="0"/>
                                  </p:stCondLst>
                                  <p:childTnLst>
                                    <p:set>
                                      <p:cBhvr>
                                        <p:cTn id="29" dur="1" fill="hold">
                                          <p:stCondLst>
                                            <p:cond delay="0"/>
                                          </p:stCondLst>
                                        </p:cTn>
                                        <p:tgtEl>
                                          <p:spTgt spid="35912"/>
                                        </p:tgtEl>
                                        <p:attrNameLst>
                                          <p:attrName>style.visibility</p:attrName>
                                        </p:attrNameLst>
                                      </p:cBhvr>
                                      <p:to>
                                        <p:strVal val="visible"/>
                                      </p:to>
                                    </p:set>
                                    <p:animEffect transition="in" filter="diamond(in)">
                                      <p:cBhvr>
                                        <p:cTn id="30" dur="2000"/>
                                        <p:tgtEl>
                                          <p:spTgt spid="35912"/>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nodeType="clickEffect">
                                  <p:stCondLst>
                                    <p:cond delay="0"/>
                                  </p:stCondLst>
                                  <p:childTnLst>
                                    <p:animEffect transition="out" filter="fade">
                                      <p:cBhvr>
                                        <p:cTn id="34" dur="1000"/>
                                        <p:tgtEl>
                                          <p:spTgt spid="12"/>
                                        </p:tgtEl>
                                      </p:cBhvr>
                                    </p:animEffect>
                                    <p:set>
                                      <p:cBhvr>
                                        <p:cTn id="35" dur="1" fill="hold">
                                          <p:stCondLst>
                                            <p:cond delay="999"/>
                                          </p:stCondLst>
                                        </p:cTn>
                                        <p:tgtEl>
                                          <p:spTgt spid="12"/>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1000"/>
                                        <p:tgtEl>
                                          <p:spTgt spid="35912"/>
                                        </p:tgtEl>
                                      </p:cBhvr>
                                    </p:animEffect>
                                    <p:set>
                                      <p:cBhvr>
                                        <p:cTn id="38" dur="1" fill="hold">
                                          <p:stCondLst>
                                            <p:cond delay="999"/>
                                          </p:stCondLst>
                                        </p:cTn>
                                        <p:tgtEl>
                                          <p:spTgt spid="35912"/>
                                        </p:tgtEl>
                                        <p:attrNameLst>
                                          <p:attrName>style.visibility</p:attrName>
                                        </p:attrNameLst>
                                      </p:cBhvr>
                                      <p:to>
                                        <p:strVal val="hidden"/>
                                      </p:to>
                                    </p:set>
                                  </p:childTnLst>
                                </p:cTn>
                              </p:par>
                            </p:childTnLst>
                          </p:cTn>
                        </p:par>
                        <p:par>
                          <p:cTn id="39" fill="hold">
                            <p:stCondLst>
                              <p:cond delay="1000"/>
                            </p:stCondLst>
                            <p:childTnLst>
                              <p:par>
                                <p:cTn id="40" presetID="5" presetClass="entr" presetSubtype="10"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checkerboard(across)">
                                      <p:cBhvr>
                                        <p:cTn id="42" dur="500"/>
                                        <p:tgtEl>
                                          <p:spTgt spid="13"/>
                                        </p:tgtEl>
                                      </p:cBhvr>
                                    </p:animEffect>
                                  </p:childTnLst>
                                </p:cTn>
                              </p:par>
                              <p:par>
                                <p:cTn id="43" presetID="10" presetClass="exit" presetSubtype="0" fill="hold" grpId="1" nodeType="withEffect">
                                  <p:stCondLst>
                                    <p:cond delay="0"/>
                                  </p:stCondLst>
                                  <p:childTnLst>
                                    <p:animEffect transition="out" filter="fade">
                                      <p:cBhvr>
                                        <p:cTn id="44" dur="2000"/>
                                        <p:tgtEl>
                                          <p:spTgt spid="35914"/>
                                        </p:tgtEl>
                                      </p:cBhvr>
                                    </p:animEffect>
                                    <p:set>
                                      <p:cBhvr>
                                        <p:cTn id="45" dur="1" fill="hold">
                                          <p:stCondLst>
                                            <p:cond delay="1999"/>
                                          </p:stCondLst>
                                        </p:cTn>
                                        <p:tgtEl>
                                          <p:spTgt spid="35914"/>
                                        </p:tgtEl>
                                        <p:attrNameLst>
                                          <p:attrName>style.visibility</p:attrName>
                                        </p:attrNameLst>
                                      </p:cBhvr>
                                      <p:to>
                                        <p:strVal val="hidden"/>
                                      </p:to>
                                    </p:set>
                                  </p:childTnLst>
                                </p:cTn>
                              </p:par>
                            </p:childTnLst>
                          </p:cTn>
                        </p:par>
                        <p:par>
                          <p:cTn id="46" fill="hold">
                            <p:stCondLst>
                              <p:cond delay="3000"/>
                            </p:stCondLst>
                            <p:childTnLst>
                              <p:par>
                                <p:cTn id="47" presetID="5" presetClass="entr" presetSubtype="10" fill="hold"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checkerboard(across)">
                                      <p:cBhvr>
                                        <p:cTn id="49" dur="500"/>
                                        <p:tgtEl>
                                          <p:spTgt spid="14"/>
                                        </p:tgtEl>
                                      </p:cBhvr>
                                    </p:animEffect>
                                  </p:childTnLst>
                                </p:cTn>
                              </p:par>
                            </p:childTnLst>
                          </p:cTn>
                        </p:par>
                        <p:par>
                          <p:cTn id="50" fill="hold">
                            <p:stCondLst>
                              <p:cond delay="3500"/>
                            </p:stCondLst>
                            <p:childTnLst>
                              <p:par>
                                <p:cTn id="51" presetID="8" presetClass="entr" presetSubtype="16" fill="hold" grpId="0" nodeType="afterEffect">
                                  <p:stCondLst>
                                    <p:cond delay="0"/>
                                  </p:stCondLst>
                                  <p:childTnLst>
                                    <p:set>
                                      <p:cBhvr>
                                        <p:cTn id="52" dur="1" fill="hold">
                                          <p:stCondLst>
                                            <p:cond delay="0"/>
                                          </p:stCondLst>
                                        </p:cTn>
                                        <p:tgtEl>
                                          <p:spTgt spid="35919"/>
                                        </p:tgtEl>
                                        <p:attrNameLst>
                                          <p:attrName>style.visibility</p:attrName>
                                        </p:attrNameLst>
                                      </p:cBhvr>
                                      <p:to>
                                        <p:strVal val="visible"/>
                                      </p:to>
                                    </p:set>
                                    <p:animEffect transition="in" filter="diamond(in)">
                                      <p:cBhvr>
                                        <p:cTn id="53" dur="2000"/>
                                        <p:tgtEl>
                                          <p:spTgt spid="35919"/>
                                        </p:tgtEl>
                                      </p:cBhvr>
                                    </p:animEffect>
                                  </p:childTnLst>
                                </p:cTn>
                              </p:par>
                            </p:childTnLst>
                          </p:cTn>
                        </p:par>
                        <p:par>
                          <p:cTn id="54" fill="hold">
                            <p:stCondLst>
                              <p:cond delay="5500"/>
                            </p:stCondLst>
                            <p:childTnLst>
                              <p:par>
                                <p:cTn id="55" presetID="10" presetClass="exit" presetSubtype="0" fill="hold" nodeType="afterEffect">
                                  <p:stCondLst>
                                    <p:cond delay="0"/>
                                  </p:stCondLst>
                                  <p:childTnLst>
                                    <p:animEffect transition="out" filter="fade">
                                      <p:cBhvr>
                                        <p:cTn id="56" dur="2000"/>
                                        <p:tgtEl>
                                          <p:spTgt spid="13"/>
                                        </p:tgtEl>
                                      </p:cBhvr>
                                    </p:animEffect>
                                    <p:set>
                                      <p:cBhvr>
                                        <p:cTn id="57" dur="1" fill="hold">
                                          <p:stCondLst>
                                            <p:cond delay="1999"/>
                                          </p:stCondLst>
                                        </p:cTn>
                                        <p:tgtEl>
                                          <p:spTgt spid="13"/>
                                        </p:tgtEl>
                                        <p:attrNameLst>
                                          <p:attrName>style.visibility</p:attrName>
                                        </p:attrNameLst>
                                      </p:cBhvr>
                                      <p:to>
                                        <p:strVal val="hidden"/>
                                      </p:to>
                                    </p:set>
                                  </p:childTnLst>
                                </p:cTn>
                              </p:par>
                            </p:childTnLst>
                          </p:cTn>
                        </p:par>
                        <p:par>
                          <p:cTn id="58" fill="hold">
                            <p:stCondLst>
                              <p:cond delay="7500"/>
                            </p:stCondLst>
                            <p:childTnLst>
                              <p:par>
                                <p:cTn id="59" presetID="42" presetClass="path" presetSubtype="0" accel="50000" decel="50000" fill="hold" nodeType="afterEffect">
                                  <p:stCondLst>
                                    <p:cond delay="0"/>
                                  </p:stCondLst>
                                  <p:childTnLst>
                                    <p:animMotion origin="layout" path="M 0 0  L 0 0.3331  E" pathEditMode="relative" ptsTypes="">
                                      <p:cBhvr>
                                        <p:cTn id="60" dur="2000" fill="hold"/>
                                        <p:tgtEl>
                                          <p:spTgt spid="8"/>
                                        </p:tgtEl>
                                        <p:attrNameLst>
                                          <p:attrName>ppt_x</p:attrName>
                                          <p:attrName>ppt_y</p:attrName>
                                        </p:attrNameLst>
                                      </p:cBhvr>
                                    </p:animMotion>
                                  </p:childTnLst>
                                </p:cTn>
                              </p:par>
                            </p:childTnLst>
                          </p:cTn>
                        </p:par>
                        <p:par>
                          <p:cTn id="61" fill="hold">
                            <p:stCondLst>
                              <p:cond delay="9500"/>
                            </p:stCondLst>
                            <p:childTnLst>
                              <p:par>
                                <p:cTn id="62" presetID="8" presetClass="entr" presetSubtype="16" fill="hold" nodeType="after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diamond(in)">
                                      <p:cBhvr>
                                        <p:cTn id="64" dur="2000"/>
                                        <p:tgtEl>
                                          <p:spTgt spid="15"/>
                                        </p:tgtEl>
                                      </p:cBhvr>
                                    </p:animEffect>
                                  </p:childTnLst>
                                </p:cTn>
                              </p:par>
                            </p:childTnLst>
                          </p:cTn>
                        </p:par>
                        <p:par>
                          <p:cTn id="65" fill="hold">
                            <p:stCondLst>
                              <p:cond delay="11500"/>
                            </p:stCondLst>
                            <p:childTnLst>
                              <p:par>
                                <p:cTn id="66" presetID="0" presetClass="path" presetSubtype="0" accel="50000" decel="50000" fill="hold" nodeType="afterEffect">
                                  <p:stCondLst>
                                    <p:cond delay="0"/>
                                  </p:stCondLst>
                                  <p:childTnLst>
                                    <p:animMotion origin="layout" path="M -3.61111E-6 -2.56997E-6 L 0.39532 0.25214 " pathEditMode="relative" rAng="0" ptsTypes="AA">
                                      <p:cBhvr>
                                        <p:cTn id="67" dur="2000" fill="hold"/>
                                        <p:tgtEl>
                                          <p:spTgt spid="11"/>
                                        </p:tgtEl>
                                        <p:attrNameLst>
                                          <p:attrName>ppt_x</p:attrName>
                                          <p:attrName>ppt_y</p:attrName>
                                        </p:attrNameLst>
                                      </p:cBhvr>
                                      <p:rCtr x="19800" y="12600"/>
                                    </p:animMotion>
                                  </p:childTnLst>
                                </p:cTn>
                              </p:par>
                              <p:par>
                                <p:cTn id="68" presetID="10" presetClass="exit" presetSubtype="0" fill="hold" grpId="0" nodeType="withEffect">
                                  <p:stCondLst>
                                    <p:cond delay="0"/>
                                  </p:stCondLst>
                                  <p:childTnLst>
                                    <p:animEffect transition="out" filter="fade">
                                      <p:cBhvr>
                                        <p:cTn id="69" dur="2000"/>
                                        <p:tgtEl>
                                          <p:spTgt spid="35878"/>
                                        </p:tgtEl>
                                      </p:cBhvr>
                                    </p:animEffect>
                                    <p:set>
                                      <p:cBhvr>
                                        <p:cTn id="70" dur="1" fill="hold">
                                          <p:stCondLst>
                                            <p:cond delay="1999"/>
                                          </p:stCondLst>
                                        </p:cTn>
                                        <p:tgtEl>
                                          <p:spTgt spid="35878"/>
                                        </p:tgtEl>
                                        <p:attrNameLst>
                                          <p:attrName>style.visibility</p:attrName>
                                        </p:attrNameLst>
                                      </p:cBhvr>
                                      <p:to>
                                        <p:strVal val="hidden"/>
                                      </p:to>
                                    </p:set>
                                  </p:childTnLst>
                                </p:cTn>
                              </p:par>
                              <p:par>
                                <p:cTn id="71" presetID="0" presetClass="path" presetSubtype="0" accel="50000" decel="50000" fill="hold" nodeType="withEffect">
                                  <p:stCondLst>
                                    <p:cond delay="0"/>
                                  </p:stCondLst>
                                  <p:childTnLst>
                                    <p:animMotion origin="layout" path="M 8.33333E-7 -3.52533E-6 L 0.4033 0.25191 " pathEditMode="relative" rAng="0" ptsTypes="AA">
                                      <p:cBhvr>
                                        <p:cTn id="72" dur="2000" fill="hold"/>
                                        <p:tgtEl>
                                          <p:spTgt spid="10"/>
                                        </p:tgtEl>
                                        <p:attrNameLst>
                                          <p:attrName>ppt_x</p:attrName>
                                          <p:attrName>ppt_y</p:attrName>
                                        </p:attrNameLst>
                                      </p:cBhvr>
                                      <p:rCtr x="20200" y="12600"/>
                                    </p:animMotion>
                                  </p:childTnLst>
                                </p:cTn>
                              </p:par>
                            </p:childTnLst>
                          </p:cTn>
                        </p:par>
                        <p:par>
                          <p:cTn id="73" fill="hold">
                            <p:stCondLst>
                              <p:cond delay="13500"/>
                            </p:stCondLst>
                            <p:childTnLst>
                              <p:par>
                                <p:cTn id="74" presetID="10" presetClass="exit" presetSubtype="0" fill="hold" nodeType="afterEffect">
                                  <p:stCondLst>
                                    <p:cond delay="0"/>
                                  </p:stCondLst>
                                  <p:childTnLst>
                                    <p:animEffect transition="out" filter="fade">
                                      <p:cBhvr>
                                        <p:cTn id="75" dur="2000"/>
                                        <p:tgtEl>
                                          <p:spTgt spid="10"/>
                                        </p:tgtEl>
                                      </p:cBhvr>
                                    </p:animEffect>
                                    <p:set>
                                      <p:cBhvr>
                                        <p:cTn id="76" dur="1" fill="hold">
                                          <p:stCondLst>
                                            <p:cond delay="1999"/>
                                          </p:stCondLst>
                                        </p:cTn>
                                        <p:tgtEl>
                                          <p:spTgt spid="10"/>
                                        </p:tgtEl>
                                        <p:attrNameLst>
                                          <p:attrName>style.visibility</p:attrName>
                                        </p:attrNameLst>
                                      </p:cBhvr>
                                      <p:to>
                                        <p:strVal val="hidden"/>
                                      </p:to>
                                    </p:set>
                                  </p:childTnLst>
                                </p:cTn>
                              </p:par>
                            </p:childTnLst>
                          </p:cTn>
                        </p:par>
                        <p:par>
                          <p:cTn id="77" fill="hold">
                            <p:stCondLst>
                              <p:cond delay="15500"/>
                            </p:stCondLst>
                            <p:childTnLst>
                              <p:par>
                                <p:cTn id="78" presetID="3" presetClass="entr" presetSubtype="10" fill="hold" grpId="0" nodeType="afterEffect">
                                  <p:stCondLst>
                                    <p:cond delay="0"/>
                                  </p:stCondLst>
                                  <p:childTnLst>
                                    <p:set>
                                      <p:cBhvr>
                                        <p:cTn id="79" dur="1" fill="hold">
                                          <p:stCondLst>
                                            <p:cond delay="0"/>
                                          </p:stCondLst>
                                        </p:cTn>
                                        <p:tgtEl>
                                          <p:spTgt spid="35905"/>
                                        </p:tgtEl>
                                        <p:attrNameLst>
                                          <p:attrName>style.visibility</p:attrName>
                                        </p:attrNameLst>
                                      </p:cBhvr>
                                      <p:to>
                                        <p:strVal val="visible"/>
                                      </p:to>
                                    </p:set>
                                    <p:animEffect transition="in" filter="blinds(horizontal)">
                                      <p:cBhvr>
                                        <p:cTn id="80" dur="500"/>
                                        <p:tgtEl>
                                          <p:spTgt spid="359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78" grpId="0"/>
      <p:bldP spid="35905" grpId="0" animBg="1"/>
      <p:bldP spid="35906" grpId="0" animBg="1"/>
      <p:bldP spid="35906" grpId="1" animBg="1"/>
      <p:bldP spid="35907" grpId="0"/>
      <p:bldP spid="35907" grpId="1"/>
      <p:bldP spid="35912" grpId="0"/>
      <p:bldP spid="35912" grpId="1"/>
      <p:bldP spid="35914" grpId="0" animBg="1"/>
      <p:bldP spid="35914" grpId="1" animBg="1"/>
      <p:bldP spid="3591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r>
              <a:rPr lang="zh-TW" altLang="en-US" smtClean="0"/>
              <a:t>先前並無此價位</a:t>
            </a:r>
            <a:r>
              <a:rPr lang="en-US" altLang="zh-TW" smtClean="0"/>
              <a:t>(</a:t>
            </a:r>
            <a:r>
              <a:rPr lang="zh-TW" altLang="en-US" smtClean="0"/>
              <a:t>演算法</a:t>
            </a:r>
            <a:r>
              <a:rPr lang="en-US" altLang="zh-TW" smtClean="0"/>
              <a:t>)</a:t>
            </a:r>
          </a:p>
        </p:txBody>
      </p:sp>
      <p:sp>
        <p:nvSpPr>
          <p:cNvPr id="32771" name="Rectangle 3"/>
          <p:cNvSpPr>
            <a:spLocks noGrp="1" noChangeArrowheads="1"/>
          </p:cNvSpPr>
          <p:nvPr>
            <p:ph type="body" idx="1"/>
          </p:nvPr>
        </p:nvSpPr>
        <p:spPr/>
        <p:txBody>
          <a:bodyPr/>
          <a:lstStyle/>
          <a:p>
            <a:pPr eaLnBrk="1" hangingPunct="1">
              <a:buFontTx/>
              <a:buNone/>
            </a:pPr>
            <a:r>
              <a:rPr lang="en-US" altLang="zh-TW" sz="1600" noProof="1" smtClean="0"/>
              <a:t>if(BS == 0 &amp;&amp; Qptr2 -&gt;price &lt; trust.price)</a:t>
            </a:r>
          </a:p>
          <a:p>
            <a:pPr eaLnBrk="1" hangingPunct="1">
              <a:buFontTx/>
              <a:buNone/>
            </a:pPr>
            <a:r>
              <a:rPr lang="en-US" altLang="zh-TW" sz="1600" noProof="1" smtClean="0"/>
              <a:t>{//</a:t>
            </a:r>
            <a:r>
              <a:rPr lang="zh-TW" altLang="en-US" sz="1600" noProof="1" smtClean="0"/>
              <a:t>狀況委托單原始表單初始價格，新委托買單比舊委托買單價格高</a:t>
            </a:r>
          </a:p>
          <a:p>
            <a:pPr eaLnBrk="1" hangingPunct="1">
              <a:buFontTx/>
              <a:buNone/>
            </a:pPr>
            <a:r>
              <a:rPr lang="zh-TW" altLang="en-US" sz="1600" noProof="1" smtClean="0"/>
              <a:t>	</a:t>
            </a:r>
            <a:r>
              <a:rPr lang="en-US" altLang="zh-TW" sz="1600" noProof="1" smtClean="0"/>
              <a:t>Qptr = (Quote *)malloc(sizeof(Quote));</a:t>
            </a:r>
          </a:p>
          <a:p>
            <a:pPr eaLnBrk="1" hangingPunct="1">
              <a:buFontTx/>
              <a:buNone/>
            </a:pPr>
            <a:r>
              <a:rPr lang="en-US" altLang="zh-TW" sz="1600" noProof="1" smtClean="0"/>
              <a:t>	Qptr -&gt; price = trust.price;</a:t>
            </a:r>
          </a:p>
          <a:p>
            <a:pPr eaLnBrk="1" hangingPunct="1">
              <a:buFontTx/>
              <a:buNone/>
            </a:pPr>
            <a:r>
              <a:rPr lang="en-US" altLang="zh-TW" sz="1600" noProof="1" smtClean="0"/>
              <a:t>	Qptr -&gt;Qptr = Qptr2;</a:t>
            </a:r>
          </a:p>
          <a:p>
            <a:pPr eaLnBrk="1" hangingPunct="1">
              <a:buFontTx/>
              <a:buNone/>
            </a:pPr>
            <a:r>
              <a:rPr lang="en-US" altLang="zh-TW" sz="1600" noProof="1" smtClean="0"/>
              <a:t>	Qptr -&gt;vol = trust.vol;</a:t>
            </a:r>
          </a:p>
          <a:p>
            <a:pPr eaLnBrk="1" hangingPunct="1">
              <a:buFontTx/>
              <a:buNone/>
            </a:pPr>
            <a:r>
              <a:rPr lang="en-US" altLang="zh-TW" sz="1600" noProof="1" smtClean="0"/>
              <a:t>	Option[idx2].Qptr = Qptr;</a:t>
            </a:r>
          </a:p>
          <a:p>
            <a:pPr eaLnBrk="1" hangingPunct="1">
              <a:buFontTx/>
              <a:buNone/>
            </a:pPr>
            <a:r>
              <a:rPr lang="en-US" altLang="zh-TW" sz="1600" noProof="1" smtClean="0"/>
              <a:t>}</a:t>
            </a:r>
            <a:r>
              <a:rPr lang="en-US" altLang="zh-TW" sz="1600" smtClean="0"/>
              <a:t>else</a:t>
            </a:r>
          </a:p>
          <a:p>
            <a:pPr eaLnBrk="1" hangingPunct="1">
              <a:buFontTx/>
              <a:buNone/>
            </a:pPr>
            <a:r>
              <a:rPr lang="en-US" altLang="zh-TW" sz="1600" smtClean="0"/>
              <a:t>{// </a:t>
            </a:r>
            <a:r>
              <a:rPr lang="en-US" altLang="zh-TW" sz="1600" noProof="1" smtClean="0"/>
              <a:t>Qptr2</a:t>
            </a:r>
            <a:r>
              <a:rPr lang="en-US" altLang="zh-TW" sz="1600" smtClean="0"/>
              <a:t> == NULL</a:t>
            </a:r>
            <a:r>
              <a:rPr lang="zh-TW" altLang="en-US" sz="1600" smtClean="0"/>
              <a:t>的情況</a:t>
            </a:r>
          </a:p>
          <a:p>
            <a:pPr eaLnBrk="1" hangingPunct="1">
              <a:buFontTx/>
              <a:buNone/>
            </a:pPr>
            <a:r>
              <a:rPr lang="zh-TW" altLang="en-US" sz="1600" smtClean="0"/>
              <a:t>	</a:t>
            </a:r>
            <a:r>
              <a:rPr lang="en-US" altLang="zh-TW" sz="1600" smtClean="0"/>
              <a:t>Qptr = (Quote *)malloc(sizeof(Quote));</a:t>
            </a:r>
          </a:p>
          <a:p>
            <a:pPr eaLnBrk="1" hangingPunct="1">
              <a:buFontTx/>
              <a:buNone/>
            </a:pPr>
            <a:r>
              <a:rPr lang="en-US" altLang="zh-TW" sz="1600" smtClean="0"/>
              <a:t>	Qptr -&gt; price = trust.price;</a:t>
            </a:r>
          </a:p>
          <a:p>
            <a:pPr eaLnBrk="1" hangingPunct="1">
              <a:buFontTx/>
              <a:buNone/>
            </a:pPr>
            <a:r>
              <a:rPr lang="en-US" altLang="zh-TW" sz="1600" smtClean="0"/>
              <a:t>	Qptr -&gt;vol = trust.vol;</a:t>
            </a:r>
          </a:p>
          <a:p>
            <a:pPr eaLnBrk="1" hangingPunct="1">
              <a:buFontTx/>
              <a:buNone/>
            </a:pPr>
            <a:r>
              <a:rPr lang="en-US" altLang="zh-TW" sz="1600" smtClean="0"/>
              <a:t>	Qptr -&gt;Qptr = Qptr2-&gt;Qptr;</a:t>
            </a:r>
          </a:p>
          <a:p>
            <a:pPr eaLnBrk="1" hangingPunct="1">
              <a:buFontTx/>
              <a:buNone/>
            </a:pPr>
            <a:r>
              <a:rPr lang="en-US" altLang="zh-TW" sz="1600" smtClean="0"/>
              <a:t>	Qptr2-&gt;Qptr = Qptr;</a:t>
            </a:r>
          </a:p>
          <a:p>
            <a:pPr eaLnBrk="1" hangingPunct="1">
              <a:buFontTx/>
              <a:buNone/>
            </a:pPr>
            <a:r>
              <a:rPr lang="en-US" altLang="zh-TW" sz="1600" smtClean="0"/>
              <a:t>}</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zh-TW" altLang="en-US" smtClean="0"/>
              <a:t>漲跌幅計算</a:t>
            </a:r>
            <a:r>
              <a:rPr lang="en-US" altLang="zh-TW" smtClean="0"/>
              <a:t>(</a:t>
            </a:r>
            <a:r>
              <a:rPr lang="zh-TW" altLang="en-US" smtClean="0"/>
              <a:t>選擇權</a:t>
            </a:r>
            <a:r>
              <a:rPr lang="en-US" altLang="zh-TW" smtClean="0"/>
              <a:t>)</a:t>
            </a:r>
          </a:p>
        </p:txBody>
      </p:sp>
      <p:sp>
        <p:nvSpPr>
          <p:cNvPr id="33795" name="Rectangle 3"/>
          <p:cNvSpPr>
            <a:spLocks noGrp="1" noChangeArrowheads="1"/>
          </p:cNvSpPr>
          <p:nvPr>
            <p:ph type="body" sz="half" idx="1"/>
          </p:nvPr>
        </p:nvSpPr>
        <p:spPr/>
        <p:txBody>
          <a:bodyPr/>
          <a:lstStyle/>
          <a:p>
            <a:pPr eaLnBrk="1" hangingPunct="1"/>
            <a:r>
              <a:rPr lang="zh-TW" altLang="en-US" sz="2000" dirty="0" smtClean="0"/>
              <a:t>遵照台灣期貨交易所中臺指選擇權所定之：「權利金每日最大漲跌點數</a:t>
            </a:r>
            <a:r>
              <a:rPr lang="zh-TW" altLang="en-US" sz="2000" dirty="0" smtClean="0">
                <a:solidFill>
                  <a:srgbClr val="FF0000"/>
                </a:solidFill>
              </a:rPr>
              <a:t>以前一營業日臺灣證券交易所發行量加權股價指數收盤價</a:t>
            </a:r>
            <a:r>
              <a:rPr lang="zh-TW" altLang="en-US" sz="2000" dirty="0" smtClean="0"/>
              <a:t>之</a:t>
            </a:r>
            <a:r>
              <a:rPr lang="en-US" altLang="zh-TW" sz="2000" dirty="0" smtClean="0"/>
              <a:t>7%</a:t>
            </a:r>
            <a:r>
              <a:rPr lang="zh-TW" altLang="en-US" sz="2000" dirty="0" smtClean="0"/>
              <a:t>為限」。 </a:t>
            </a:r>
          </a:p>
          <a:p>
            <a:pPr eaLnBrk="1" hangingPunct="1"/>
            <a:r>
              <a:rPr lang="zh-TW" altLang="en-US" sz="2000" dirty="0" smtClean="0"/>
              <a:t>漲跌幅也會受到報價單位的影響 ，如右表所示：</a:t>
            </a:r>
          </a:p>
          <a:p>
            <a:pPr eaLnBrk="1" hangingPunct="1"/>
            <a:endParaRPr lang="en-US" altLang="zh-TW" sz="2000" dirty="0" smtClean="0"/>
          </a:p>
        </p:txBody>
      </p:sp>
      <p:graphicFrame>
        <p:nvGraphicFramePr>
          <p:cNvPr id="37977" name="Group 89"/>
          <p:cNvGraphicFramePr>
            <a:graphicFrameLocks noGrp="1"/>
          </p:cNvGraphicFramePr>
          <p:nvPr>
            <p:ph sz="half" idx="2"/>
          </p:nvPr>
        </p:nvGraphicFramePr>
        <p:xfrm>
          <a:off x="4648200" y="1600200"/>
          <a:ext cx="4038600" cy="4525965"/>
        </p:xfrm>
        <a:graphic>
          <a:graphicData uri="http://schemas.openxmlformats.org/drawingml/2006/table">
            <a:tbl>
              <a:tblPr/>
              <a:tblGrid>
                <a:gridCol w="2660650"/>
                <a:gridCol w="1377950"/>
              </a:tblGrid>
              <a:tr h="646113">
                <a:tc gridSpan="2">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zh-TW" altLang="en-US" sz="1800" b="0" i="0" u="none" strike="noStrike" cap="none" normalizeH="0" baseline="0" smtClean="0">
                          <a:ln>
                            <a:noFill/>
                          </a:ln>
                          <a:solidFill>
                            <a:schemeClr val="tx1"/>
                          </a:solidFill>
                          <a:effectLst/>
                          <a:latin typeface="標楷體" pitchFamily="65" charset="-120"/>
                          <a:ea typeface="標楷體" pitchFamily="65" charset="-120"/>
                          <a:cs typeface="Times New Roman" pitchFamily="18" charset="0"/>
                        </a:rPr>
                        <a:t>權利金報價單位</a:t>
                      </a:r>
                      <a:endParaRPr kumimoji="1" lang="zh-TW" altLang="en-US" sz="1800" b="0" i="0" u="none" strike="noStrike" cap="none" normalizeH="0" baseline="0" smtClean="0">
                        <a:ln>
                          <a:noFill/>
                        </a:ln>
                        <a:solidFill>
                          <a:schemeClr val="tx1"/>
                        </a:solidFill>
                        <a:effectLst/>
                        <a:latin typeface="Arial" charset="0"/>
                        <a:ea typeface="新細明體" pitchFamily="18"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TW" altLang="en-US"/>
                    </a:p>
                  </a:txBody>
                  <a:tcPr/>
                </a:tc>
              </a:tr>
              <a:tr h="647700">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zh-TW" altLang="en-US" sz="1800" b="0" i="0" u="none" strike="noStrike" cap="none" normalizeH="0" baseline="0" smtClean="0">
                          <a:ln>
                            <a:noFill/>
                          </a:ln>
                          <a:solidFill>
                            <a:schemeClr val="tx1"/>
                          </a:solidFill>
                          <a:effectLst/>
                          <a:latin typeface="標楷體" pitchFamily="65" charset="-120"/>
                          <a:ea typeface="標楷體" pitchFamily="65" charset="-120"/>
                          <a:cs typeface="Times New Roman" pitchFamily="18" charset="0"/>
                        </a:rPr>
                        <a:t>限制</a:t>
                      </a:r>
                      <a:endParaRPr kumimoji="1" lang="zh-TW" altLang="en-US" sz="1800" b="0" i="0" u="none" strike="noStrike" cap="none" normalizeH="0" baseline="0" smtClean="0">
                        <a:ln>
                          <a:noFill/>
                        </a:ln>
                        <a:solidFill>
                          <a:schemeClr val="tx1"/>
                        </a:solidFill>
                        <a:effectLst/>
                        <a:latin typeface="Arial" charset="0"/>
                        <a:ea typeface="新細明體" pitchFamily="18"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ase" latinLnBrk="0" hangingPunct="1">
                        <a:lnSpc>
                          <a:spcPct val="100000"/>
                        </a:lnSpc>
                        <a:spcBef>
                          <a:spcPct val="0"/>
                        </a:spcBef>
                        <a:spcAft>
                          <a:spcPct val="0"/>
                        </a:spcAft>
                        <a:buClrTx/>
                        <a:buSzTx/>
                        <a:buFontTx/>
                        <a:buNone/>
                        <a:tabLst/>
                      </a:pPr>
                      <a:r>
                        <a:rPr kumimoji="1" lang="zh-TW" altLang="en-US" sz="1800" b="0" i="0" u="none" strike="noStrike" cap="none" normalizeH="0" baseline="0" smtClean="0">
                          <a:ln>
                            <a:noFill/>
                          </a:ln>
                          <a:solidFill>
                            <a:schemeClr val="tx1"/>
                          </a:solidFill>
                          <a:effectLst/>
                          <a:latin typeface="標楷體" pitchFamily="65" charset="-120"/>
                          <a:ea typeface="標楷體" pitchFamily="65" charset="-120"/>
                          <a:cs typeface="Times New Roman" pitchFamily="18" charset="0"/>
                        </a:rPr>
                        <a:t>最小單位</a:t>
                      </a:r>
                      <a:endParaRPr kumimoji="1" lang="zh-TW" altLang="en-US" sz="1800" b="0" i="0" u="none" strike="noStrike" cap="none" normalizeH="0" baseline="0" smtClean="0">
                        <a:ln>
                          <a:noFill/>
                        </a:ln>
                        <a:solidFill>
                          <a:schemeClr val="tx1"/>
                        </a:solidFill>
                        <a:effectLst/>
                        <a:latin typeface="Arial" charset="0"/>
                        <a:ea typeface="新細明體" pitchFamily="18"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46113">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zh-TW" altLang="en-US" sz="1800" b="0" i="0" u="none" strike="noStrike" cap="none" normalizeH="0" baseline="0" smtClean="0">
                          <a:ln>
                            <a:noFill/>
                          </a:ln>
                          <a:solidFill>
                            <a:schemeClr val="tx1"/>
                          </a:solidFill>
                          <a:effectLst/>
                          <a:latin typeface="標楷體" pitchFamily="65" charset="-120"/>
                          <a:ea typeface="標楷體" pitchFamily="65" charset="-120"/>
                          <a:cs typeface="Times New Roman" pitchFamily="18" charset="0"/>
                        </a:rPr>
                        <a:t>未滿</a:t>
                      </a:r>
                      <a:r>
                        <a:rPr kumimoji="1" lang="en-US" altLang="zh-TW" sz="1800" b="0" i="0" u="none" strike="noStrike" cap="none" normalizeH="0" baseline="0" smtClean="0">
                          <a:ln>
                            <a:noFill/>
                          </a:ln>
                          <a:solidFill>
                            <a:schemeClr val="tx1"/>
                          </a:solidFill>
                          <a:effectLst/>
                          <a:latin typeface="Times New Roman" pitchFamily="18" charset="0"/>
                          <a:ea typeface="標楷體" pitchFamily="65" charset="-120"/>
                          <a:cs typeface="Times New Roman" pitchFamily="18" charset="0"/>
                        </a:rPr>
                        <a:t>10</a:t>
                      </a:r>
                      <a:r>
                        <a:rPr kumimoji="1" lang="zh-TW" altLang="en-US" sz="1800" b="0" i="0" u="none" strike="noStrike" cap="none" normalizeH="0" baseline="0" smtClean="0">
                          <a:ln>
                            <a:noFill/>
                          </a:ln>
                          <a:solidFill>
                            <a:schemeClr val="tx1"/>
                          </a:solidFill>
                          <a:effectLst/>
                          <a:latin typeface="標楷體" pitchFamily="65" charset="-120"/>
                          <a:ea typeface="標楷體" pitchFamily="65" charset="-120"/>
                          <a:cs typeface="Times New Roman" pitchFamily="18" charset="0"/>
                        </a:rPr>
                        <a:t>點</a:t>
                      </a:r>
                      <a:endParaRPr kumimoji="1" lang="zh-TW" altLang="en-US" sz="1800" b="0" i="0" u="none" strike="noStrike" cap="none" normalizeH="0" baseline="0" smtClean="0">
                        <a:ln>
                          <a:noFill/>
                        </a:ln>
                        <a:solidFill>
                          <a:schemeClr val="tx1"/>
                        </a:solidFill>
                        <a:effectLst/>
                        <a:latin typeface="Arial" charset="0"/>
                        <a:ea typeface="新細明體" pitchFamily="18"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ase" latinLnBrk="0" hangingPunct="1">
                        <a:lnSpc>
                          <a:spcPct val="100000"/>
                        </a:lnSpc>
                        <a:spcBef>
                          <a:spcPct val="0"/>
                        </a:spcBef>
                        <a:spcAft>
                          <a:spcPct val="0"/>
                        </a:spcAft>
                        <a:buClrTx/>
                        <a:buSzTx/>
                        <a:buFontTx/>
                        <a:buNone/>
                        <a:tabLst/>
                      </a:pPr>
                      <a:r>
                        <a:rPr kumimoji="1" lang="en-US" altLang="zh-TW" sz="1800" b="0" i="0" u="none" strike="noStrike" cap="none" normalizeH="0" baseline="0" smtClean="0">
                          <a:ln>
                            <a:noFill/>
                          </a:ln>
                          <a:solidFill>
                            <a:schemeClr val="tx1"/>
                          </a:solidFill>
                          <a:effectLst/>
                          <a:latin typeface="Times New Roman" pitchFamily="18" charset="0"/>
                          <a:ea typeface="標楷體" pitchFamily="65" charset="-120"/>
                          <a:cs typeface="Times New Roman" pitchFamily="18" charset="0"/>
                        </a:rPr>
                        <a:t>0.1</a:t>
                      </a:r>
                      <a:r>
                        <a:rPr kumimoji="1" lang="zh-TW" altLang="en-US" sz="1800" b="0" i="0" u="none" strike="noStrike" cap="none" normalizeH="0" baseline="0" smtClean="0">
                          <a:ln>
                            <a:noFill/>
                          </a:ln>
                          <a:solidFill>
                            <a:schemeClr val="tx1"/>
                          </a:solidFill>
                          <a:effectLst/>
                          <a:latin typeface="標楷體" pitchFamily="65" charset="-120"/>
                          <a:ea typeface="標楷體" pitchFamily="65" charset="-120"/>
                          <a:cs typeface="Times New Roman" pitchFamily="18" charset="0"/>
                        </a:rPr>
                        <a:t>點</a:t>
                      </a:r>
                      <a:endParaRPr kumimoji="1" lang="zh-TW" altLang="en-US" sz="1800" b="0" i="0" u="none" strike="noStrike" cap="none" normalizeH="0" baseline="0" smtClean="0">
                        <a:ln>
                          <a:noFill/>
                        </a:ln>
                        <a:solidFill>
                          <a:schemeClr val="tx1"/>
                        </a:solidFill>
                        <a:effectLst/>
                        <a:latin typeface="Arial" charset="0"/>
                        <a:ea typeface="新細明體" pitchFamily="18"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46113">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en-US" altLang="zh-TW" sz="1800" b="0" i="0" u="none" strike="noStrike" cap="none" normalizeH="0" baseline="0" smtClean="0">
                          <a:ln>
                            <a:noFill/>
                          </a:ln>
                          <a:solidFill>
                            <a:schemeClr val="tx1"/>
                          </a:solidFill>
                          <a:effectLst/>
                          <a:latin typeface="Times New Roman" pitchFamily="18" charset="0"/>
                          <a:ea typeface="標楷體" pitchFamily="65" charset="-120"/>
                          <a:cs typeface="Times New Roman" pitchFamily="18" charset="0"/>
                        </a:rPr>
                        <a:t>10</a:t>
                      </a:r>
                      <a:r>
                        <a:rPr kumimoji="1" lang="zh-TW" altLang="en-US" sz="1800" b="0" i="0" u="none" strike="noStrike" cap="none" normalizeH="0" baseline="0" smtClean="0">
                          <a:ln>
                            <a:noFill/>
                          </a:ln>
                          <a:solidFill>
                            <a:schemeClr val="tx1"/>
                          </a:solidFill>
                          <a:effectLst/>
                          <a:latin typeface="標楷體" pitchFamily="65" charset="-120"/>
                          <a:ea typeface="標楷體" pitchFamily="65" charset="-120"/>
                          <a:cs typeface="Times New Roman" pitchFamily="18" charset="0"/>
                        </a:rPr>
                        <a:t>點以上，未滿</a:t>
                      </a:r>
                      <a:r>
                        <a:rPr kumimoji="1" lang="en-US" altLang="zh-TW" sz="1800" b="0" i="0" u="none" strike="noStrike" cap="none" normalizeH="0" baseline="0" smtClean="0">
                          <a:ln>
                            <a:noFill/>
                          </a:ln>
                          <a:solidFill>
                            <a:schemeClr val="tx1"/>
                          </a:solidFill>
                          <a:effectLst/>
                          <a:latin typeface="Times New Roman" pitchFamily="18" charset="0"/>
                          <a:ea typeface="標楷體" pitchFamily="65" charset="-120"/>
                          <a:cs typeface="Times New Roman" pitchFamily="18" charset="0"/>
                        </a:rPr>
                        <a:t>50</a:t>
                      </a:r>
                      <a:r>
                        <a:rPr kumimoji="1" lang="zh-TW" altLang="en-US" sz="1800" b="0" i="0" u="none" strike="noStrike" cap="none" normalizeH="0" baseline="0" smtClean="0">
                          <a:ln>
                            <a:noFill/>
                          </a:ln>
                          <a:solidFill>
                            <a:schemeClr val="tx1"/>
                          </a:solidFill>
                          <a:effectLst/>
                          <a:latin typeface="標楷體" pitchFamily="65" charset="-120"/>
                          <a:ea typeface="標楷體" pitchFamily="65" charset="-120"/>
                          <a:cs typeface="Times New Roman" pitchFamily="18" charset="0"/>
                        </a:rPr>
                        <a:t>點</a:t>
                      </a:r>
                      <a:endParaRPr kumimoji="1" lang="zh-TW" altLang="en-US" sz="1800" b="0" i="0" u="none" strike="noStrike" cap="none" normalizeH="0" baseline="0" smtClean="0">
                        <a:ln>
                          <a:noFill/>
                        </a:ln>
                        <a:solidFill>
                          <a:schemeClr val="tx1"/>
                        </a:solidFill>
                        <a:effectLst/>
                        <a:latin typeface="Arial" charset="0"/>
                        <a:ea typeface="新細明體" pitchFamily="18"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ase" latinLnBrk="0" hangingPunct="1">
                        <a:lnSpc>
                          <a:spcPct val="100000"/>
                        </a:lnSpc>
                        <a:spcBef>
                          <a:spcPct val="0"/>
                        </a:spcBef>
                        <a:spcAft>
                          <a:spcPct val="0"/>
                        </a:spcAft>
                        <a:buClrTx/>
                        <a:buSzTx/>
                        <a:buFontTx/>
                        <a:buNone/>
                        <a:tabLst/>
                      </a:pPr>
                      <a:r>
                        <a:rPr kumimoji="1" lang="en-US" altLang="zh-TW" sz="1800" b="0" i="0" u="none" strike="noStrike" cap="none" normalizeH="0" baseline="0" smtClean="0">
                          <a:ln>
                            <a:noFill/>
                          </a:ln>
                          <a:solidFill>
                            <a:schemeClr val="tx1"/>
                          </a:solidFill>
                          <a:effectLst/>
                          <a:latin typeface="Times New Roman" pitchFamily="18" charset="0"/>
                          <a:ea typeface="標楷體" pitchFamily="65" charset="-120"/>
                          <a:cs typeface="Times New Roman" pitchFamily="18" charset="0"/>
                        </a:rPr>
                        <a:t>0.5</a:t>
                      </a:r>
                      <a:r>
                        <a:rPr kumimoji="1" lang="zh-TW" altLang="en-US" sz="1800" b="0" i="0" u="none" strike="noStrike" cap="none" normalizeH="0" baseline="0" smtClean="0">
                          <a:ln>
                            <a:noFill/>
                          </a:ln>
                          <a:solidFill>
                            <a:schemeClr val="tx1"/>
                          </a:solidFill>
                          <a:effectLst/>
                          <a:latin typeface="標楷體" pitchFamily="65" charset="-120"/>
                          <a:ea typeface="標楷體" pitchFamily="65" charset="-120"/>
                          <a:cs typeface="Times New Roman" pitchFamily="18" charset="0"/>
                        </a:rPr>
                        <a:t>點</a:t>
                      </a:r>
                      <a:endParaRPr kumimoji="1" lang="zh-TW" altLang="en-US" sz="1800" b="0" i="0" u="none" strike="noStrike" cap="none" normalizeH="0" baseline="0" smtClean="0">
                        <a:ln>
                          <a:noFill/>
                        </a:ln>
                        <a:solidFill>
                          <a:schemeClr val="tx1"/>
                        </a:solidFill>
                        <a:effectLst/>
                        <a:latin typeface="Arial" charset="0"/>
                        <a:ea typeface="新細明體" pitchFamily="18"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46113">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en-US" altLang="zh-TW" sz="1800" b="0" i="0" u="none" strike="noStrike" cap="none" normalizeH="0" baseline="0" smtClean="0">
                          <a:ln>
                            <a:noFill/>
                          </a:ln>
                          <a:solidFill>
                            <a:schemeClr val="tx1"/>
                          </a:solidFill>
                          <a:effectLst/>
                          <a:latin typeface="Times New Roman" pitchFamily="18" charset="0"/>
                          <a:ea typeface="標楷體" pitchFamily="65" charset="-120"/>
                          <a:cs typeface="Times New Roman" pitchFamily="18" charset="0"/>
                        </a:rPr>
                        <a:t>50</a:t>
                      </a:r>
                      <a:r>
                        <a:rPr kumimoji="1" lang="zh-TW" altLang="en-US" sz="1800" b="0" i="0" u="none" strike="noStrike" cap="none" normalizeH="0" baseline="0" smtClean="0">
                          <a:ln>
                            <a:noFill/>
                          </a:ln>
                          <a:solidFill>
                            <a:schemeClr val="tx1"/>
                          </a:solidFill>
                          <a:effectLst/>
                          <a:latin typeface="標楷體" pitchFamily="65" charset="-120"/>
                          <a:ea typeface="標楷體" pitchFamily="65" charset="-120"/>
                          <a:cs typeface="Times New Roman" pitchFamily="18" charset="0"/>
                        </a:rPr>
                        <a:t>點以上，未滿</a:t>
                      </a:r>
                      <a:r>
                        <a:rPr kumimoji="1" lang="en-US" altLang="zh-TW" sz="1800" b="0" i="0" u="none" strike="noStrike" cap="none" normalizeH="0" baseline="0" smtClean="0">
                          <a:ln>
                            <a:noFill/>
                          </a:ln>
                          <a:solidFill>
                            <a:schemeClr val="tx1"/>
                          </a:solidFill>
                          <a:effectLst/>
                          <a:latin typeface="Times New Roman" pitchFamily="18" charset="0"/>
                          <a:ea typeface="標楷體" pitchFamily="65" charset="-120"/>
                          <a:cs typeface="Times New Roman" pitchFamily="18" charset="0"/>
                        </a:rPr>
                        <a:t>500</a:t>
                      </a:r>
                      <a:r>
                        <a:rPr kumimoji="1" lang="zh-TW" altLang="en-US" sz="1800" b="0" i="0" u="none" strike="noStrike" cap="none" normalizeH="0" baseline="0" smtClean="0">
                          <a:ln>
                            <a:noFill/>
                          </a:ln>
                          <a:solidFill>
                            <a:schemeClr val="tx1"/>
                          </a:solidFill>
                          <a:effectLst/>
                          <a:latin typeface="標楷體" pitchFamily="65" charset="-120"/>
                          <a:ea typeface="標楷體" pitchFamily="65" charset="-120"/>
                          <a:cs typeface="Times New Roman" pitchFamily="18" charset="0"/>
                        </a:rPr>
                        <a:t>點</a:t>
                      </a:r>
                      <a:endParaRPr kumimoji="1" lang="zh-TW" altLang="en-US" sz="1800" b="0" i="0" u="none" strike="noStrike" cap="none" normalizeH="0" baseline="0" smtClean="0">
                        <a:ln>
                          <a:noFill/>
                        </a:ln>
                        <a:solidFill>
                          <a:schemeClr val="tx1"/>
                        </a:solidFill>
                        <a:effectLst/>
                        <a:latin typeface="Arial" charset="0"/>
                        <a:ea typeface="新細明體" pitchFamily="18"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ase" latinLnBrk="0" hangingPunct="1">
                        <a:lnSpc>
                          <a:spcPct val="100000"/>
                        </a:lnSpc>
                        <a:spcBef>
                          <a:spcPct val="0"/>
                        </a:spcBef>
                        <a:spcAft>
                          <a:spcPct val="0"/>
                        </a:spcAft>
                        <a:buClrTx/>
                        <a:buSzTx/>
                        <a:buFontTx/>
                        <a:buNone/>
                        <a:tabLst/>
                      </a:pPr>
                      <a:r>
                        <a:rPr kumimoji="1" lang="en-US" altLang="zh-TW" sz="1800" b="0" i="0" u="none" strike="noStrike" cap="none" normalizeH="0" baseline="0" smtClean="0">
                          <a:ln>
                            <a:noFill/>
                          </a:ln>
                          <a:solidFill>
                            <a:schemeClr val="tx1"/>
                          </a:solidFill>
                          <a:effectLst/>
                          <a:latin typeface="Times New Roman" pitchFamily="18" charset="0"/>
                          <a:ea typeface="標楷體" pitchFamily="65" charset="-120"/>
                          <a:cs typeface="Times New Roman" pitchFamily="18" charset="0"/>
                        </a:rPr>
                        <a:t>1</a:t>
                      </a:r>
                      <a:r>
                        <a:rPr kumimoji="1" lang="zh-TW" altLang="en-US" sz="1800" b="0" i="0" u="none" strike="noStrike" cap="none" normalizeH="0" baseline="0" smtClean="0">
                          <a:ln>
                            <a:noFill/>
                          </a:ln>
                          <a:solidFill>
                            <a:schemeClr val="tx1"/>
                          </a:solidFill>
                          <a:effectLst/>
                          <a:latin typeface="標楷體" pitchFamily="65" charset="-120"/>
                          <a:ea typeface="標楷體" pitchFamily="65" charset="-120"/>
                          <a:cs typeface="Times New Roman" pitchFamily="18" charset="0"/>
                        </a:rPr>
                        <a:t>點</a:t>
                      </a:r>
                      <a:endParaRPr kumimoji="1" lang="zh-TW" altLang="en-US" sz="1800" b="0" i="0" u="none" strike="noStrike" cap="none" normalizeH="0" baseline="0" smtClean="0">
                        <a:ln>
                          <a:noFill/>
                        </a:ln>
                        <a:solidFill>
                          <a:schemeClr val="tx1"/>
                        </a:solidFill>
                        <a:effectLst/>
                        <a:latin typeface="Arial" charset="0"/>
                        <a:ea typeface="新細明體" pitchFamily="18"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47700">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en-US" altLang="zh-TW" sz="1800" b="0" i="0" u="none" strike="noStrike" cap="none" normalizeH="0" baseline="0" smtClean="0">
                          <a:ln>
                            <a:noFill/>
                          </a:ln>
                          <a:solidFill>
                            <a:schemeClr val="tx1"/>
                          </a:solidFill>
                          <a:effectLst/>
                          <a:latin typeface="Times New Roman" pitchFamily="18" charset="0"/>
                          <a:ea typeface="標楷體" pitchFamily="65" charset="-120"/>
                          <a:cs typeface="Times New Roman" pitchFamily="18" charset="0"/>
                        </a:rPr>
                        <a:t>500</a:t>
                      </a:r>
                      <a:r>
                        <a:rPr kumimoji="1" lang="zh-TW" altLang="en-US" sz="1800" b="0" i="0" u="none" strike="noStrike" cap="none" normalizeH="0" baseline="0" smtClean="0">
                          <a:ln>
                            <a:noFill/>
                          </a:ln>
                          <a:solidFill>
                            <a:schemeClr val="tx1"/>
                          </a:solidFill>
                          <a:effectLst/>
                          <a:latin typeface="標楷體" pitchFamily="65" charset="-120"/>
                          <a:ea typeface="標楷體" pitchFamily="65" charset="-120"/>
                          <a:cs typeface="Times New Roman" pitchFamily="18" charset="0"/>
                        </a:rPr>
                        <a:t>點以上，未滿</a:t>
                      </a:r>
                      <a:r>
                        <a:rPr kumimoji="1" lang="en-US" altLang="zh-TW" sz="1800" b="0" i="0" u="none" strike="noStrike" cap="none" normalizeH="0" baseline="0" smtClean="0">
                          <a:ln>
                            <a:noFill/>
                          </a:ln>
                          <a:solidFill>
                            <a:schemeClr val="tx1"/>
                          </a:solidFill>
                          <a:effectLst/>
                          <a:latin typeface="Times New Roman" pitchFamily="18" charset="0"/>
                          <a:ea typeface="標楷體" pitchFamily="65" charset="-120"/>
                          <a:cs typeface="Times New Roman" pitchFamily="18" charset="0"/>
                        </a:rPr>
                        <a:t>1,000</a:t>
                      </a:r>
                      <a:r>
                        <a:rPr kumimoji="1" lang="zh-TW" altLang="en-US" sz="1800" b="0" i="0" u="none" strike="noStrike" cap="none" normalizeH="0" baseline="0" smtClean="0">
                          <a:ln>
                            <a:noFill/>
                          </a:ln>
                          <a:solidFill>
                            <a:schemeClr val="tx1"/>
                          </a:solidFill>
                          <a:effectLst/>
                          <a:latin typeface="標楷體" pitchFamily="65" charset="-120"/>
                          <a:ea typeface="標楷體" pitchFamily="65" charset="-120"/>
                          <a:cs typeface="Times New Roman" pitchFamily="18" charset="0"/>
                        </a:rPr>
                        <a:t>點</a:t>
                      </a:r>
                      <a:endParaRPr kumimoji="1" lang="zh-TW" altLang="en-US" sz="1800" b="0" i="0" u="none" strike="noStrike" cap="none" normalizeH="0" baseline="0" smtClean="0">
                        <a:ln>
                          <a:noFill/>
                        </a:ln>
                        <a:solidFill>
                          <a:schemeClr val="tx1"/>
                        </a:solidFill>
                        <a:effectLst/>
                        <a:latin typeface="Arial" charset="0"/>
                        <a:ea typeface="新細明體" pitchFamily="18"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ase" latinLnBrk="0" hangingPunct="1">
                        <a:lnSpc>
                          <a:spcPct val="100000"/>
                        </a:lnSpc>
                        <a:spcBef>
                          <a:spcPct val="0"/>
                        </a:spcBef>
                        <a:spcAft>
                          <a:spcPct val="0"/>
                        </a:spcAft>
                        <a:buClrTx/>
                        <a:buSzTx/>
                        <a:buFontTx/>
                        <a:buNone/>
                        <a:tabLst/>
                      </a:pPr>
                      <a:r>
                        <a:rPr kumimoji="1" lang="en-US" altLang="zh-TW" sz="1800" b="0" i="0" u="none" strike="noStrike" cap="none" normalizeH="0" baseline="0" smtClean="0">
                          <a:ln>
                            <a:noFill/>
                          </a:ln>
                          <a:solidFill>
                            <a:schemeClr val="tx1"/>
                          </a:solidFill>
                          <a:effectLst/>
                          <a:latin typeface="Times New Roman" pitchFamily="18" charset="0"/>
                          <a:ea typeface="標楷體" pitchFamily="65" charset="-120"/>
                          <a:cs typeface="Times New Roman" pitchFamily="18" charset="0"/>
                        </a:rPr>
                        <a:t>5</a:t>
                      </a:r>
                      <a:r>
                        <a:rPr kumimoji="1" lang="zh-TW" altLang="en-US" sz="1800" b="0" i="0" u="none" strike="noStrike" cap="none" normalizeH="0" baseline="0" smtClean="0">
                          <a:ln>
                            <a:noFill/>
                          </a:ln>
                          <a:solidFill>
                            <a:schemeClr val="tx1"/>
                          </a:solidFill>
                          <a:effectLst/>
                          <a:latin typeface="標楷體" pitchFamily="65" charset="-120"/>
                          <a:ea typeface="標楷體" pitchFamily="65" charset="-120"/>
                          <a:cs typeface="Times New Roman" pitchFamily="18" charset="0"/>
                        </a:rPr>
                        <a:t>點</a:t>
                      </a:r>
                      <a:endParaRPr kumimoji="1" lang="zh-TW" altLang="en-US" sz="1800" b="0" i="0" u="none" strike="noStrike" cap="none" normalizeH="0" baseline="0" smtClean="0">
                        <a:ln>
                          <a:noFill/>
                        </a:ln>
                        <a:solidFill>
                          <a:schemeClr val="tx1"/>
                        </a:solidFill>
                        <a:effectLst/>
                        <a:latin typeface="Arial" charset="0"/>
                        <a:ea typeface="新細明體" pitchFamily="18"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46113">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en-US" altLang="zh-TW" sz="1800" b="0" i="0" u="none" strike="noStrike" cap="none" normalizeH="0" baseline="0" smtClean="0">
                          <a:ln>
                            <a:noFill/>
                          </a:ln>
                          <a:solidFill>
                            <a:schemeClr val="tx1"/>
                          </a:solidFill>
                          <a:effectLst/>
                          <a:latin typeface="Times New Roman" pitchFamily="18" charset="0"/>
                          <a:ea typeface="標楷體" pitchFamily="65" charset="-120"/>
                          <a:cs typeface="Times New Roman" pitchFamily="18" charset="0"/>
                        </a:rPr>
                        <a:t>1,000</a:t>
                      </a:r>
                      <a:r>
                        <a:rPr kumimoji="1" lang="zh-TW" altLang="en-US" sz="1800" b="0" i="0" u="none" strike="noStrike" cap="none" normalizeH="0" baseline="0" smtClean="0">
                          <a:ln>
                            <a:noFill/>
                          </a:ln>
                          <a:solidFill>
                            <a:schemeClr val="tx1"/>
                          </a:solidFill>
                          <a:effectLst/>
                          <a:latin typeface="標楷體" pitchFamily="65" charset="-120"/>
                          <a:ea typeface="標楷體" pitchFamily="65" charset="-120"/>
                          <a:cs typeface="Times New Roman" pitchFamily="18" charset="0"/>
                        </a:rPr>
                        <a:t>點以上</a:t>
                      </a:r>
                      <a:endParaRPr kumimoji="1" lang="zh-TW" altLang="en-US" sz="1800" b="0" i="0" u="none" strike="noStrike" cap="none" normalizeH="0" baseline="0" smtClean="0">
                        <a:ln>
                          <a:noFill/>
                        </a:ln>
                        <a:solidFill>
                          <a:schemeClr val="tx1"/>
                        </a:solidFill>
                        <a:effectLst/>
                        <a:latin typeface="Arial" charset="0"/>
                        <a:ea typeface="新細明體" pitchFamily="18"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ase" latinLnBrk="0" hangingPunct="1">
                        <a:lnSpc>
                          <a:spcPct val="100000"/>
                        </a:lnSpc>
                        <a:spcBef>
                          <a:spcPct val="0"/>
                        </a:spcBef>
                        <a:spcAft>
                          <a:spcPct val="0"/>
                        </a:spcAft>
                        <a:buClrTx/>
                        <a:buSzTx/>
                        <a:buFontTx/>
                        <a:buNone/>
                        <a:tabLst/>
                      </a:pPr>
                      <a:r>
                        <a:rPr kumimoji="1" lang="en-US" altLang="zh-TW" sz="1800" b="0" i="0" u="none" strike="noStrike" cap="none" normalizeH="0" baseline="0" smtClean="0">
                          <a:ln>
                            <a:noFill/>
                          </a:ln>
                          <a:solidFill>
                            <a:schemeClr val="tx1"/>
                          </a:solidFill>
                          <a:effectLst/>
                          <a:latin typeface="Times New Roman" pitchFamily="18" charset="0"/>
                          <a:ea typeface="標楷體" pitchFamily="65" charset="-120"/>
                          <a:cs typeface="Times New Roman" pitchFamily="18" charset="0"/>
                        </a:rPr>
                        <a:t>10</a:t>
                      </a:r>
                      <a:r>
                        <a:rPr kumimoji="1" lang="zh-TW" altLang="en-US" sz="1800" b="0" i="0" u="none" strike="noStrike" cap="none" normalizeH="0" baseline="0" smtClean="0">
                          <a:ln>
                            <a:noFill/>
                          </a:ln>
                          <a:solidFill>
                            <a:schemeClr val="tx1"/>
                          </a:solidFill>
                          <a:effectLst/>
                          <a:latin typeface="標楷體" pitchFamily="65" charset="-120"/>
                          <a:ea typeface="標楷體" pitchFamily="65" charset="-120"/>
                          <a:cs typeface="Times New Roman" pitchFamily="18" charset="0"/>
                        </a:rPr>
                        <a:t>點</a:t>
                      </a:r>
                      <a:endParaRPr kumimoji="1" lang="zh-TW" altLang="en-US" sz="1800" b="0" i="0" u="none" strike="noStrike" cap="none" normalizeH="0" baseline="0" smtClean="0">
                        <a:ln>
                          <a:noFill/>
                        </a:ln>
                        <a:solidFill>
                          <a:schemeClr val="tx1"/>
                        </a:solidFill>
                        <a:effectLst/>
                        <a:latin typeface="Arial" charset="0"/>
                        <a:ea typeface="新細明體" pitchFamily="18"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zh-TW" altLang="en-US" smtClean="0"/>
              <a:t>漲跌幅計算例子</a:t>
            </a:r>
            <a:r>
              <a:rPr lang="en-US" altLang="zh-TW" smtClean="0"/>
              <a:t>(</a:t>
            </a:r>
            <a:r>
              <a:rPr lang="zh-TW" altLang="en-US" smtClean="0"/>
              <a:t>選擇權</a:t>
            </a:r>
            <a:r>
              <a:rPr lang="en-US" altLang="zh-TW" smtClean="0"/>
              <a:t>)</a:t>
            </a:r>
          </a:p>
        </p:txBody>
      </p:sp>
      <p:sp>
        <p:nvSpPr>
          <p:cNvPr id="34819" name="Rectangle 3"/>
          <p:cNvSpPr>
            <a:spLocks noGrp="1" noChangeArrowheads="1"/>
          </p:cNvSpPr>
          <p:nvPr>
            <p:ph type="body" idx="1"/>
          </p:nvPr>
        </p:nvSpPr>
        <p:spPr/>
        <p:txBody>
          <a:bodyPr/>
          <a:lstStyle/>
          <a:p>
            <a:pPr eaLnBrk="1" hangingPunct="1">
              <a:lnSpc>
                <a:spcPct val="80000"/>
              </a:lnSpc>
            </a:pPr>
            <a:r>
              <a:rPr lang="zh-TW" altLang="en-US" sz="2400" smtClean="0"/>
              <a:t>假設台灣前一營業日加權指數為</a:t>
            </a:r>
            <a:r>
              <a:rPr lang="en-US" altLang="zh-TW" sz="2400" smtClean="0"/>
              <a:t>9,000</a:t>
            </a:r>
            <a:r>
              <a:rPr lang="zh-TW" altLang="en-US" sz="2400" smtClean="0"/>
              <a:t>點，可得今日漲跌上下限幅度限制為</a:t>
            </a:r>
            <a:r>
              <a:rPr lang="en-US" altLang="zh-TW" sz="2400" smtClean="0"/>
              <a:t>630</a:t>
            </a:r>
            <a:r>
              <a:rPr lang="zh-TW" altLang="en-US" sz="2400" smtClean="0"/>
              <a:t>點。 </a:t>
            </a:r>
          </a:p>
          <a:p>
            <a:pPr eaLnBrk="1" hangingPunct="1">
              <a:lnSpc>
                <a:spcPct val="80000"/>
              </a:lnSpc>
            </a:pPr>
            <a:endParaRPr lang="zh-TW" altLang="en-US" sz="2400" smtClean="0"/>
          </a:p>
          <a:p>
            <a:pPr eaLnBrk="1" hangingPunct="1">
              <a:lnSpc>
                <a:spcPct val="80000"/>
              </a:lnSpc>
            </a:pPr>
            <a:r>
              <a:rPr lang="zh-TW" altLang="en-US" sz="2400" smtClean="0"/>
              <a:t>若</a:t>
            </a:r>
            <a:r>
              <a:rPr lang="en-US" altLang="zh-TW" sz="2400" smtClean="0"/>
              <a:t>A</a:t>
            </a:r>
            <a:r>
              <a:rPr lang="zh-TW" altLang="en-US" sz="2400" smtClean="0"/>
              <a:t>選擇權前一營業日收盤價為</a:t>
            </a:r>
            <a:r>
              <a:rPr lang="en-US" altLang="zh-TW" sz="2400" smtClean="0"/>
              <a:t>9</a:t>
            </a:r>
            <a:r>
              <a:rPr lang="zh-TW" altLang="en-US" sz="2400" smtClean="0"/>
              <a:t>點，符合未滿</a:t>
            </a:r>
            <a:r>
              <a:rPr lang="en-US" altLang="zh-TW" sz="2400" smtClean="0"/>
              <a:t>10</a:t>
            </a:r>
            <a:r>
              <a:rPr lang="zh-TW" altLang="en-US" sz="2400" smtClean="0"/>
              <a:t>點的情況，因為</a:t>
            </a:r>
            <a:r>
              <a:rPr lang="en-US" altLang="zh-TW" sz="2400" smtClean="0"/>
              <a:t>9</a:t>
            </a:r>
            <a:r>
              <a:rPr lang="zh-TW" altLang="en-US" sz="2400" smtClean="0"/>
              <a:t>點扣除</a:t>
            </a:r>
            <a:r>
              <a:rPr lang="en-US" altLang="zh-TW" sz="2400" smtClean="0"/>
              <a:t>630</a:t>
            </a:r>
            <a:r>
              <a:rPr lang="zh-TW" altLang="en-US" sz="2400" smtClean="0"/>
              <a:t>點小於</a:t>
            </a:r>
            <a:r>
              <a:rPr lang="en-US" altLang="zh-TW" sz="2400" smtClean="0"/>
              <a:t>0</a:t>
            </a:r>
            <a:r>
              <a:rPr lang="zh-TW" altLang="en-US" sz="2400" smtClean="0"/>
              <a:t>，因此該選擇權跌停板為最小單位</a:t>
            </a:r>
            <a:r>
              <a:rPr lang="en-US" altLang="zh-TW" sz="2400" smtClean="0"/>
              <a:t>0.1</a:t>
            </a:r>
            <a:r>
              <a:rPr lang="zh-TW" altLang="en-US" sz="2400" smtClean="0"/>
              <a:t>點，漲停板為前一營業日收盤價加上漲跌上下限幅度限制，可得漲停板為</a:t>
            </a:r>
            <a:r>
              <a:rPr lang="en-US" altLang="zh-TW" sz="2400" smtClean="0"/>
              <a:t>639</a:t>
            </a:r>
            <a:r>
              <a:rPr lang="zh-TW" altLang="en-US" sz="2400" smtClean="0"/>
              <a:t>點。</a:t>
            </a:r>
          </a:p>
          <a:p>
            <a:pPr eaLnBrk="1" hangingPunct="1">
              <a:lnSpc>
                <a:spcPct val="80000"/>
              </a:lnSpc>
            </a:pPr>
            <a:endParaRPr lang="zh-TW" altLang="en-US" sz="2400" smtClean="0"/>
          </a:p>
          <a:p>
            <a:pPr eaLnBrk="1" hangingPunct="1">
              <a:lnSpc>
                <a:spcPct val="80000"/>
              </a:lnSpc>
            </a:pPr>
            <a:r>
              <a:rPr lang="zh-TW" altLang="en-US" sz="2400" smtClean="0"/>
              <a:t>若</a:t>
            </a:r>
            <a:r>
              <a:rPr lang="en-US" altLang="zh-TW" sz="2400" smtClean="0"/>
              <a:t>B</a:t>
            </a:r>
            <a:r>
              <a:rPr lang="zh-TW" altLang="en-US" sz="2400" smtClean="0"/>
              <a:t>選擇前一營業日收盤價為</a:t>
            </a:r>
            <a:r>
              <a:rPr lang="en-US" altLang="zh-TW" sz="2400" smtClean="0"/>
              <a:t>1010</a:t>
            </a:r>
            <a:r>
              <a:rPr lang="zh-TW" altLang="en-US" sz="2400" smtClean="0"/>
              <a:t>點，符合</a:t>
            </a:r>
            <a:r>
              <a:rPr lang="en-US" altLang="zh-TW" sz="2400" smtClean="0"/>
              <a:t>1,000</a:t>
            </a:r>
            <a:r>
              <a:rPr lang="zh-TW" altLang="en-US" sz="2400" smtClean="0"/>
              <a:t>點以上的情況，但是前一營業日收盤價扣除漲跌上下限幅度限制會遇到最小單位不是</a:t>
            </a:r>
            <a:r>
              <a:rPr lang="en-US" altLang="zh-TW" sz="2400" smtClean="0"/>
              <a:t>10</a:t>
            </a:r>
            <a:r>
              <a:rPr lang="zh-TW" altLang="en-US" sz="2400" smtClean="0"/>
              <a:t>的倍數之情況，取其最接近下界，但未低於下界的最小單位，可得跌停板為</a:t>
            </a:r>
            <a:r>
              <a:rPr lang="en-US" altLang="zh-TW" sz="2400" smtClean="0"/>
              <a:t>380</a:t>
            </a:r>
            <a:r>
              <a:rPr lang="zh-TW" altLang="en-US" sz="2400" smtClean="0"/>
              <a:t>點；漲跌板計算類似</a:t>
            </a:r>
            <a:r>
              <a:rPr lang="en-US" altLang="zh-TW" sz="2400" smtClean="0"/>
              <a:t>B</a:t>
            </a:r>
            <a:r>
              <a:rPr lang="zh-TW" altLang="en-US" sz="2400" smtClean="0"/>
              <a:t>選擇權，可得漲停板為</a:t>
            </a:r>
            <a:r>
              <a:rPr lang="en-US" altLang="zh-TW" sz="2400" smtClean="0"/>
              <a:t>1640</a:t>
            </a:r>
            <a:r>
              <a:rPr lang="zh-TW" altLang="en-US" sz="2400" smtClean="0"/>
              <a:t>點。 </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zh-TW" altLang="en-US" smtClean="0"/>
              <a:t>漲跌幅計算</a:t>
            </a:r>
            <a:r>
              <a:rPr lang="en-US" altLang="zh-TW" smtClean="0"/>
              <a:t>(</a:t>
            </a:r>
            <a:r>
              <a:rPr lang="zh-TW" altLang="en-US" smtClean="0"/>
              <a:t>期貨</a:t>
            </a:r>
            <a:r>
              <a:rPr lang="en-US" altLang="zh-TW" smtClean="0"/>
              <a:t>)</a:t>
            </a:r>
          </a:p>
        </p:txBody>
      </p:sp>
      <p:sp>
        <p:nvSpPr>
          <p:cNvPr id="35843" name="Rectangle 3"/>
          <p:cNvSpPr>
            <a:spLocks noGrp="1" noChangeArrowheads="1"/>
          </p:cNvSpPr>
          <p:nvPr>
            <p:ph type="body" idx="1"/>
          </p:nvPr>
        </p:nvSpPr>
        <p:spPr/>
        <p:txBody>
          <a:bodyPr/>
          <a:lstStyle/>
          <a:p>
            <a:pPr eaLnBrk="1" hangingPunct="1"/>
            <a:r>
              <a:rPr lang="zh-TW" altLang="en-US" smtClean="0"/>
              <a:t>最大漲跌幅限制為前一營業日結算價上下</a:t>
            </a:r>
            <a:r>
              <a:rPr lang="en-US" altLang="zh-TW" smtClean="0"/>
              <a:t>7% </a:t>
            </a:r>
            <a:r>
              <a:rPr lang="zh-TW" altLang="en-US" smtClean="0"/>
              <a:t>。</a:t>
            </a:r>
          </a:p>
          <a:p>
            <a:pPr eaLnBrk="1" hangingPunct="1"/>
            <a:r>
              <a:rPr lang="zh-TW" altLang="en-US" smtClean="0"/>
              <a:t>前一營業日結算價：以最後結算日臺灣證券交易所當日交易時間收盤前三十分鐘內所提供標的指數之簡單算術平均價訂之。</a:t>
            </a:r>
            <a:r>
              <a:rPr lang="zh-TW" altLang="en-US" smtClean="0">
                <a:solidFill>
                  <a:srgbClr val="FF0000"/>
                </a:solidFill>
              </a:rPr>
              <a:t>其計算方式，由本公司另訂之</a:t>
            </a:r>
            <a:r>
              <a:rPr lang="zh-TW" altLang="en-US" smtClean="0"/>
              <a:t>。</a:t>
            </a:r>
          </a:p>
          <a:p>
            <a:pPr eaLnBrk="1" hangingPunct="1"/>
            <a:r>
              <a:rPr lang="zh-TW" altLang="en-US" smtClean="0"/>
              <a:t>因此本虛擬交易所使用的是：前一營業日收盤價上下</a:t>
            </a:r>
            <a:r>
              <a:rPr lang="en-US" altLang="zh-TW" smtClean="0"/>
              <a:t>7% </a:t>
            </a:r>
            <a:r>
              <a:rPr lang="zh-TW" altLang="en-US" smtClean="0"/>
              <a:t>。</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zh-TW" altLang="en-US" smtClean="0"/>
              <a:t>手續費和稅率</a:t>
            </a:r>
          </a:p>
        </p:txBody>
      </p:sp>
      <p:sp>
        <p:nvSpPr>
          <p:cNvPr id="36867" name="Rectangle 3"/>
          <p:cNvSpPr>
            <a:spLocks noGrp="1" noChangeArrowheads="1"/>
          </p:cNvSpPr>
          <p:nvPr>
            <p:ph type="body" idx="1"/>
          </p:nvPr>
        </p:nvSpPr>
        <p:spPr/>
        <p:txBody>
          <a:bodyPr/>
          <a:lstStyle/>
          <a:p>
            <a:pPr eaLnBrk="1" hangingPunct="1"/>
            <a:r>
              <a:rPr lang="zh-TW" altLang="en-US" sz="2800" smtClean="0"/>
              <a:t>期貨</a:t>
            </a:r>
          </a:p>
          <a:p>
            <a:pPr lvl="1" eaLnBrk="1" hangingPunct="1"/>
            <a:r>
              <a:rPr lang="zh-TW" altLang="en-US" sz="2400" smtClean="0"/>
              <a:t>台灣指數期貨</a:t>
            </a:r>
          </a:p>
          <a:p>
            <a:pPr lvl="2" eaLnBrk="1" hangingPunct="1"/>
            <a:r>
              <a:rPr lang="zh-TW" altLang="en-US" sz="2000" smtClean="0"/>
              <a:t>手續費：</a:t>
            </a:r>
            <a:r>
              <a:rPr lang="en-US" altLang="zh-TW" sz="2000" smtClean="0"/>
              <a:t>160</a:t>
            </a:r>
          </a:p>
          <a:p>
            <a:pPr lvl="1" eaLnBrk="1" hangingPunct="1"/>
            <a:r>
              <a:rPr lang="zh-TW" altLang="en-US" sz="2400" smtClean="0"/>
              <a:t>小型台灣指數期貨</a:t>
            </a:r>
          </a:p>
          <a:p>
            <a:pPr lvl="2" eaLnBrk="1" hangingPunct="1"/>
            <a:r>
              <a:rPr lang="zh-TW" altLang="en-US" sz="2000" smtClean="0"/>
              <a:t>手續費：</a:t>
            </a:r>
            <a:r>
              <a:rPr lang="en-US" altLang="zh-TW" sz="2000" smtClean="0"/>
              <a:t>60</a:t>
            </a:r>
          </a:p>
          <a:p>
            <a:pPr lvl="1" eaLnBrk="1" hangingPunct="1"/>
            <a:r>
              <a:rPr lang="zh-TW" altLang="en-US" sz="2400" noProof="1" smtClean="0"/>
              <a:t>稅率</a:t>
            </a:r>
            <a:r>
              <a:rPr lang="zh-TW" altLang="zh-TW" sz="2400" noProof="1" smtClean="0"/>
              <a:t>: </a:t>
            </a:r>
            <a:r>
              <a:rPr lang="zh-TW" altLang="en-US" sz="2400" noProof="1" smtClean="0"/>
              <a:t>十萬分之四</a:t>
            </a:r>
            <a:endParaRPr lang="zh-TW" altLang="en-US" sz="2400" smtClean="0"/>
          </a:p>
          <a:p>
            <a:pPr lvl="1" eaLnBrk="1" hangingPunct="1"/>
            <a:endParaRPr lang="zh-TW" altLang="en-US" sz="2400" smtClean="0"/>
          </a:p>
          <a:p>
            <a:pPr eaLnBrk="1" hangingPunct="1"/>
            <a:r>
              <a:rPr lang="zh-TW" altLang="en-US" sz="2800" smtClean="0"/>
              <a:t>選擇權</a:t>
            </a:r>
          </a:p>
          <a:p>
            <a:pPr lvl="1" eaLnBrk="1" hangingPunct="1"/>
            <a:r>
              <a:rPr lang="zh-TW" altLang="en-US" sz="2400" smtClean="0"/>
              <a:t>手續費：</a:t>
            </a:r>
            <a:r>
              <a:rPr lang="en-US" altLang="zh-TW" sz="2400" smtClean="0"/>
              <a:t>50</a:t>
            </a:r>
          </a:p>
          <a:p>
            <a:pPr lvl="1" eaLnBrk="1" hangingPunct="1"/>
            <a:r>
              <a:rPr lang="zh-TW" altLang="en-US" sz="2400" noProof="1" smtClean="0"/>
              <a:t>稅率</a:t>
            </a:r>
            <a:r>
              <a:rPr lang="zh-TW" altLang="zh-TW" sz="2400" noProof="1" smtClean="0"/>
              <a:t>:</a:t>
            </a:r>
            <a:r>
              <a:rPr lang="en-US" altLang="zh-TW" sz="2400" smtClean="0"/>
              <a:t> </a:t>
            </a:r>
            <a:r>
              <a:rPr lang="zh-TW" altLang="en-US" sz="2400" noProof="1" smtClean="0"/>
              <a:t>千分之</a:t>
            </a:r>
            <a:r>
              <a:rPr lang="zh-TW" altLang="zh-TW" sz="2400" noProof="1" smtClean="0"/>
              <a:t>.25</a:t>
            </a:r>
            <a:endParaRPr lang="en-US" altLang="zh-TW" sz="2400" smtClean="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lstStyle/>
          <a:p>
            <a:pPr eaLnBrk="1" hangingPunct="1"/>
            <a:r>
              <a:rPr lang="en-US" altLang="zh-TW" smtClean="0"/>
              <a:t>Convex function </a:t>
            </a:r>
          </a:p>
        </p:txBody>
      </p:sp>
      <p:sp>
        <p:nvSpPr>
          <p:cNvPr id="1028" name="Rectangle 3"/>
          <p:cNvSpPr>
            <a:spLocks noGrp="1" noChangeArrowheads="1"/>
          </p:cNvSpPr>
          <p:nvPr>
            <p:ph type="body" idx="1"/>
          </p:nvPr>
        </p:nvSpPr>
        <p:spPr/>
        <p:txBody>
          <a:bodyPr/>
          <a:lstStyle/>
          <a:p>
            <a:pPr eaLnBrk="1" hangingPunct="1"/>
            <a:r>
              <a:rPr lang="en-US" altLang="zh-TW" smtClean="0"/>
              <a:t>A function is called 'convex' if the function lies below or on the straight line segment connecting two points, for any two points in the interval.</a:t>
            </a:r>
          </a:p>
          <a:p>
            <a:pPr eaLnBrk="1" hangingPunct="1"/>
            <a:r>
              <a:rPr lang="en-US" altLang="zh-TW" smtClean="0"/>
              <a:t>A function is called </a:t>
            </a:r>
            <a:r>
              <a:rPr lang="en-US" altLang="zh-TW" b="1" smtClean="0"/>
              <a:t>strictly convex</a:t>
            </a:r>
            <a:r>
              <a:rPr lang="en-US" altLang="zh-TW" smtClean="0"/>
              <a:t> if</a:t>
            </a:r>
          </a:p>
          <a:p>
            <a:pPr eaLnBrk="1" hangingPunct="1"/>
            <a:endParaRPr lang="en-US" altLang="zh-TW" smtClean="0"/>
          </a:p>
          <a:p>
            <a:pPr eaLnBrk="1" hangingPunct="1">
              <a:buFontTx/>
              <a:buNone/>
            </a:pPr>
            <a:r>
              <a:rPr lang="zh-TW" altLang="en-US" smtClean="0"/>
              <a:t>　</a:t>
            </a:r>
            <a:r>
              <a:rPr lang="en-US" altLang="zh-TW" smtClean="0"/>
              <a:t>for any </a:t>
            </a:r>
            <a:r>
              <a:rPr lang="en-US" altLang="zh-TW" i="1" smtClean="0"/>
              <a:t>t</a:t>
            </a:r>
            <a:r>
              <a:rPr lang="en-US" altLang="zh-TW" smtClean="0"/>
              <a:t> in (0, 1) and </a:t>
            </a:r>
            <a:r>
              <a:rPr lang="en-US" altLang="zh-TW" i="1" smtClean="0"/>
              <a:t>x</a:t>
            </a:r>
            <a:r>
              <a:rPr lang="en-US" altLang="zh-TW" smtClean="0"/>
              <a:t> ≠ </a:t>
            </a:r>
            <a:r>
              <a:rPr lang="en-US" altLang="zh-TW" i="1" smtClean="0"/>
              <a:t>y</a:t>
            </a:r>
            <a:r>
              <a:rPr lang="en-US" altLang="zh-TW" smtClean="0"/>
              <a:t>.</a:t>
            </a:r>
          </a:p>
        </p:txBody>
      </p:sp>
      <p:sp>
        <p:nvSpPr>
          <p:cNvPr id="1029" name="Rectangle 4"/>
          <p:cNvSpPr>
            <a:spLocks noChangeArrowheads="1"/>
          </p:cNvSpPr>
          <p:nvPr/>
        </p:nvSpPr>
        <p:spPr bwMode="auto">
          <a:xfrm>
            <a:off x="0" y="3319463"/>
            <a:ext cx="9144000" cy="0"/>
          </a:xfrm>
          <a:prstGeom prst="rect">
            <a:avLst/>
          </a:prstGeom>
          <a:noFill/>
          <a:ln w="9525">
            <a:noFill/>
            <a:miter lim="800000"/>
            <a:headEnd/>
            <a:tailEnd/>
          </a:ln>
        </p:spPr>
        <p:txBody>
          <a:bodyPr wrap="none" anchor="ctr">
            <a:spAutoFit/>
          </a:bodyPr>
          <a:lstStyle/>
          <a:p>
            <a:endParaRPr lang="zh-TW" altLang="en-US"/>
          </a:p>
        </p:txBody>
      </p:sp>
      <p:graphicFrame>
        <p:nvGraphicFramePr>
          <p:cNvPr id="1026" name="Object 5"/>
          <p:cNvGraphicFramePr>
            <a:graphicFrameLocks noChangeAspect="1"/>
          </p:cNvGraphicFramePr>
          <p:nvPr/>
        </p:nvGraphicFramePr>
        <p:xfrm>
          <a:off x="2195513" y="4283075"/>
          <a:ext cx="5041900" cy="517525"/>
        </p:xfrm>
        <a:graphic>
          <a:graphicData uri="http://schemas.openxmlformats.org/presentationml/2006/ole">
            <mc:AlternateContent xmlns:mc="http://schemas.openxmlformats.org/markup-compatibility/2006">
              <mc:Choice xmlns:v="urn:schemas-microsoft-com:vml" Requires="v">
                <p:oleObj spid="_x0000_s1028" name="方程式" r:id="rId3" imgW="2133600" imgH="215900" progId="Equation.3">
                  <p:embed/>
                </p:oleObj>
              </mc:Choice>
              <mc:Fallback>
                <p:oleObj name="方程式" r:id="rId3" imgW="2133600" imgH="21590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95513" y="4283075"/>
                        <a:ext cx="5041900" cy="517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47110" name="Picture 6" descr="350px-Convex-function-graph-1"/>
          <p:cNvPicPr>
            <a:picLocks noChangeAspect="1" noChangeArrowheads="1"/>
          </p:cNvPicPr>
          <p:nvPr/>
        </p:nvPicPr>
        <p:blipFill>
          <a:blip r:embed="rId5" cstate="print"/>
          <a:srcRect/>
          <a:stretch>
            <a:fillRect/>
          </a:stretch>
        </p:blipFill>
        <p:spPr bwMode="auto">
          <a:xfrm>
            <a:off x="4787900" y="1196975"/>
            <a:ext cx="4140200" cy="3159125"/>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7110"/>
                                        </p:tgtEl>
                                        <p:attrNameLst>
                                          <p:attrName>style.visibility</p:attrName>
                                        </p:attrNameLst>
                                      </p:cBhvr>
                                      <p:to>
                                        <p:strVal val="visible"/>
                                      </p:to>
                                    </p:set>
                                    <p:animEffect transition="in" filter="blinds(horizontal)">
                                      <p:cBhvr>
                                        <p:cTn id="7" dur="500"/>
                                        <p:tgtEl>
                                          <p:spTgt spid="47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Rectangle 2"/>
          <p:cNvSpPr>
            <a:spLocks noGrp="1" noChangeArrowheads="1"/>
          </p:cNvSpPr>
          <p:nvPr>
            <p:ph type="title"/>
          </p:nvPr>
        </p:nvSpPr>
        <p:spPr/>
        <p:txBody>
          <a:bodyPr/>
          <a:lstStyle/>
          <a:p>
            <a:pPr eaLnBrk="1" hangingPunct="1"/>
            <a:r>
              <a:rPr lang="en-US" altLang="zh-TW" smtClean="0">
                <a:hlinkClick r:id="rId3" action="ppaction://hlinksldjump"/>
              </a:rPr>
              <a:t>Convexity</a:t>
            </a:r>
            <a:r>
              <a:rPr lang="en-US" altLang="zh-TW" smtClean="0"/>
              <a:t> of Option Prices</a:t>
            </a:r>
          </a:p>
        </p:txBody>
      </p:sp>
      <p:sp>
        <p:nvSpPr>
          <p:cNvPr id="2055" name="Rectangle 3"/>
          <p:cNvSpPr>
            <a:spLocks noGrp="1" noChangeArrowheads="1"/>
          </p:cNvSpPr>
          <p:nvPr>
            <p:ph type="body" idx="1"/>
          </p:nvPr>
        </p:nvSpPr>
        <p:spPr/>
        <p:txBody>
          <a:bodyPr/>
          <a:lstStyle/>
          <a:p>
            <a:pPr eaLnBrk="1" hangingPunct="1">
              <a:lnSpc>
                <a:spcPct val="90000"/>
              </a:lnSpc>
            </a:pPr>
            <a:r>
              <a:rPr lang="en-US" altLang="zh-TW" sz="2400" smtClean="0"/>
              <a:t>If C and P is a rationally determined American call and put price, then C and P is convex function of its exercise price (X)</a:t>
            </a:r>
            <a:br>
              <a:rPr lang="en-US" altLang="zh-TW" sz="2400" smtClean="0"/>
            </a:br>
            <a:r>
              <a:rPr lang="en-US" altLang="zh-TW" sz="2400" smtClean="0"/>
              <a:t/>
            </a:r>
            <a:br>
              <a:rPr lang="en-US" altLang="zh-TW" sz="2400" smtClean="0"/>
            </a:br>
            <a:r>
              <a:rPr lang="en-US" altLang="zh-TW" sz="2400" smtClean="0"/>
              <a:t/>
            </a:r>
            <a:br>
              <a:rPr lang="en-US" altLang="zh-TW" sz="2400" smtClean="0"/>
            </a:br>
            <a:r>
              <a:rPr lang="en-US" altLang="zh-TW" sz="2400" smtClean="0"/>
              <a:t/>
            </a:r>
            <a:br>
              <a:rPr lang="en-US" altLang="zh-TW" sz="2400" smtClean="0"/>
            </a:br>
            <a:r>
              <a:rPr lang="en-US" altLang="zh-TW" sz="2400" smtClean="0"/>
              <a:t>         </a:t>
            </a:r>
          </a:p>
          <a:p>
            <a:pPr eaLnBrk="1" hangingPunct="1">
              <a:lnSpc>
                <a:spcPct val="90000"/>
              </a:lnSpc>
              <a:buFontTx/>
              <a:buNone/>
            </a:pPr>
            <a:r>
              <a:rPr lang="en-US" altLang="zh-TW" sz="2400" smtClean="0"/>
              <a:t>          three otherwise identical calls with strike prices</a:t>
            </a:r>
            <a:br>
              <a:rPr lang="en-US" altLang="zh-TW" sz="2400" smtClean="0"/>
            </a:br>
            <a:r>
              <a:rPr lang="en-US" altLang="zh-TW" sz="2400" smtClean="0"/>
              <a:t>Where</a:t>
            </a:r>
          </a:p>
          <a:p>
            <a:pPr eaLnBrk="1" hangingPunct="1">
              <a:lnSpc>
                <a:spcPct val="90000"/>
              </a:lnSpc>
            </a:pPr>
            <a:endParaRPr lang="en-US" altLang="zh-TW" sz="2400" smtClean="0"/>
          </a:p>
          <a:p>
            <a:pPr eaLnBrk="1" hangingPunct="1">
              <a:lnSpc>
                <a:spcPct val="90000"/>
              </a:lnSpc>
            </a:pPr>
            <a:endParaRPr lang="en-US" altLang="zh-TW" sz="2400" smtClean="0"/>
          </a:p>
          <a:p>
            <a:pPr eaLnBrk="1" hangingPunct="1">
              <a:lnSpc>
                <a:spcPct val="90000"/>
              </a:lnSpc>
            </a:pPr>
            <a:r>
              <a:rPr lang="en-US" altLang="zh-TW" sz="2400" smtClean="0"/>
              <a:t>Remark</a:t>
            </a:r>
            <a:r>
              <a:rPr lang="zh-TW" altLang="en-US" sz="2400" smtClean="0"/>
              <a:t>：</a:t>
            </a:r>
            <a:r>
              <a:rPr lang="en-US" altLang="zh-TW" sz="2400" smtClean="0"/>
              <a:t>The above arguments can also be applied to European options</a:t>
            </a:r>
          </a:p>
        </p:txBody>
      </p:sp>
      <p:graphicFrame>
        <p:nvGraphicFramePr>
          <p:cNvPr id="2050" name="Object 4"/>
          <p:cNvGraphicFramePr>
            <a:graphicFrameLocks noChangeAspect="1"/>
          </p:cNvGraphicFramePr>
          <p:nvPr/>
        </p:nvGraphicFramePr>
        <p:xfrm>
          <a:off x="2819400" y="2349500"/>
          <a:ext cx="2857500" cy="422275"/>
        </p:xfrm>
        <a:graphic>
          <a:graphicData uri="http://schemas.openxmlformats.org/presentationml/2006/ole">
            <mc:AlternateContent xmlns:mc="http://schemas.openxmlformats.org/markup-compatibility/2006">
              <mc:Choice xmlns:v="urn:schemas-microsoft-com:vml" Requires="v">
                <p:oleObj spid="_x0000_s2058" name="方程式" r:id="rId4" imgW="1549080" imgH="228600" progId="Equation.3">
                  <p:embed/>
                </p:oleObj>
              </mc:Choice>
              <mc:Fallback>
                <p:oleObj name="方程式" r:id="rId4" imgW="1549080" imgH="228600" progId="Equation.3">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19400" y="2349500"/>
                        <a:ext cx="2857500" cy="4222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51" name="Object 5"/>
          <p:cNvGraphicFramePr>
            <a:graphicFrameLocks noChangeAspect="1"/>
          </p:cNvGraphicFramePr>
          <p:nvPr/>
        </p:nvGraphicFramePr>
        <p:xfrm>
          <a:off x="2833688" y="2854325"/>
          <a:ext cx="2828925" cy="439738"/>
        </p:xfrm>
        <a:graphic>
          <a:graphicData uri="http://schemas.openxmlformats.org/presentationml/2006/ole">
            <mc:AlternateContent xmlns:mc="http://schemas.openxmlformats.org/markup-compatibility/2006">
              <mc:Choice xmlns:v="urn:schemas-microsoft-com:vml" Requires="v">
                <p:oleObj spid="_x0000_s2059" name="方程式" r:id="rId6" imgW="1473120" imgH="228600" progId="Equation.3">
                  <p:embed/>
                </p:oleObj>
              </mc:Choice>
              <mc:Fallback>
                <p:oleObj name="方程式" r:id="rId6" imgW="1473120" imgH="228600" progId="Equation.3">
                  <p:embed/>
                  <p:pic>
                    <p:nvPicPr>
                      <p:cNvPr id="0"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33688" y="2854325"/>
                        <a:ext cx="2828925" cy="4397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52" name="Object 6"/>
          <p:cNvGraphicFramePr>
            <a:graphicFrameLocks noChangeAspect="1"/>
          </p:cNvGraphicFramePr>
          <p:nvPr/>
        </p:nvGraphicFramePr>
        <p:xfrm>
          <a:off x="7235825" y="3698875"/>
          <a:ext cx="1512888" cy="377825"/>
        </p:xfrm>
        <a:graphic>
          <a:graphicData uri="http://schemas.openxmlformats.org/presentationml/2006/ole">
            <mc:AlternateContent xmlns:mc="http://schemas.openxmlformats.org/markup-compatibility/2006">
              <mc:Choice xmlns:v="urn:schemas-microsoft-com:vml" Requires="v">
                <p:oleObj spid="_x0000_s2060" name="よ祘Α" r:id="rId8" imgW="914400" imgH="228600" progId="Equation.3">
                  <p:embed/>
                </p:oleObj>
              </mc:Choice>
              <mc:Fallback>
                <p:oleObj name="よ祘Α" r:id="rId8" imgW="914400" imgH="228600" progId="Equation.3">
                  <p:embed/>
                  <p:pic>
                    <p:nvPicPr>
                      <p:cNvPr id="0" name="Object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235825" y="3698875"/>
                        <a:ext cx="1512888" cy="377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53" name="Object 7"/>
          <p:cNvGraphicFramePr>
            <a:graphicFrameLocks noChangeAspect="1"/>
          </p:cNvGraphicFramePr>
          <p:nvPr/>
        </p:nvGraphicFramePr>
        <p:xfrm>
          <a:off x="1763713" y="4056063"/>
          <a:ext cx="2663825" cy="381000"/>
        </p:xfrm>
        <a:graphic>
          <a:graphicData uri="http://schemas.openxmlformats.org/presentationml/2006/ole">
            <mc:AlternateContent xmlns:mc="http://schemas.openxmlformats.org/markup-compatibility/2006">
              <mc:Choice xmlns:v="urn:schemas-microsoft-com:vml" Requires="v">
                <p:oleObj spid="_x0000_s2061" name="よ祘Α" r:id="rId10" imgW="1600200" imgH="228600" progId="Equation.3">
                  <p:embed/>
                </p:oleObj>
              </mc:Choice>
              <mc:Fallback>
                <p:oleObj name="よ祘Α" r:id="rId10" imgW="1600200" imgH="228600" progId="Equation.3">
                  <p:embed/>
                  <p:pic>
                    <p:nvPicPr>
                      <p:cNvPr id="0" name="Object 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763713" y="4056063"/>
                        <a:ext cx="2663825" cy="381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56" name="Text Box 8"/>
          <p:cNvSpPr txBox="1">
            <a:spLocks noChangeArrowheads="1"/>
          </p:cNvSpPr>
          <p:nvPr/>
        </p:nvSpPr>
        <p:spPr bwMode="auto">
          <a:xfrm>
            <a:off x="6119813" y="5876925"/>
            <a:ext cx="3024187" cy="366713"/>
          </a:xfrm>
          <a:prstGeom prst="rect">
            <a:avLst/>
          </a:prstGeom>
          <a:noFill/>
          <a:ln w="9525">
            <a:noFill/>
            <a:miter lim="800000"/>
            <a:headEnd/>
            <a:tailEnd/>
          </a:ln>
        </p:spPr>
        <p:txBody>
          <a:bodyPr>
            <a:spAutoFit/>
          </a:bodyPr>
          <a:lstStyle/>
          <a:p>
            <a:pPr>
              <a:spcBef>
                <a:spcPct val="50000"/>
              </a:spcBef>
            </a:pPr>
            <a:r>
              <a:rPr lang="en-US" altLang="zh-TW"/>
              <a:t>Robert C Merton (1973)</a:t>
            </a: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7" name="Rectangle 2"/>
          <p:cNvSpPr>
            <a:spLocks noGrp="1" noChangeArrowheads="1"/>
          </p:cNvSpPr>
          <p:nvPr>
            <p:ph type="title"/>
          </p:nvPr>
        </p:nvSpPr>
        <p:spPr/>
        <p:txBody>
          <a:bodyPr/>
          <a:lstStyle/>
          <a:p>
            <a:pPr eaLnBrk="1" hangingPunct="1"/>
            <a:r>
              <a:rPr lang="en-US" altLang="zh-TW" smtClean="0"/>
              <a:t>Proof</a:t>
            </a:r>
          </a:p>
        </p:txBody>
      </p:sp>
      <p:sp>
        <p:nvSpPr>
          <p:cNvPr id="3088" name="Rectangle 3"/>
          <p:cNvSpPr>
            <a:spLocks noGrp="1" noChangeArrowheads="1"/>
          </p:cNvSpPr>
          <p:nvPr>
            <p:ph type="body" idx="1"/>
          </p:nvPr>
        </p:nvSpPr>
        <p:spPr/>
        <p:txBody>
          <a:bodyPr/>
          <a:lstStyle/>
          <a:p>
            <a:pPr eaLnBrk="1" hangingPunct="1">
              <a:buFontTx/>
              <a:buNone/>
            </a:pPr>
            <a:r>
              <a:rPr lang="zh-TW" altLang="en-US" smtClean="0"/>
              <a:t>　　　</a:t>
            </a:r>
            <a:r>
              <a:rPr lang="en-US" altLang="zh-TW" smtClean="0"/>
              <a:t>Assume</a:t>
            </a:r>
          </a:p>
          <a:p>
            <a:pPr eaLnBrk="1" hangingPunct="1"/>
            <a:r>
              <a:rPr lang="en-US" altLang="zh-TW" smtClean="0"/>
              <a:t>Write      </a:t>
            </a:r>
            <a:r>
              <a:rPr lang="en-US" altLang="zh-TW" baseline="-25000" smtClean="0"/>
              <a:t>   </a:t>
            </a:r>
            <a:r>
              <a:rPr lang="en-US" altLang="zh-TW" smtClean="0"/>
              <a:t>, buy          , and buy                    to generate a positive cash flow now.</a:t>
            </a:r>
          </a:p>
          <a:p>
            <a:pPr eaLnBrk="1" hangingPunct="1"/>
            <a:r>
              <a:rPr lang="en-US" altLang="zh-TW" smtClean="0"/>
              <a:t>If the short call is not exercised before expiration, hold the calls until expiration.</a:t>
            </a:r>
            <a:endParaRPr lang="en-US" altLang="zh-TW" baseline="-25000" smtClean="0"/>
          </a:p>
        </p:txBody>
      </p:sp>
      <p:sp>
        <p:nvSpPr>
          <p:cNvPr id="3089" name="Rectangle 4"/>
          <p:cNvSpPr>
            <a:spLocks noChangeArrowheads="1"/>
          </p:cNvSpPr>
          <p:nvPr/>
        </p:nvSpPr>
        <p:spPr bwMode="auto">
          <a:xfrm>
            <a:off x="0" y="3314700"/>
            <a:ext cx="9144000" cy="0"/>
          </a:xfrm>
          <a:prstGeom prst="rect">
            <a:avLst/>
          </a:prstGeom>
          <a:noFill/>
          <a:ln w="9525">
            <a:noFill/>
            <a:miter lim="800000"/>
            <a:headEnd/>
            <a:tailEnd/>
          </a:ln>
        </p:spPr>
        <p:txBody>
          <a:bodyPr wrap="none" anchor="ctr">
            <a:spAutoFit/>
          </a:bodyPr>
          <a:lstStyle/>
          <a:p>
            <a:endParaRPr lang="zh-TW" altLang="en-US"/>
          </a:p>
        </p:txBody>
      </p:sp>
      <p:sp>
        <p:nvSpPr>
          <p:cNvPr id="3090" name="Rectangle 5"/>
          <p:cNvSpPr>
            <a:spLocks noChangeArrowheads="1"/>
          </p:cNvSpPr>
          <p:nvPr/>
        </p:nvSpPr>
        <p:spPr bwMode="auto">
          <a:xfrm>
            <a:off x="0" y="3319463"/>
            <a:ext cx="9144000" cy="0"/>
          </a:xfrm>
          <a:prstGeom prst="rect">
            <a:avLst/>
          </a:prstGeom>
          <a:noFill/>
          <a:ln w="9525">
            <a:noFill/>
            <a:miter lim="800000"/>
            <a:headEnd/>
            <a:tailEnd/>
          </a:ln>
        </p:spPr>
        <p:txBody>
          <a:bodyPr wrap="none" anchor="ctr">
            <a:spAutoFit/>
          </a:bodyPr>
          <a:lstStyle/>
          <a:p>
            <a:endParaRPr lang="zh-TW" altLang="en-US"/>
          </a:p>
        </p:txBody>
      </p:sp>
      <p:sp>
        <p:nvSpPr>
          <p:cNvPr id="3091" name="Rectangle 6"/>
          <p:cNvSpPr>
            <a:spLocks noChangeArrowheads="1"/>
          </p:cNvSpPr>
          <p:nvPr/>
        </p:nvSpPr>
        <p:spPr bwMode="auto">
          <a:xfrm>
            <a:off x="0" y="3319463"/>
            <a:ext cx="9144000" cy="0"/>
          </a:xfrm>
          <a:prstGeom prst="rect">
            <a:avLst/>
          </a:prstGeom>
          <a:noFill/>
          <a:ln w="9525">
            <a:noFill/>
            <a:miter lim="800000"/>
            <a:headEnd/>
            <a:tailEnd/>
          </a:ln>
        </p:spPr>
        <p:txBody>
          <a:bodyPr wrap="none" anchor="ctr">
            <a:spAutoFit/>
          </a:bodyPr>
          <a:lstStyle/>
          <a:p>
            <a:endParaRPr lang="zh-TW" altLang="en-US"/>
          </a:p>
        </p:txBody>
      </p:sp>
      <p:sp>
        <p:nvSpPr>
          <p:cNvPr id="3092" name="Rectangle 7"/>
          <p:cNvSpPr>
            <a:spLocks noChangeArrowheads="1"/>
          </p:cNvSpPr>
          <p:nvPr/>
        </p:nvSpPr>
        <p:spPr bwMode="auto">
          <a:xfrm>
            <a:off x="0" y="3314700"/>
            <a:ext cx="9144000" cy="0"/>
          </a:xfrm>
          <a:prstGeom prst="rect">
            <a:avLst/>
          </a:prstGeom>
          <a:noFill/>
          <a:ln w="9525">
            <a:noFill/>
            <a:miter lim="800000"/>
            <a:headEnd/>
            <a:tailEnd/>
          </a:ln>
        </p:spPr>
        <p:txBody>
          <a:bodyPr wrap="none" anchor="ctr">
            <a:spAutoFit/>
          </a:bodyPr>
          <a:lstStyle/>
          <a:p>
            <a:endParaRPr lang="zh-TW" altLang="en-US"/>
          </a:p>
        </p:txBody>
      </p:sp>
      <p:grpSp>
        <p:nvGrpSpPr>
          <p:cNvPr id="2" name="Group 8"/>
          <p:cNvGrpSpPr>
            <a:grpSpLocks/>
          </p:cNvGrpSpPr>
          <p:nvPr/>
        </p:nvGrpSpPr>
        <p:grpSpPr bwMode="auto">
          <a:xfrm>
            <a:off x="1908175" y="1666875"/>
            <a:ext cx="5922963" cy="1185863"/>
            <a:chOff x="1202" y="1050"/>
            <a:chExt cx="3731" cy="747"/>
          </a:xfrm>
        </p:grpSpPr>
        <p:graphicFrame>
          <p:nvGraphicFramePr>
            <p:cNvPr id="3083" name="Object 9"/>
            <p:cNvGraphicFramePr>
              <a:graphicFrameLocks noChangeAspect="1"/>
            </p:cNvGraphicFramePr>
            <p:nvPr/>
          </p:nvGraphicFramePr>
          <p:xfrm>
            <a:off x="2036" y="1050"/>
            <a:ext cx="2277" cy="339"/>
          </p:xfrm>
          <a:graphic>
            <a:graphicData uri="http://schemas.openxmlformats.org/presentationml/2006/ole">
              <mc:AlternateContent xmlns:mc="http://schemas.openxmlformats.org/markup-compatibility/2006">
                <mc:Choice xmlns:v="urn:schemas-microsoft-com:vml" Requires="v">
                  <p:oleObj spid="_x0000_s3100" name="方程式" r:id="rId3" imgW="1536480" imgH="228600" progId="Equation.3">
                    <p:embed/>
                  </p:oleObj>
                </mc:Choice>
                <mc:Fallback>
                  <p:oleObj name="方程式" r:id="rId3" imgW="1536480" imgH="228600" progId="Equation.3">
                    <p:embed/>
                    <p:pic>
                      <p:nvPicPr>
                        <p:cNvPr id="0"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36" y="1050"/>
                          <a:ext cx="2277" cy="33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084" name="Object 10"/>
            <p:cNvGraphicFramePr>
              <a:graphicFrameLocks noChangeAspect="1"/>
            </p:cNvGraphicFramePr>
            <p:nvPr/>
          </p:nvGraphicFramePr>
          <p:xfrm>
            <a:off x="2200" y="1391"/>
            <a:ext cx="653" cy="361"/>
          </p:xfrm>
          <a:graphic>
            <a:graphicData uri="http://schemas.openxmlformats.org/presentationml/2006/ole">
              <mc:AlternateContent xmlns:mc="http://schemas.openxmlformats.org/markup-compatibility/2006">
                <mc:Choice xmlns:v="urn:schemas-microsoft-com:vml" Requires="v">
                  <p:oleObj spid="_x0000_s3101" name="方程式" r:id="rId5" imgW="393480" imgH="215640" progId="Equation.3">
                    <p:embed/>
                  </p:oleObj>
                </mc:Choice>
                <mc:Fallback>
                  <p:oleObj name="方程式" r:id="rId5" imgW="393480" imgH="215640" progId="Equation.3">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00" y="1391"/>
                          <a:ext cx="653" cy="36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085" name="Object 11"/>
            <p:cNvGraphicFramePr>
              <a:graphicFrameLocks noChangeAspect="1"/>
            </p:cNvGraphicFramePr>
            <p:nvPr/>
          </p:nvGraphicFramePr>
          <p:xfrm>
            <a:off x="1202" y="1389"/>
            <a:ext cx="453" cy="359"/>
          </p:xfrm>
          <a:graphic>
            <a:graphicData uri="http://schemas.openxmlformats.org/presentationml/2006/ole">
              <mc:AlternateContent xmlns:mc="http://schemas.openxmlformats.org/markup-compatibility/2006">
                <mc:Choice xmlns:v="urn:schemas-microsoft-com:vml" Requires="v">
                  <p:oleObj spid="_x0000_s3102" name="方程式" r:id="rId7" imgW="279279" imgH="215806" progId="Equation.3">
                    <p:embed/>
                  </p:oleObj>
                </mc:Choice>
                <mc:Fallback>
                  <p:oleObj name="方程式" r:id="rId7" imgW="279279" imgH="215806" progId="Equation.3">
                    <p:embed/>
                    <p:pic>
                      <p:nvPicPr>
                        <p:cNvPr id="0"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02" y="1389"/>
                          <a:ext cx="453" cy="35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086" name="Object 12"/>
            <p:cNvGraphicFramePr>
              <a:graphicFrameLocks noChangeAspect="1"/>
            </p:cNvGraphicFramePr>
            <p:nvPr/>
          </p:nvGraphicFramePr>
          <p:xfrm>
            <a:off x="3823" y="1419"/>
            <a:ext cx="1110" cy="378"/>
          </p:xfrm>
          <a:graphic>
            <a:graphicData uri="http://schemas.openxmlformats.org/presentationml/2006/ole">
              <mc:AlternateContent xmlns:mc="http://schemas.openxmlformats.org/markup-compatibility/2006">
                <mc:Choice xmlns:v="urn:schemas-microsoft-com:vml" Requires="v">
                  <p:oleObj spid="_x0000_s3103" name="方程式" r:id="rId9" imgW="672840" imgH="228600" progId="Equation.3">
                    <p:embed/>
                  </p:oleObj>
                </mc:Choice>
                <mc:Fallback>
                  <p:oleObj name="方程式" r:id="rId9" imgW="672840" imgH="228600" progId="Equation.3">
                    <p:embed/>
                    <p:pic>
                      <p:nvPicPr>
                        <p:cNvPr id="0" name="Object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823" y="1419"/>
                          <a:ext cx="1110" cy="37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3094" name="Rectangle 13"/>
          <p:cNvSpPr>
            <a:spLocks noChangeArrowheads="1"/>
          </p:cNvSpPr>
          <p:nvPr/>
        </p:nvSpPr>
        <p:spPr bwMode="auto">
          <a:xfrm>
            <a:off x="0" y="3319463"/>
            <a:ext cx="9144000" cy="0"/>
          </a:xfrm>
          <a:prstGeom prst="rect">
            <a:avLst/>
          </a:prstGeom>
          <a:noFill/>
          <a:ln w="9525">
            <a:noFill/>
            <a:miter lim="800000"/>
            <a:headEnd/>
            <a:tailEnd/>
          </a:ln>
        </p:spPr>
        <p:txBody>
          <a:bodyPr wrap="none" anchor="ctr">
            <a:spAutoFit/>
          </a:bodyPr>
          <a:lstStyle/>
          <a:p>
            <a:endParaRPr lang="zh-TW" altLang="en-US"/>
          </a:p>
        </p:txBody>
      </p:sp>
      <p:sp>
        <p:nvSpPr>
          <p:cNvPr id="3095" name="Rectangle 14"/>
          <p:cNvSpPr>
            <a:spLocks noChangeArrowheads="1"/>
          </p:cNvSpPr>
          <p:nvPr/>
        </p:nvSpPr>
        <p:spPr bwMode="auto">
          <a:xfrm>
            <a:off x="0" y="3319463"/>
            <a:ext cx="9144000" cy="0"/>
          </a:xfrm>
          <a:prstGeom prst="rect">
            <a:avLst/>
          </a:prstGeom>
          <a:noFill/>
          <a:ln w="9525">
            <a:noFill/>
            <a:miter lim="800000"/>
            <a:headEnd/>
            <a:tailEnd/>
          </a:ln>
        </p:spPr>
        <p:txBody>
          <a:bodyPr wrap="none" anchor="ctr">
            <a:spAutoFit/>
          </a:bodyPr>
          <a:lstStyle/>
          <a:p>
            <a:endParaRPr lang="zh-TW" altLang="en-US"/>
          </a:p>
        </p:txBody>
      </p:sp>
      <p:sp>
        <p:nvSpPr>
          <p:cNvPr id="3096" name="Rectangle 15"/>
          <p:cNvSpPr>
            <a:spLocks noChangeArrowheads="1"/>
          </p:cNvSpPr>
          <p:nvPr/>
        </p:nvSpPr>
        <p:spPr bwMode="auto">
          <a:xfrm>
            <a:off x="0" y="3319463"/>
            <a:ext cx="9144000" cy="0"/>
          </a:xfrm>
          <a:prstGeom prst="rect">
            <a:avLst/>
          </a:prstGeom>
          <a:noFill/>
          <a:ln w="9525">
            <a:noFill/>
            <a:miter lim="800000"/>
            <a:headEnd/>
            <a:tailEnd/>
          </a:ln>
        </p:spPr>
        <p:txBody>
          <a:bodyPr wrap="none" anchor="ctr">
            <a:spAutoFit/>
          </a:bodyPr>
          <a:lstStyle/>
          <a:p>
            <a:endParaRPr lang="zh-TW" altLang="en-US"/>
          </a:p>
        </p:txBody>
      </p:sp>
      <p:sp>
        <p:nvSpPr>
          <p:cNvPr id="3097" name="Rectangle 16"/>
          <p:cNvSpPr>
            <a:spLocks noChangeArrowheads="1"/>
          </p:cNvSpPr>
          <p:nvPr/>
        </p:nvSpPr>
        <p:spPr bwMode="auto">
          <a:xfrm>
            <a:off x="0" y="3319463"/>
            <a:ext cx="9144000" cy="0"/>
          </a:xfrm>
          <a:prstGeom prst="rect">
            <a:avLst/>
          </a:prstGeom>
          <a:noFill/>
          <a:ln w="9525">
            <a:noFill/>
            <a:miter lim="800000"/>
            <a:headEnd/>
            <a:tailEnd/>
          </a:ln>
        </p:spPr>
        <p:txBody>
          <a:bodyPr wrap="none" anchor="ctr">
            <a:spAutoFit/>
          </a:bodyPr>
          <a:lstStyle/>
          <a:p>
            <a:endParaRPr lang="zh-TW" altLang="en-US"/>
          </a:p>
        </p:txBody>
      </p:sp>
      <p:sp>
        <p:nvSpPr>
          <p:cNvPr id="3098" name="Rectangle 17"/>
          <p:cNvSpPr>
            <a:spLocks noChangeArrowheads="1"/>
          </p:cNvSpPr>
          <p:nvPr/>
        </p:nvSpPr>
        <p:spPr bwMode="auto">
          <a:xfrm>
            <a:off x="0" y="3319463"/>
            <a:ext cx="9144000" cy="0"/>
          </a:xfrm>
          <a:prstGeom prst="rect">
            <a:avLst/>
          </a:prstGeom>
          <a:noFill/>
          <a:ln w="9525">
            <a:noFill/>
            <a:miter lim="800000"/>
            <a:headEnd/>
            <a:tailEnd/>
          </a:ln>
        </p:spPr>
        <p:txBody>
          <a:bodyPr wrap="none" anchor="ctr">
            <a:spAutoFit/>
          </a:bodyPr>
          <a:lstStyle/>
          <a:p>
            <a:endParaRPr lang="zh-TW" altLang="en-US"/>
          </a:p>
        </p:txBody>
      </p:sp>
      <p:sp>
        <p:nvSpPr>
          <p:cNvPr id="3099" name="Rectangle 18"/>
          <p:cNvSpPr>
            <a:spLocks noChangeArrowheads="1"/>
          </p:cNvSpPr>
          <p:nvPr/>
        </p:nvSpPr>
        <p:spPr bwMode="auto">
          <a:xfrm>
            <a:off x="0" y="3319463"/>
            <a:ext cx="9144000" cy="0"/>
          </a:xfrm>
          <a:prstGeom prst="rect">
            <a:avLst/>
          </a:prstGeom>
          <a:noFill/>
          <a:ln w="9525">
            <a:noFill/>
            <a:miter lim="800000"/>
            <a:headEnd/>
            <a:tailEnd/>
          </a:ln>
        </p:spPr>
        <p:txBody>
          <a:bodyPr wrap="none" anchor="ctr">
            <a:spAutoFit/>
          </a:bodyPr>
          <a:lstStyle/>
          <a:p>
            <a:endParaRPr lang="zh-TW" altLang="en-US"/>
          </a:p>
        </p:txBody>
      </p:sp>
      <p:sp>
        <p:nvSpPr>
          <p:cNvPr id="3100" name="Rectangle 19"/>
          <p:cNvSpPr>
            <a:spLocks noChangeArrowheads="1"/>
          </p:cNvSpPr>
          <p:nvPr/>
        </p:nvSpPr>
        <p:spPr bwMode="auto">
          <a:xfrm>
            <a:off x="0" y="3319463"/>
            <a:ext cx="9144000" cy="0"/>
          </a:xfrm>
          <a:prstGeom prst="rect">
            <a:avLst/>
          </a:prstGeom>
          <a:noFill/>
          <a:ln w="9525">
            <a:noFill/>
            <a:miter lim="800000"/>
            <a:headEnd/>
            <a:tailEnd/>
          </a:ln>
        </p:spPr>
        <p:txBody>
          <a:bodyPr wrap="none" anchor="ctr">
            <a:spAutoFit/>
          </a:bodyPr>
          <a:lstStyle/>
          <a:p>
            <a:endParaRPr lang="zh-TW" altLang="en-US"/>
          </a:p>
        </p:txBody>
      </p:sp>
      <p:sp>
        <p:nvSpPr>
          <p:cNvPr id="3101" name="Rectangle 20"/>
          <p:cNvSpPr>
            <a:spLocks noChangeArrowheads="1"/>
          </p:cNvSpPr>
          <p:nvPr/>
        </p:nvSpPr>
        <p:spPr bwMode="auto">
          <a:xfrm>
            <a:off x="0" y="3314700"/>
            <a:ext cx="9144000" cy="0"/>
          </a:xfrm>
          <a:prstGeom prst="rect">
            <a:avLst/>
          </a:prstGeom>
          <a:noFill/>
          <a:ln w="9525">
            <a:noFill/>
            <a:miter lim="800000"/>
            <a:headEnd/>
            <a:tailEnd/>
          </a:ln>
        </p:spPr>
        <p:txBody>
          <a:bodyPr wrap="none" anchor="ctr">
            <a:spAutoFit/>
          </a:bodyPr>
          <a:lstStyle/>
          <a:p>
            <a:endParaRPr lang="zh-TW" altLang="en-US"/>
          </a:p>
        </p:txBody>
      </p:sp>
      <p:sp>
        <p:nvSpPr>
          <p:cNvPr id="3102" name="Rectangle 21"/>
          <p:cNvSpPr>
            <a:spLocks noChangeArrowheads="1"/>
          </p:cNvSpPr>
          <p:nvPr/>
        </p:nvSpPr>
        <p:spPr bwMode="auto">
          <a:xfrm>
            <a:off x="0" y="3314700"/>
            <a:ext cx="9144000" cy="0"/>
          </a:xfrm>
          <a:prstGeom prst="rect">
            <a:avLst/>
          </a:prstGeom>
          <a:noFill/>
          <a:ln w="9525">
            <a:noFill/>
            <a:miter lim="800000"/>
            <a:headEnd/>
            <a:tailEnd/>
          </a:ln>
        </p:spPr>
        <p:txBody>
          <a:bodyPr wrap="none" anchor="ctr">
            <a:spAutoFit/>
          </a:bodyPr>
          <a:lstStyle/>
          <a:p>
            <a:endParaRPr lang="zh-TW" altLang="en-US"/>
          </a:p>
        </p:txBody>
      </p:sp>
      <p:grpSp>
        <p:nvGrpSpPr>
          <p:cNvPr id="3" name="Group 22"/>
          <p:cNvGrpSpPr>
            <a:grpSpLocks/>
          </p:cNvGrpSpPr>
          <p:nvPr/>
        </p:nvGrpSpPr>
        <p:grpSpPr bwMode="auto">
          <a:xfrm>
            <a:off x="539750" y="4437063"/>
            <a:ext cx="7920038" cy="2276475"/>
            <a:chOff x="340" y="2771"/>
            <a:chExt cx="4989" cy="1434"/>
          </a:xfrm>
        </p:grpSpPr>
        <p:sp>
          <p:nvSpPr>
            <p:cNvPr id="3104" name="Text Box 23"/>
            <p:cNvSpPr txBox="1">
              <a:spLocks noChangeArrowheads="1"/>
            </p:cNvSpPr>
            <p:nvPr/>
          </p:nvSpPr>
          <p:spPr bwMode="auto">
            <a:xfrm>
              <a:off x="340" y="3067"/>
              <a:ext cx="544" cy="751"/>
            </a:xfrm>
            <a:prstGeom prst="rect">
              <a:avLst/>
            </a:prstGeom>
            <a:noFill/>
            <a:ln w="9525">
              <a:noFill/>
              <a:miter lim="800000"/>
              <a:headEnd/>
              <a:tailEnd/>
            </a:ln>
          </p:spPr>
          <p:txBody>
            <a:bodyPr>
              <a:spAutoFit/>
            </a:bodyPr>
            <a:lstStyle/>
            <a:p>
              <a:pPr>
                <a:spcBef>
                  <a:spcPct val="50000"/>
                </a:spcBef>
              </a:pPr>
              <a:r>
                <a:rPr lang="zh-TW" altLang="en-US"/>
                <a:t>－</a:t>
              </a:r>
              <a:r>
                <a:rPr lang="en-US" altLang="zh-TW"/>
                <a:t>C</a:t>
              </a:r>
              <a:r>
                <a:rPr lang="en-US" altLang="zh-TW" baseline="-25000"/>
                <a:t>x2</a:t>
              </a:r>
            </a:p>
            <a:p>
              <a:pPr>
                <a:spcBef>
                  <a:spcPct val="50000"/>
                </a:spcBef>
              </a:pPr>
              <a:r>
                <a:rPr lang="zh-TW" altLang="en-US"/>
                <a:t>　</a:t>
              </a:r>
              <a:r>
                <a:rPr lang="en-US" altLang="zh-TW"/>
                <a:t>C</a:t>
              </a:r>
              <a:r>
                <a:rPr lang="en-US" altLang="zh-TW" baseline="-25000"/>
                <a:t>X1</a:t>
              </a:r>
            </a:p>
            <a:p>
              <a:pPr>
                <a:spcBef>
                  <a:spcPct val="50000"/>
                </a:spcBef>
              </a:pPr>
              <a:r>
                <a:rPr lang="zh-TW" altLang="en-US"/>
                <a:t>　</a:t>
              </a:r>
              <a:r>
                <a:rPr lang="en-US" altLang="zh-TW"/>
                <a:t>C</a:t>
              </a:r>
              <a:r>
                <a:rPr lang="en-US" altLang="zh-TW" baseline="-25000"/>
                <a:t>X3</a:t>
              </a:r>
              <a:endParaRPr lang="en-US" altLang="zh-TW"/>
            </a:p>
          </p:txBody>
        </p:sp>
        <p:sp>
          <p:nvSpPr>
            <p:cNvPr id="3105" name="Line 24"/>
            <p:cNvSpPr>
              <a:spLocks noChangeShapeType="1"/>
            </p:cNvSpPr>
            <p:nvPr/>
          </p:nvSpPr>
          <p:spPr bwMode="auto">
            <a:xfrm>
              <a:off x="385" y="3022"/>
              <a:ext cx="4899" cy="0"/>
            </a:xfrm>
            <a:prstGeom prst="line">
              <a:avLst/>
            </a:prstGeom>
            <a:noFill/>
            <a:ln w="28575">
              <a:solidFill>
                <a:schemeClr val="tx1"/>
              </a:solidFill>
              <a:round/>
              <a:headEnd/>
              <a:tailEnd/>
            </a:ln>
          </p:spPr>
          <p:txBody>
            <a:bodyPr/>
            <a:lstStyle/>
            <a:p>
              <a:endParaRPr lang="zh-TW" altLang="en-US"/>
            </a:p>
          </p:txBody>
        </p:sp>
        <p:sp>
          <p:nvSpPr>
            <p:cNvPr id="3106" name="Line 25"/>
            <p:cNvSpPr>
              <a:spLocks noChangeShapeType="1"/>
            </p:cNvSpPr>
            <p:nvPr/>
          </p:nvSpPr>
          <p:spPr bwMode="auto">
            <a:xfrm>
              <a:off x="385" y="3884"/>
              <a:ext cx="4899" cy="0"/>
            </a:xfrm>
            <a:prstGeom prst="line">
              <a:avLst/>
            </a:prstGeom>
            <a:noFill/>
            <a:ln w="28575">
              <a:solidFill>
                <a:schemeClr val="tx1"/>
              </a:solidFill>
              <a:round/>
              <a:headEnd/>
              <a:tailEnd/>
            </a:ln>
          </p:spPr>
          <p:txBody>
            <a:bodyPr/>
            <a:lstStyle/>
            <a:p>
              <a:endParaRPr lang="zh-TW" altLang="en-US"/>
            </a:p>
          </p:txBody>
        </p:sp>
        <p:sp>
          <p:nvSpPr>
            <p:cNvPr id="3107" name="Text Box 26"/>
            <p:cNvSpPr txBox="1">
              <a:spLocks noChangeArrowheads="1"/>
            </p:cNvSpPr>
            <p:nvPr/>
          </p:nvSpPr>
          <p:spPr bwMode="auto">
            <a:xfrm>
              <a:off x="1383" y="3067"/>
              <a:ext cx="544" cy="751"/>
            </a:xfrm>
            <a:prstGeom prst="rect">
              <a:avLst/>
            </a:prstGeom>
            <a:noFill/>
            <a:ln w="9525">
              <a:noFill/>
              <a:miter lim="800000"/>
              <a:headEnd/>
              <a:tailEnd/>
            </a:ln>
          </p:spPr>
          <p:txBody>
            <a:bodyPr>
              <a:spAutoFit/>
            </a:bodyPr>
            <a:lstStyle/>
            <a:p>
              <a:pPr>
                <a:spcBef>
                  <a:spcPct val="50000"/>
                </a:spcBef>
              </a:pPr>
              <a:r>
                <a:rPr lang="en-US" altLang="zh-TW"/>
                <a:t>0</a:t>
              </a:r>
              <a:endParaRPr lang="en-US" altLang="zh-TW" baseline="-25000"/>
            </a:p>
            <a:p>
              <a:pPr>
                <a:spcBef>
                  <a:spcPct val="50000"/>
                </a:spcBef>
              </a:pPr>
              <a:r>
                <a:rPr lang="en-US" altLang="zh-TW"/>
                <a:t>0</a:t>
              </a:r>
              <a:endParaRPr lang="en-US" altLang="zh-TW" baseline="-25000"/>
            </a:p>
            <a:p>
              <a:pPr>
                <a:spcBef>
                  <a:spcPct val="50000"/>
                </a:spcBef>
              </a:pPr>
              <a:r>
                <a:rPr lang="en-US" altLang="zh-TW"/>
                <a:t>0</a:t>
              </a:r>
            </a:p>
          </p:txBody>
        </p:sp>
        <p:sp>
          <p:nvSpPr>
            <p:cNvPr id="3108" name="Text Box 27"/>
            <p:cNvSpPr txBox="1">
              <a:spLocks noChangeArrowheads="1"/>
            </p:cNvSpPr>
            <p:nvPr/>
          </p:nvSpPr>
          <p:spPr bwMode="auto">
            <a:xfrm>
              <a:off x="2472" y="3067"/>
              <a:ext cx="544" cy="751"/>
            </a:xfrm>
            <a:prstGeom prst="rect">
              <a:avLst/>
            </a:prstGeom>
            <a:noFill/>
            <a:ln w="9525">
              <a:noFill/>
              <a:miter lim="800000"/>
              <a:headEnd/>
              <a:tailEnd/>
            </a:ln>
          </p:spPr>
          <p:txBody>
            <a:bodyPr>
              <a:spAutoFit/>
            </a:bodyPr>
            <a:lstStyle/>
            <a:p>
              <a:pPr>
                <a:spcBef>
                  <a:spcPct val="50000"/>
                </a:spcBef>
              </a:pPr>
              <a:r>
                <a:rPr lang="en-US" altLang="zh-TW"/>
                <a:t>0</a:t>
              </a:r>
              <a:endParaRPr lang="en-US" altLang="zh-TW" baseline="-25000"/>
            </a:p>
            <a:p>
              <a:pPr>
                <a:spcBef>
                  <a:spcPct val="50000"/>
                </a:spcBef>
              </a:pPr>
              <a:endParaRPr lang="en-US" altLang="zh-TW"/>
            </a:p>
            <a:p>
              <a:pPr>
                <a:spcBef>
                  <a:spcPct val="50000"/>
                </a:spcBef>
              </a:pPr>
              <a:r>
                <a:rPr lang="en-US" altLang="zh-TW"/>
                <a:t>0</a:t>
              </a:r>
            </a:p>
          </p:txBody>
        </p:sp>
        <p:sp>
          <p:nvSpPr>
            <p:cNvPr id="3109" name="Text Box 28"/>
            <p:cNvSpPr txBox="1">
              <a:spLocks noChangeArrowheads="1"/>
            </p:cNvSpPr>
            <p:nvPr/>
          </p:nvSpPr>
          <p:spPr bwMode="auto">
            <a:xfrm>
              <a:off x="3606" y="3067"/>
              <a:ext cx="544" cy="751"/>
            </a:xfrm>
            <a:prstGeom prst="rect">
              <a:avLst/>
            </a:prstGeom>
            <a:noFill/>
            <a:ln w="9525">
              <a:noFill/>
              <a:miter lim="800000"/>
              <a:headEnd/>
              <a:tailEnd/>
            </a:ln>
          </p:spPr>
          <p:txBody>
            <a:bodyPr>
              <a:spAutoFit/>
            </a:bodyPr>
            <a:lstStyle/>
            <a:p>
              <a:pPr>
                <a:spcBef>
                  <a:spcPct val="50000"/>
                </a:spcBef>
              </a:pPr>
              <a:endParaRPr lang="en-US" altLang="zh-TW"/>
            </a:p>
            <a:p>
              <a:pPr>
                <a:spcBef>
                  <a:spcPct val="50000"/>
                </a:spcBef>
              </a:pPr>
              <a:endParaRPr lang="en-US" altLang="zh-TW"/>
            </a:p>
            <a:p>
              <a:pPr>
                <a:spcBef>
                  <a:spcPct val="50000"/>
                </a:spcBef>
              </a:pPr>
              <a:r>
                <a:rPr lang="en-US" altLang="zh-TW"/>
                <a:t>0</a:t>
              </a:r>
            </a:p>
          </p:txBody>
        </p:sp>
        <p:sp>
          <p:nvSpPr>
            <p:cNvPr id="3110" name="Text Box 29"/>
            <p:cNvSpPr txBox="1">
              <a:spLocks noChangeArrowheads="1"/>
            </p:cNvSpPr>
            <p:nvPr/>
          </p:nvSpPr>
          <p:spPr bwMode="auto">
            <a:xfrm>
              <a:off x="4785" y="3067"/>
              <a:ext cx="544" cy="751"/>
            </a:xfrm>
            <a:prstGeom prst="rect">
              <a:avLst/>
            </a:prstGeom>
            <a:noFill/>
            <a:ln w="9525">
              <a:noFill/>
              <a:miter lim="800000"/>
              <a:headEnd/>
              <a:tailEnd/>
            </a:ln>
          </p:spPr>
          <p:txBody>
            <a:bodyPr>
              <a:spAutoFit/>
            </a:bodyPr>
            <a:lstStyle/>
            <a:p>
              <a:pPr>
                <a:spcBef>
                  <a:spcPct val="50000"/>
                </a:spcBef>
              </a:pPr>
              <a:r>
                <a:rPr lang="en-US" altLang="zh-TW"/>
                <a:t>0</a:t>
              </a:r>
              <a:endParaRPr lang="en-US" altLang="zh-TW" baseline="-25000"/>
            </a:p>
            <a:p>
              <a:pPr>
                <a:spcBef>
                  <a:spcPct val="50000"/>
                </a:spcBef>
              </a:pPr>
              <a:r>
                <a:rPr lang="en-US" altLang="zh-TW"/>
                <a:t>0</a:t>
              </a:r>
              <a:endParaRPr lang="en-US" altLang="zh-TW" baseline="-25000"/>
            </a:p>
            <a:p>
              <a:pPr>
                <a:spcBef>
                  <a:spcPct val="50000"/>
                </a:spcBef>
              </a:pPr>
              <a:r>
                <a:rPr lang="en-US" altLang="zh-TW"/>
                <a:t>0</a:t>
              </a:r>
            </a:p>
          </p:txBody>
        </p:sp>
        <p:graphicFrame>
          <p:nvGraphicFramePr>
            <p:cNvPr id="3074" name="Object 30"/>
            <p:cNvGraphicFramePr>
              <a:graphicFrameLocks noChangeAspect="1"/>
            </p:cNvGraphicFramePr>
            <p:nvPr/>
          </p:nvGraphicFramePr>
          <p:xfrm>
            <a:off x="2200" y="3339"/>
            <a:ext cx="680" cy="227"/>
          </p:xfrm>
          <a:graphic>
            <a:graphicData uri="http://schemas.openxmlformats.org/presentationml/2006/ole">
              <mc:AlternateContent xmlns:mc="http://schemas.openxmlformats.org/markup-compatibility/2006">
                <mc:Choice xmlns:v="urn:schemas-microsoft-com:vml" Requires="v">
                  <p:oleObj spid="_x0000_s3104" name="方程式" r:id="rId11" imgW="660240" imgH="215640" progId="Equation.3">
                    <p:embed/>
                  </p:oleObj>
                </mc:Choice>
                <mc:Fallback>
                  <p:oleObj name="方程式" r:id="rId11" imgW="660240" imgH="215640" progId="Equation.3">
                    <p:embed/>
                    <p:pic>
                      <p:nvPicPr>
                        <p:cNvPr id="0" name="Object 3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200" y="3339"/>
                          <a:ext cx="680" cy="22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075" name="Object 31"/>
            <p:cNvGraphicFramePr>
              <a:graphicFrameLocks noChangeAspect="1"/>
            </p:cNvGraphicFramePr>
            <p:nvPr/>
          </p:nvGraphicFramePr>
          <p:xfrm>
            <a:off x="2200" y="3974"/>
            <a:ext cx="680" cy="227"/>
          </p:xfrm>
          <a:graphic>
            <a:graphicData uri="http://schemas.openxmlformats.org/presentationml/2006/ole">
              <mc:AlternateContent xmlns:mc="http://schemas.openxmlformats.org/markup-compatibility/2006">
                <mc:Choice xmlns:v="urn:schemas-microsoft-com:vml" Requires="v">
                  <p:oleObj spid="_x0000_s3105" name="方程式" r:id="rId13" imgW="660240" imgH="215640" progId="Equation.3">
                    <p:embed/>
                  </p:oleObj>
                </mc:Choice>
                <mc:Fallback>
                  <p:oleObj name="方程式" r:id="rId13" imgW="660240" imgH="215640" progId="Equation.3">
                    <p:embed/>
                    <p:pic>
                      <p:nvPicPr>
                        <p:cNvPr id="0" name="Object 3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200" y="3974"/>
                          <a:ext cx="680" cy="22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111" name="Text Box 32"/>
            <p:cNvSpPr txBox="1">
              <a:spLocks noChangeArrowheads="1"/>
            </p:cNvSpPr>
            <p:nvPr/>
          </p:nvSpPr>
          <p:spPr bwMode="auto">
            <a:xfrm>
              <a:off x="1383" y="3970"/>
              <a:ext cx="544" cy="231"/>
            </a:xfrm>
            <a:prstGeom prst="rect">
              <a:avLst/>
            </a:prstGeom>
            <a:noFill/>
            <a:ln w="9525">
              <a:noFill/>
              <a:miter lim="800000"/>
              <a:headEnd/>
              <a:tailEnd/>
            </a:ln>
          </p:spPr>
          <p:txBody>
            <a:bodyPr>
              <a:spAutoFit/>
            </a:bodyPr>
            <a:lstStyle/>
            <a:p>
              <a:pPr>
                <a:spcBef>
                  <a:spcPct val="50000"/>
                </a:spcBef>
              </a:pPr>
              <a:r>
                <a:rPr lang="en-US" altLang="zh-TW"/>
                <a:t>0</a:t>
              </a:r>
            </a:p>
          </p:txBody>
        </p:sp>
        <p:sp>
          <p:nvSpPr>
            <p:cNvPr id="3112" name="Text Box 33"/>
            <p:cNvSpPr txBox="1">
              <a:spLocks noChangeArrowheads="1"/>
            </p:cNvSpPr>
            <p:nvPr/>
          </p:nvSpPr>
          <p:spPr bwMode="auto">
            <a:xfrm>
              <a:off x="476" y="3970"/>
              <a:ext cx="544" cy="231"/>
            </a:xfrm>
            <a:prstGeom prst="rect">
              <a:avLst/>
            </a:prstGeom>
            <a:noFill/>
            <a:ln w="9525">
              <a:noFill/>
              <a:miter lim="800000"/>
              <a:headEnd/>
              <a:tailEnd/>
            </a:ln>
          </p:spPr>
          <p:txBody>
            <a:bodyPr>
              <a:spAutoFit/>
            </a:bodyPr>
            <a:lstStyle/>
            <a:p>
              <a:pPr>
                <a:spcBef>
                  <a:spcPct val="50000"/>
                </a:spcBef>
              </a:pPr>
              <a:r>
                <a:rPr lang="en-US" altLang="zh-TW"/>
                <a:t>Net</a:t>
              </a:r>
            </a:p>
          </p:txBody>
        </p:sp>
        <p:graphicFrame>
          <p:nvGraphicFramePr>
            <p:cNvPr id="3076" name="Object 34"/>
            <p:cNvGraphicFramePr>
              <a:graphicFrameLocks noChangeAspect="1"/>
            </p:cNvGraphicFramePr>
            <p:nvPr/>
          </p:nvGraphicFramePr>
          <p:xfrm>
            <a:off x="3470" y="3113"/>
            <a:ext cx="499" cy="225"/>
          </p:xfrm>
          <a:graphic>
            <a:graphicData uri="http://schemas.openxmlformats.org/presentationml/2006/ole">
              <mc:AlternateContent xmlns:mc="http://schemas.openxmlformats.org/markup-compatibility/2006">
                <mc:Choice xmlns:v="urn:schemas-microsoft-com:vml" Requires="v">
                  <p:oleObj spid="_x0000_s3106" name="方程式" r:id="rId15" imgW="482181" imgH="215713" progId="Equation.3">
                    <p:embed/>
                  </p:oleObj>
                </mc:Choice>
                <mc:Fallback>
                  <p:oleObj name="方程式" r:id="rId15" imgW="482181" imgH="215713" progId="Equation.3">
                    <p:embed/>
                    <p:pic>
                      <p:nvPicPr>
                        <p:cNvPr id="0" name="Object 3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470" y="3113"/>
                          <a:ext cx="499" cy="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077" name="Object 35"/>
            <p:cNvGraphicFramePr>
              <a:graphicFrameLocks noChangeAspect="1"/>
            </p:cNvGraphicFramePr>
            <p:nvPr/>
          </p:nvGraphicFramePr>
          <p:xfrm>
            <a:off x="3334" y="3339"/>
            <a:ext cx="681" cy="227"/>
          </p:xfrm>
          <a:graphic>
            <a:graphicData uri="http://schemas.openxmlformats.org/presentationml/2006/ole">
              <mc:AlternateContent xmlns:mc="http://schemas.openxmlformats.org/markup-compatibility/2006">
                <mc:Choice xmlns:v="urn:schemas-microsoft-com:vml" Requires="v">
                  <p:oleObj spid="_x0000_s3107" name="方程式" r:id="rId17" imgW="660240" imgH="215640" progId="Equation.3">
                    <p:embed/>
                  </p:oleObj>
                </mc:Choice>
                <mc:Fallback>
                  <p:oleObj name="方程式" r:id="rId17" imgW="660240" imgH="215640" progId="Equation.3">
                    <p:embed/>
                    <p:pic>
                      <p:nvPicPr>
                        <p:cNvPr id="0" name="Object 3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334" y="3339"/>
                          <a:ext cx="681" cy="22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078" name="Object 36"/>
            <p:cNvGraphicFramePr>
              <a:graphicFrameLocks noChangeAspect="1"/>
            </p:cNvGraphicFramePr>
            <p:nvPr/>
          </p:nvGraphicFramePr>
          <p:xfrm>
            <a:off x="3073" y="3974"/>
            <a:ext cx="1291" cy="218"/>
          </p:xfrm>
          <a:graphic>
            <a:graphicData uri="http://schemas.openxmlformats.org/presentationml/2006/ole">
              <mc:AlternateContent xmlns:mc="http://schemas.openxmlformats.org/markup-compatibility/2006">
                <mc:Choice xmlns:v="urn:schemas-microsoft-com:vml" Requires="v">
                  <p:oleObj spid="_x0000_s3108" name="方程式" r:id="rId19" imgW="1295280" imgH="215640" progId="Equation.3">
                    <p:embed/>
                  </p:oleObj>
                </mc:Choice>
                <mc:Fallback>
                  <p:oleObj name="方程式" r:id="rId19" imgW="1295280" imgH="215640" progId="Equation.3">
                    <p:embed/>
                    <p:pic>
                      <p:nvPicPr>
                        <p:cNvPr id="0" name="Object 36"/>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073" y="3974"/>
                          <a:ext cx="1291" cy="21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113" name="Text Box 37"/>
            <p:cNvSpPr txBox="1">
              <a:spLocks noChangeArrowheads="1"/>
            </p:cNvSpPr>
            <p:nvPr/>
          </p:nvSpPr>
          <p:spPr bwMode="auto">
            <a:xfrm>
              <a:off x="4785" y="3974"/>
              <a:ext cx="544" cy="231"/>
            </a:xfrm>
            <a:prstGeom prst="rect">
              <a:avLst/>
            </a:prstGeom>
            <a:noFill/>
            <a:ln w="9525">
              <a:noFill/>
              <a:miter lim="800000"/>
              <a:headEnd/>
              <a:tailEnd/>
            </a:ln>
          </p:spPr>
          <p:txBody>
            <a:bodyPr>
              <a:spAutoFit/>
            </a:bodyPr>
            <a:lstStyle/>
            <a:p>
              <a:pPr>
                <a:spcBef>
                  <a:spcPct val="50000"/>
                </a:spcBef>
              </a:pPr>
              <a:r>
                <a:rPr lang="en-US" altLang="zh-TW"/>
                <a:t>0</a:t>
              </a:r>
            </a:p>
          </p:txBody>
        </p:sp>
        <p:graphicFrame>
          <p:nvGraphicFramePr>
            <p:cNvPr id="3079" name="Object 38"/>
            <p:cNvGraphicFramePr>
              <a:graphicFrameLocks noChangeAspect="1"/>
            </p:cNvGraphicFramePr>
            <p:nvPr/>
          </p:nvGraphicFramePr>
          <p:xfrm>
            <a:off x="1247" y="2782"/>
            <a:ext cx="499" cy="240"/>
          </p:xfrm>
          <a:graphic>
            <a:graphicData uri="http://schemas.openxmlformats.org/presentationml/2006/ole">
              <mc:AlternateContent xmlns:mc="http://schemas.openxmlformats.org/markup-compatibility/2006">
                <mc:Choice xmlns:v="urn:schemas-microsoft-com:vml" Requires="v">
                  <p:oleObj spid="_x0000_s3109" name="方程式" r:id="rId21" imgW="457002" imgH="215806" progId="Equation.3">
                    <p:embed/>
                  </p:oleObj>
                </mc:Choice>
                <mc:Fallback>
                  <p:oleObj name="方程式" r:id="rId21" imgW="457002" imgH="215806" progId="Equation.3">
                    <p:embed/>
                    <p:pic>
                      <p:nvPicPr>
                        <p:cNvPr id="0" name="Object 38"/>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247" y="2782"/>
                          <a:ext cx="499" cy="24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080" name="Object 39"/>
            <p:cNvGraphicFramePr>
              <a:graphicFrameLocks noChangeAspect="1"/>
            </p:cNvGraphicFramePr>
            <p:nvPr/>
          </p:nvGraphicFramePr>
          <p:xfrm>
            <a:off x="2109" y="2776"/>
            <a:ext cx="907" cy="246"/>
          </p:xfrm>
          <a:graphic>
            <a:graphicData uri="http://schemas.openxmlformats.org/presentationml/2006/ole">
              <mc:AlternateContent xmlns:mc="http://schemas.openxmlformats.org/markup-compatibility/2006">
                <mc:Choice xmlns:v="urn:schemas-microsoft-com:vml" Requires="v">
                  <p:oleObj spid="_x0000_s3110" name="方程式" r:id="rId23" imgW="812447" imgH="215806" progId="Equation.3">
                    <p:embed/>
                  </p:oleObj>
                </mc:Choice>
                <mc:Fallback>
                  <p:oleObj name="方程式" r:id="rId23" imgW="812447" imgH="215806" progId="Equation.3">
                    <p:embed/>
                    <p:pic>
                      <p:nvPicPr>
                        <p:cNvPr id="0" name="Object 39"/>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2109" y="2776"/>
                          <a:ext cx="907" cy="24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081" name="Object 40"/>
            <p:cNvGraphicFramePr>
              <a:graphicFrameLocks noChangeAspect="1"/>
            </p:cNvGraphicFramePr>
            <p:nvPr/>
          </p:nvGraphicFramePr>
          <p:xfrm>
            <a:off x="3289" y="2773"/>
            <a:ext cx="906" cy="249"/>
          </p:xfrm>
          <a:graphic>
            <a:graphicData uri="http://schemas.openxmlformats.org/presentationml/2006/ole">
              <mc:AlternateContent xmlns:mc="http://schemas.openxmlformats.org/markup-compatibility/2006">
                <mc:Choice xmlns:v="urn:schemas-microsoft-com:vml" Requires="v">
                  <p:oleObj spid="_x0000_s3111" name="方程式" r:id="rId25" imgW="825500" imgH="228600" progId="Equation.3">
                    <p:embed/>
                  </p:oleObj>
                </mc:Choice>
                <mc:Fallback>
                  <p:oleObj name="方程式" r:id="rId25" imgW="825500" imgH="228600" progId="Equation.3">
                    <p:embed/>
                    <p:pic>
                      <p:nvPicPr>
                        <p:cNvPr id="0" name="Object 40"/>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3289" y="2773"/>
                          <a:ext cx="906" cy="24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082" name="Object 41"/>
            <p:cNvGraphicFramePr>
              <a:graphicFrameLocks noChangeAspect="1"/>
            </p:cNvGraphicFramePr>
            <p:nvPr/>
          </p:nvGraphicFramePr>
          <p:xfrm>
            <a:off x="4558" y="2771"/>
            <a:ext cx="544" cy="251"/>
          </p:xfrm>
          <a:graphic>
            <a:graphicData uri="http://schemas.openxmlformats.org/presentationml/2006/ole">
              <mc:AlternateContent xmlns:mc="http://schemas.openxmlformats.org/markup-compatibility/2006">
                <mc:Choice xmlns:v="urn:schemas-microsoft-com:vml" Requires="v">
                  <p:oleObj spid="_x0000_s3112" name="方程式" r:id="rId27" imgW="495085" imgH="228501" progId="Equation.3">
                    <p:embed/>
                  </p:oleObj>
                </mc:Choice>
                <mc:Fallback>
                  <p:oleObj name="方程式" r:id="rId27" imgW="495085" imgH="228501" progId="Equation.3">
                    <p:embed/>
                    <p:pic>
                      <p:nvPicPr>
                        <p:cNvPr id="0" name="Object 41"/>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4558" y="2771"/>
                          <a:ext cx="544" cy="25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zh-TW" altLang="en-US" dirty="0" smtClean="0"/>
              <a:t>選擇權委託檔格式</a:t>
            </a:r>
            <a:r>
              <a:rPr lang="en-US" altLang="zh-TW" dirty="0" smtClean="0"/>
              <a:t>(</a:t>
            </a:r>
            <a:r>
              <a:rPr lang="zh-TW" altLang="en-US" dirty="0" smtClean="0"/>
              <a:t>續</a:t>
            </a:r>
            <a:r>
              <a:rPr lang="en-US" altLang="zh-TW" dirty="0" smtClean="0"/>
              <a:t>)</a:t>
            </a:r>
          </a:p>
        </p:txBody>
      </p:sp>
      <p:sp>
        <p:nvSpPr>
          <p:cNvPr id="13315" name="Rectangle 3"/>
          <p:cNvSpPr>
            <a:spLocks noGrp="1" noChangeArrowheads="1"/>
          </p:cNvSpPr>
          <p:nvPr>
            <p:ph type="body" idx="1"/>
          </p:nvPr>
        </p:nvSpPr>
        <p:spPr/>
        <p:txBody>
          <a:bodyPr/>
          <a:lstStyle/>
          <a:p>
            <a:pPr algn="ctr" eaLnBrk="1" hangingPunct="1">
              <a:lnSpc>
                <a:spcPct val="90000"/>
              </a:lnSpc>
            </a:pPr>
            <a:r>
              <a:rPr lang="en-US" altLang="zh-TW" dirty="0" smtClean="0"/>
              <a:t>OSF_DATE                           </a:t>
            </a:r>
            <a:r>
              <a:rPr lang="zh-TW" altLang="en-US" dirty="0" smtClean="0"/>
              <a:t>日期</a:t>
            </a:r>
          </a:p>
          <a:p>
            <a:pPr algn="ctr" eaLnBrk="1" hangingPunct="1">
              <a:lnSpc>
                <a:spcPct val="90000"/>
              </a:lnSpc>
            </a:pPr>
            <a:r>
              <a:rPr lang="en-US" altLang="zh-TW" dirty="0" smtClean="0"/>
              <a:t>OSF_PROD_ID             </a:t>
            </a:r>
            <a:r>
              <a:rPr lang="zh-TW" altLang="en-US" dirty="0" smtClean="0"/>
              <a:t>商品代號</a:t>
            </a:r>
          </a:p>
          <a:p>
            <a:pPr algn="ctr" eaLnBrk="1" hangingPunct="1">
              <a:lnSpc>
                <a:spcPct val="90000"/>
              </a:lnSpc>
            </a:pPr>
            <a:r>
              <a:rPr lang="en-US" altLang="zh-TW" dirty="0" smtClean="0"/>
              <a:t>OSF_BS_CODE                </a:t>
            </a:r>
            <a:r>
              <a:rPr lang="zh-TW" altLang="en-US" dirty="0" smtClean="0"/>
              <a:t>買賣別</a:t>
            </a:r>
          </a:p>
          <a:p>
            <a:pPr algn="ctr" eaLnBrk="1" hangingPunct="1">
              <a:lnSpc>
                <a:spcPct val="90000"/>
              </a:lnSpc>
            </a:pPr>
            <a:r>
              <a:rPr lang="en-US" altLang="zh-TW" dirty="0" smtClean="0"/>
              <a:t>OSF_ORDER_QNTY       </a:t>
            </a:r>
            <a:r>
              <a:rPr lang="zh-TW" altLang="en-US" dirty="0" smtClean="0"/>
              <a:t>委託量</a:t>
            </a:r>
          </a:p>
          <a:p>
            <a:pPr algn="ctr" eaLnBrk="1" hangingPunct="1">
              <a:lnSpc>
                <a:spcPct val="90000"/>
              </a:lnSpc>
            </a:pPr>
            <a:r>
              <a:rPr lang="en-US" altLang="zh-TW" dirty="0" smtClean="0"/>
              <a:t>OSF_ORDER_PRICE       </a:t>
            </a:r>
            <a:r>
              <a:rPr lang="zh-TW" altLang="en-US" dirty="0" smtClean="0"/>
              <a:t>委託價</a:t>
            </a:r>
          </a:p>
          <a:p>
            <a:pPr algn="ctr" eaLnBrk="1" hangingPunct="1">
              <a:lnSpc>
                <a:spcPct val="90000"/>
              </a:lnSpc>
            </a:pPr>
            <a:r>
              <a:rPr lang="en-US" altLang="zh-TW" dirty="0" smtClean="0"/>
              <a:t>OSF_ORDER_TYPE    </a:t>
            </a:r>
            <a:r>
              <a:rPr lang="zh-TW" altLang="en-US" dirty="0" smtClean="0"/>
              <a:t>委託方式</a:t>
            </a:r>
          </a:p>
          <a:p>
            <a:pPr algn="ctr" eaLnBrk="1" hangingPunct="1">
              <a:lnSpc>
                <a:spcPct val="90000"/>
              </a:lnSpc>
            </a:pPr>
            <a:r>
              <a:rPr lang="en-US" altLang="zh-TW" dirty="0" smtClean="0"/>
              <a:t>OSF_W_TIME              </a:t>
            </a:r>
            <a:r>
              <a:rPr lang="zh-TW" altLang="en-US" dirty="0" smtClean="0"/>
              <a:t>委託時間</a:t>
            </a:r>
          </a:p>
          <a:p>
            <a:pPr algn="ctr" eaLnBrk="1" hangingPunct="1">
              <a:lnSpc>
                <a:spcPct val="90000"/>
              </a:lnSpc>
            </a:pPr>
            <a:r>
              <a:rPr lang="en-US" altLang="zh-TW" dirty="0" smtClean="0"/>
              <a:t>OSF_DEL_QNTY         </a:t>
            </a:r>
            <a:r>
              <a:rPr lang="zh-TW" altLang="en-US" dirty="0" smtClean="0"/>
              <a:t>減量口數</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r>
              <a:rPr lang="zh-TW" altLang="en-US" smtClean="0"/>
              <a:t>需求交易量最小化</a:t>
            </a:r>
          </a:p>
        </p:txBody>
      </p:sp>
      <p:sp>
        <p:nvSpPr>
          <p:cNvPr id="44035" name="Rectangle 3"/>
          <p:cNvSpPr>
            <a:spLocks noGrp="1" noChangeArrowheads="1"/>
          </p:cNvSpPr>
          <p:nvPr>
            <p:ph type="body" idx="1"/>
          </p:nvPr>
        </p:nvSpPr>
        <p:spPr/>
        <p:txBody>
          <a:bodyPr/>
          <a:lstStyle/>
          <a:p>
            <a:pPr eaLnBrk="1" hangingPunct="1"/>
            <a:r>
              <a:rPr lang="zh-TW" altLang="en-US" smtClean="0"/>
              <a:t>依照上述定理，可得</a:t>
            </a:r>
          </a:p>
          <a:p>
            <a:pPr lvl="1" eaLnBrk="1" hangingPunct="1"/>
            <a:r>
              <a:rPr lang="en-US" altLang="zh-TW" smtClean="0"/>
              <a:t>C</a:t>
            </a:r>
            <a:r>
              <a:rPr lang="en-US" altLang="zh-TW" baseline="-25000" smtClean="0"/>
              <a:t>X</a:t>
            </a:r>
            <a:r>
              <a:rPr lang="en-US" altLang="zh-TW" baseline="-50000" smtClean="0"/>
              <a:t>1</a:t>
            </a:r>
            <a:r>
              <a:rPr lang="zh-TW" altLang="en-US" smtClean="0"/>
              <a:t>：</a:t>
            </a:r>
            <a:r>
              <a:rPr lang="en-US" altLang="zh-TW" smtClean="0"/>
              <a:t>X</a:t>
            </a:r>
            <a:r>
              <a:rPr lang="en-US" altLang="zh-TW" baseline="-25000" smtClean="0"/>
              <a:t>3</a:t>
            </a:r>
            <a:r>
              <a:rPr lang="en-US" altLang="zh-TW" smtClean="0"/>
              <a:t> – X</a:t>
            </a:r>
            <a:r>
              <a:rPr lang="en-US" altLang="zh-TW" baseline="-25000" smtClean="0"/>
              <a:t>1</a:t>
            </a:r>
          </a:p>
          <a:p>
            <a:pPr lvl="1" eaLnBrk="1" hangingPunct="1"/>
            <a:r>
              <a:rPr lang="en-US" altLang="zh-TW" smtClean="0"/>
              <a:t>C</a:t>
            </a:r>
            <a:r>
              <a:rPr lang="en-US" altLang="zh-TW" baseline="-25000" smtClean="0"/>
              <a:t>X</a:t>
            </a:r>
            <a:r>
              <a:rPr lang="en-US" altLang="zh-TW" baseline="-50000" smtClean="0"/>
              <a:t>2</a:t>
            </a:r>
            <a:r>
              <a:rPr lang="zh-TW" altLang="en-US" smtClean="0"/>
              <a:t>：</a:t>
            </a:r>
            <a:r>
              <a:rPr lang="en-US" altLang="zh-TW" smtClean="0"/>
              <a:t>X</a:t>
            </a:r>
            <a:r>
              <a:rPr lang="en-US" altLang="zh-TW" baseline="-25000" smtClean="0"/>
              <a:t>3</a:t>
            </a:r>
            <a:r>
              <a:rPr lang="en-US" altLang="zh-TW" smtClean="0"/>
              <a:t> – X</a:t>
            </a:r>
            <a:r>
              <a:rPr lang="en-US" altLang="zh-TW" baseline="-25000" smtClean="0"/>
              <a:t>2</a:t>
            </a:r>
          </a:p>
          <a:p>
            <a:pPr lvl="1" eaLnBrk="1" hangingPunct="1"/>
            <a:r>
              <a:rPr lang="en-US" altLang="zh-TW" smtClean="0"/>
              <a:t>C</a:t>
            </a:r>
            <a:r>
              <a:rPr lang="en-US" altLang="zh-TW" baseline="-25000" smtClean="0"/>
              <a:t>X</a:t>
            </a:r>
            <a:r>
              <a:rPr lang="en-US" altLang="zh-TW" baseline="-50000" smtClean="0"/>
              <a:t>3</a:t>
            </a:r>
            <a:r>
              <a:rPr lang="zh-TW" altLang="en-US" smtClean="0"/>
              <a:t>：</a:t>
            </a:r>
            <a:r>
              <a:rPr lang="en-US" altLang="zh-TW" smtClean="0"/>
              <a:t>X</a:t>
            </a:r>
            <a:r>
              <a:rPr lang="en-US" altLang="zh-TW" baseline="-25000" smtClean="0"/>
              <a:t>2</a:t>
            </a:r>
            <a:r>
              <a:rPr lang="en-US" altLang="zh-TW" smtClean="0"/>
              <a:t> – X</a:t>
            </a:r>
            <a:r>
              <a:rPr lang="en-US" altLang="zh-TW" baseline="-25000" smtClean="0"/>
              <a:t>1</a:t>
            </a:r>
          </a:p>
          <a:p>
            <a:pPr eaLnBrk="1" hangingPunct="1"/>
            <a:endParaRPr lang="en-US" altLang="zh-TW" smtClean="0"/>
          </a:p>
          <a:p>
            <a:pPr eaLnBrk="1" hangingPunct="1"/>
            <a:r>
              <a:rPr lang="zh-TW" altLang="en-US" smtClean="0"/>
              <a:t>所以需要找尋他們最大公因數將需求交易量最小化</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zh-TW" altLang="en-US" smtClean="0"/>
              <a:t>最大公因數</a:t>
            </a:r>
            <a:r>
              <a:rPr lang="en-US" altLang="zh-TW" smtClean="0"/>
              <a:t>(GCD)</a:t>
            </a:r>
          </a:p>
        </p:txBody>
      </p:sp>
      <p:sp>
        <p:nvSpPr>
          <p:cNvPr id="45059" name="Rectangle 3"/>
          <p:cNvSpPr>
            <a:spLocks noGrp="1" noChangeArrowheads="1"/>
          </p:cNvSpPr>
          <p:nvPr>
            <p:ph type="body" idx="1"/>
          </p:nvPr>
        </p:nvSpPr>
        <p:spPr/>
        <p:txBody>
          <a:bodyPr/>
          <a:lstStyle/>
          <a:p>
            <a:pPr eaLnBrk="1" hangingPunct="1">
              <a:lnSpc>
                <a:spcPct val="80000"/>
              </a:lnSpc>
            </a:pPr>
            <a:r>
              <a:rPr lang="zh-TW" altLang="en-US" sz="1600" smtClean="0"/>
              <a:t>輾轉相除法</a:t>
            </a:r>
          </a:p>
          <a:p>
            <a:pPr eaLnBrk="1" hangingPunct="1">
              <a:lnSpc>
                <a:spcPct val="80000"/>
              </a:lnSpc>
              <a:buFontTx/>
              <a:buNone/>
            </a:pPr>
            <a:r>
              <a:rPr lang="zh-TW" altLang="en-US" sz="1600" smtClean="0"/>
              <a:t>       </a:t>
            </a:r>
            <a:r>
              <a:rPr lang="en-US" altLang="zh-TW" sz="1600" noProof="1" smtClean="0"/>
              <a:t>int gcd = 0;</a:t>
            </a:r>
          </a:p>
          <a:p>
            <a:pPr eaLnBrk="1" hangingPunct="1">
              <a:lnSpc>
                <a:spcPct val="80000"/>
              </a:lnSpc>
              <a:buFontTx/>
              <a:buNone/>
            </a:pPr>
            <a:r>
              <a:rPr lang="en-US" altLang="zh-TW" sz="1600" noProof="1" smtClean="0"/>
              <a:t>	int BuyNum1 = X3 - X2;</a:t>
            </a:r>
          </a:p>
          <a:p>
            <a:pPr eaLnBrk="1" hangingPunct="1">
              <a:lnSpc>
                <a:spcPct val="80000"/>
              </a:lnSpc>
              <a:buFontTx/>
              <a:buNone/>
            </a:pPr>
            <a:r>
              <a:rPr lang="en-US" altLang="zh-TW" sz="1600" noProof="1" smtClean="0"/>
              <a:t>	int BuyNum3 = X2 - X1;</a:t>
            </a:r>
          </a:p>
          <a:p>
            <a:pPr eaLnBrk="1" hangingPunct="1">
              <a:lnSpc>
                <a:spcPct val="80000"/>
              </a:lnSpc>
              <a:buFontTx/>
              <a:buNone/>
            </a:pPr>
            <a:r>
              <a:rPr lang="en-US" altLang="zh-TW" sz="1600" noProof="1" smtClean="0"/>
              <a:t>	if(BuyNum3 &gt; BuyNum1)</a:t>
            </a:r>
          </a:p>
          <a:p>
            <a:pPr eaLnBrk="1" hangingPunct="1">
              <a:lnSpc>
                <a:spcPct val="80000"/>
              </a:lnSpc>
              <a:buFontTx/>
              <a:buNone/>
            </a:pPr>
            <a:r>
              <a:rPr lang="en-US" altLang="zh-TW" sz="1600" noProof="1" smtClean="0"/>
              <a:t>	{</a:t>
            </a:r>
          </a:p>
          <a:p>
            <a:pPr eaLnBrk="1" hangingPunct="1">
              <a:lnSpc>
                <a:spcPct val="80000"/>
              </a:lnSpc>
              <a:buFontTx/>
              <a:buNone/>
            </a:pPr>
            <a:r>
              <a:rPr lang="en-US" altLang="zh-TW" sz="1600" noProof="1" smtClean="0"/>
              <a:t>		gcd = BuyNum1;</a:t>
            </a:r>
          </a:p>
          <a:p>
            <a:pPr eaLnBrk="1" hangingPunct="1">
              <a:lnSpc>
                <a:spcPct val="80000"/>
              </a:lnSpc>
              <a:buFontTx/>
              <a:buNone/>
            </a:pPr>
            <a:r>
              <a:rPr lang="en-US" altLang="zh-TW" sz="1600" noProof="1" smtClean="0"/>
              <a:t>		BuyNum1 = BuyNum3;</a:t>
            </a:r>
          </a:p>
          <a:p>
            <a:pPr eaLnBrk="1" hangingPunct="1">
              <a:lnSpc>
                <a:spcPct val="80000"/>
              </a:lnSpc>
              <a:buFontTx/>
              <a:buNone/>
            </a:pPr>
            <a:r>
              <a:rPr lang="en-US" altLang="zh-TW" sz="1600" noProof="1" smtClean="0"/>
              <a:t>		BuyNum3 = gcd;</a:t>
            </a:r>
          </a:p>
          <a:p>
            <a:pPr eaLnBrk="1" hangingPunct="1">
              <a:lnSpc>
                <a:spcPct val="80000"/>
              </a:lnSpc>
              <a:buFontTx/>
              <a:buNone/>
            </a:pPr>
            <a:r>
              <a:rPr lang="en-US" altLang="zh-TW" sz="1600" noProof="1" smtClean="0"/>
              <a:t>		gcd = 0;</a:t>
            </a:r>
          </a:p>
          <a:p>
            <a:pPr eaLnBrk="1" hangingPunct="1">
              <a:lnSpc>
                <a:spcPct val="80000"/>
              </a:lnSpc>
              <a:buFontTx/>
              <a:buNone/>
            </a:pPr>
            <a:r>
              <a:rPr lang="en-US" altLang="zh-TW" sz="1600" noProof="1" smtClean="0"/>
              <a:t>	}</a:t>
            </a:r>
          </a:p>
          <a:p>
            <a:pPr eaLnBrk="1" hangingPunct="1">
              <a:lnSpc>
                <a:spcPct val="80000"/>
              </a:lnSpc>
              <a:buFontTx/>
              <a:buNone/>
            </a:pPr>
            <a:r>
              <a:rPr lang="en-US" altLang="zh-TW" sz="1600" noProof="1" smtClean="0"/>
              <a:t>	while(BuyNum3 != 0)</a:t>
            </a:r>
          </a:p>
          <a:p>
            <a:pPr eaLnBrk="1" hangingPunct="1">
              <a:lnSpc>
                <a:spcPct val="80000"/>
              </a:lnSpc>
              <a:buFontTx/>
              <a:buNone/>
            </a:pPr>
            <a:r>
              <a:rPr lang="en-US" altLang="zh-TW" sz="1600" noProof="1" smtClean="0"/>
              <a:t>	{</a:t>
            </a:r>
          </a:p>
          <a:p>
            <a:pPr eaLnBrk="1" hangingPunct="1">
              <a:lnSpc>
                <a:spcPct val="80000"/>
              </a:lnSpc>
              <a:buFontTx/>
              <a:buNone/>
            </a:pPr>
            <a:r>
              <a:rPr lang="en-US" altLang="zh-TW" sz="1600" noProof="1" smtClean="0"/>
              <a:t>		gcd = BuyNum1 % BuyNum3;</a:t>
            </a:r>
          </a:p>
          <a:p>
            <a:pPr eaLnBrk="1" hangingPunct="1">
              <a:lnSpc>
                <a:spcPct val="80000"/>
              </a:lnSpc>
              <a:buFontTx/>
              <a:buNone/>
            </a:pPr>
            <a:r>
              <a:rPr lang="en-US" altLang="zh-TW" sz="1600" noProof="1" smtClean="0"/>
              <a:t>		BuyNum1 = BuyNum3;</a:t>
            </a:r>
          </a:p>
          <a:p>
            <a:pPr eaLnBrk="1" hangingPunct="1">
              <a:lnSpc>
                <a:spcPct val="80000"/>
              </a:lnSpc>
              <a:buFontTx/>
              <a:buNone/>
            </a:pPr>
            <a:r>
              <a:rPr lang="en-US" altLang="zh-TW" sz="1600" noProof="1" smtClean="0"/>
              <a:t>		BuyNum3 = gcd;</a:t>
            </a:r>
          </a:p>
          <a:p>
            <a:pPr eaLnBrk="1" hangingPunct="1">
              <a:lnSpc>
                <a:spcPct val="80000"/>
              </a:lnSpc>
              <a:buFontTx/>
              <a:buNone/>
            </a:pPr>
            <a:r>
              <a:rPr lang="en-US" altLang="zh-TW" sz="1600" noProof="1" smtClean="0"/>
              <a:t>	}</a:t>
            </a:r>
          </a:p>
          <a:p>
            <a:pPr eaLnBrk="1" hangingPunct="1">
              <a:lnSpc>
                <a:spcPct val="80000"/>
              </a:lnSpc>
              <a:buFontTx/>
              <a:buNone/>
            </a:pPr>
            <a:r>
              <a:rPr lang="en-US" altLang="zh-TW" sz="1600" noProof="1" smtClean="0"/>
              <a:t>	gcd = BuyNum1;</a:t>
            </a:r>
            <a:r>
              <a:rPr lang="en-US" altLang="zh-TW" sz="1600" smtClean="0"/>
              <a:t> </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en-US" altLang="zh-TW" smtClean="0"/>
              <a:t>Put-Call parity</a:t>
            </a:r>
          </a:p>
        </p:txBody>
      </p:sp>
      <p:sp>
        <p:nvSpPr>
          <p:cNvPr id="46083" name="Rectangle 3"/>
          <p:cNvSpPr>
            <a:spLocks noGrp="1" noChangeArrowheads="1"/>
          </p:cNvSpPr>
          <p:nvPr>
            <p:ph type="body" idx="1"/>
          </p:nvPr>
        </p:nvSpPr>
        <p:spPr/>
        <p:txBody>
          <a:bodyPr/>
          <a:lstStyle/>
          <a:p>
            <a:pPr eaLnBrk="1" hangingPunct="1"/>
            <a:r>
              <a:rPr lang="zh-TW" altLang="en-US" sz="2800" smtClean="0"/>
              <a:t>買權賣權平價關係</a:t>
            </a:r>
            <a:r>
              <a:rPr lang="en-US" altLang="zh-TW" sz="2800" smtClean="0"/>
              <a:t>(Put-Call parity)</a:t>
            </a:r>
            <a:r>
              <a:rPr lang="zh-TW" altLang="en-US" sz="2800" smtClean="0"/>
              <a:t>是由美國財務學家</a:t>
            </a:r>
            <a:r>
              <a:rPr lang="en-US" altLang="zh-TW" sz="2800" smtClean="0"/>
              <a:t>Stoll</a:t>
            </a:r>
            <a:r>
              <a:rPr lang="zh-TW" altLang="en-US" sz="2800" smtClean="0"/>
              <a:t>在</a:t>
            </a:r>
            <a:r>
              <a:rPr lang="en-US" altLang="zh-TW" sz="2800" smtClean="0"/>
              <a:t>1969</a:t>
            </a:r>
            <a:r>
              <a:rPr lang="zh-TW" altLang="en-US" sz="2800" smtClean="0"/>
              <a:t>年所推導出來，理論意義在考慮一個買權與賣權價格的關係。</a:t>
            </a:r>
          </a:p>
          <a:p>
            <a:pPr eaLnBrk="1" hangingPunct="1"/>
            <a:r>
              <a:rPr lang="zh-TW" altLang="en-US" sz="2800" smtClean="0"/>
              <a:t>Ｃ－Ｐ＝Ｓ－Ｘ</a:t>
            </a:r>
            <a:r>
              <a:rPr lang="en-US" altLang="zh-TW" sz="2800" smtClean="0"/>
              <a:t>e</a:t>
            </a:r>
            <a:r>
              <a:rPr lang="en-US" altLang="zh-TW" sz="2800" baseline="30000" smtClean="0"/>
              <a:t>-rt</a:t>
            </a:r>
            <a:endParaRPr lang="en-US" altLang="zh-TW" sz="2800" smtClean="0"/>
          </a:p>
          <a:p>
            <a:pPr lvl="1" eaLnBrk="1" hangingPunct="1"/>
            <a:r>
              <a:rPr lang="en-US" altLang="zh-TW" sz="2400" smtClean="0"/>
              <a:t>t </a:t>
            </a:r>
            <a:r>
              <a:rPr lang="zh-TW" altLang="en-US" sz="2400" smtClean="0"/>
              <a:t>：選擇權到期天數</a:t>
            </a:r>
          </a:p>
          <a:p>
            <a:pPr lvl="1" eaLnBrk="1" hangingPunct="1"/>
            <a:r>
              <a:rPr lang="en-US" altLang="zh-TW" sz="2400" smtClean="0"/>
              <a:t>r </a:t>
            </a:r>
            <a:r>
              <a:rPr lang="zh-TW" altLang="en-US" sz="2400" smtClean="0"/>
              <a:t>：無風險利率</a:t>
            </a:r>
          </a:p>
          <a:p>
            <a:pPr lvl="1" eaLnBrk="1" hangingPunct="1"/>
            <a:r>
              <a:rPr lang="en-US" altLang="zh-TW" sz="2400" smtClean="0"/>
              <a:t>C</a:t>
            </a:r>
            <a:r>
              <a:rPr lang="zh-TW" altLang="en-US" sz="2400" smtClean="0"/>
              <a:t>：買權價格</a:t>
            </a:r>
          </a:p>
          <a:p>
            <a:pPr lvl="1" eaLnBrk="1" hangingPunct="1"/>
            <a:r>
              <a:rPr lang="en-US" altLang="zh-TW" sz="2400" smtClean="0"/>
              <a:t>P</a:t>
            </a:r>
            <a:r>
              <a:rPr lang="zh-TW" altLang="en-US" sz="2400" smtClean="0"/>
              <a:t>：賣權價格</a:t>
            </a:r>
          </a:p>
          <a:p>
            <a:pPr lvl="1" eaLnBrk="1" hangingPunct="1"/>
            <a:r>
              <a:rPr lang="en-US" altLang="zh-TW" sz="2400" smtClean="0"/>
              <a:t>S</a:t>
            </a:r>
            <a:r>
              <a:rPr lang="zh-TW" altLang="en-US" sz="2400" smtClean="0"/>
              <a:t>：選擇權標的物之市價</a:t>
            </a:r>
          </a:p>
          <a:p>
            <a:pPr lvl="1" eaLnBrk="1" hangingPunct="1"/>
            <a:r>
              <a:rPr lang="en-US" altLang="zh-TW" sz="2400" smtClean="0"/>
              <a:t>X</a:t>
            </a:r>
            <a:r>
              <a:rPr lang="zh-TW" altLang="en-US" sz="2400" smtClean="0"/>
              <a:t>：買賣權履約價格</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pPr eaLnBrk="1" hangingPunct="1"/>
            <a:r>
              <a:rPr lang="zh-TW" altLang="en-US" smtClean="0"/>
              <a:t>證明推導</a:t>
            </a:r>
          </a:p>
        </p:txBody>
      </p:sp>
      <p:graphicFrame>
        <p:nvGraphicFramePr>
          <p:cNvPr id="61595" name="Group 155"/>
          <p:cNvGraphicFramePr>
            <a:graphicFrameLocks noGrp="1"/>
          </p:cNvGraphicFramePr>
          <p:nvPr/>
        </p:nvGraphicFramePr>
        <p:xfrm>
          <a:off x="468313" y="1952625"/>
          <a:ext cx="8332787" cy="3944112"/>
        </p:xfrm>
        <a:graphic>
          <a:graphicData uri="http://schemas.openxmlformats.org/drawingml/2006/table">
            <a:tbl>
              <a:tblPr/>
              <a:tblGrid>
                <a:gridCol w="1079500"/>
                <a:gridCol w="1439862"/>
                <a:gridCol w="2663825"/>
                <a:gridCol w="1512888"/>
                <a:gridCol w="1636712"/>
              </a:tblGrid>
              <a:tr h="508000">
                <a:tc rowSpan="2"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TW" altLang="en-US" sz="2400" b="0" i="0" u="none" strike="noStrike" cap="none" normalizeH="0" baseline="0" smtClean="0">
                          <a:ln>
                            <a:noFill/>
                          </a:ln>
                          <a:solidFill>
                            <a:schemeClr val="tx1"/>
                          </a:solidFill>
                          <a:effectLst/>
                          <a:latin typeface="Times New Roman" pitchFamily="18" charset="0"/>
                          <a:ea typeface="標楷體" pitchFamily="65" charset="-120"/>
                        </a:rPr>
                        <a:t>交易策略</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hMerge="1">
                  <a:txBody>
                    <a:bodyPr/>
                    <a:lstStyle/>
                    <a:p>
                      <a:endParaRPr lang="zh-TW"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TW" altLang="en-US" sz="2400" b="0" i="0" u="none" strike="noStrike" cap="none" normalizeH="0" baseline="0" smtClean="0">
                          <a:ln>
                            <a:noFill/>
                          </a:ln>
                          <a:solidFill>
                            <a:schemeClr val="tx1"/>
                          </a:solidFill>
                          <a:effectLst/>
                          <a:latin typeface="Times New Roman" pitchFamily="18" charset="0"/>
                          <a:ea typeface="標楷體" pitchFamily="65" charset="-120"/>
                        </a:rPr>
                        <a:t>今日現金流量</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TW" altLang="en-US" sz="2400" b="0" i="0" u="none" strike="noStrike" cap="none" normalizeH="0" baseline="0" smtClean="0">
                          <a:ln>
                            <a:noFill/>
                          </a:ln>
                          <a:solidFill>
                            <a:schemeClr val="tx1"/>
                          </a:solidFill>
                          <a:effectLst/>
                          <a:latin typeface="Times New Roman" pitchFamily="18" charset="0"/>
                          <a:ea typeface="標楷體" pitchFamily="65" charset="-120"/>
                        </a:rPr>
                        <a:t>到期日現金流量</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TW" altLang="en-US"/>
                    </a:p>
                  </a:txBody>
                  <a:tcPr/>
                </a:tc>
              </a:tr>
              <a:tr h="508000">
                <a:tc gridSpan="2" vMerge="1">
                  <a:txBody>
                    <a:bodyPr/>
                    <a:lstStyle/>
                    <a:p>
                      <a:endParaRPr lang="zh-TW" altLang="en-US"/>
                    </a:p>
                  </a:txBody>
                  <a:tcPr/>
                </a:tc>
                <a:tc hMerge="1" vMerge="1">
                  <a:txBody>
                    <a:bodyPr/>
                    <a:lstStyle/>
                    <a:p>
                      <a:endParaRPr lang="zh-TW" altLang="en-US"/>
                    </a:p>
                  </a:txBody>
                  <a:tcPr/>
                </a:tc>
                <a:tc vMerge="1">
                  <a:txBody>
                    <a:bodyPr/>
                    <a:lstStyle/>
                    <a:p>
                      <a:endParaRPr lang="zh-TW"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TW" sz="2400" b="0" i="0" u="none" strike="noStrike" cap="none" normalizeH="0" baseline="0" smtClean="0">
                          <a:ln>
                            <a:noFill/>
                          </a:ln>
                          <a:solidFill>
                            <a:schemeClr val="tx1"/>
                          </a:solidFill>
                          <a:effectLst/>
                          <a:latin typeface="Times New Roman" pitchFamily="18" charset="0"/>
                          <a:ea typeface="標楷體" pitchFamily="65" charset="-120"/>
                        </a:rPr>
                        <a:t>S</a:t>
                      </a:r>
                      <a:r>
                        <a:rPr kumimoji="1" lang="en-US" altLang="zh-TW" sz="2400" b="0" i="0" u="none" strike="noStrike" cap="none" normalizeH="0" baseline="-25000" smtClean="0">
                          <a:ln>
                            <a:noFill/>
                          </a:ln>
                          <a:solidFill>
                            <a:schemeClr val="tx1"/>
                          </a:solidFill>
                          <a:effectLst/>
                          <a:latin typeface="Times New Roman" pitchFamily="18" charset="0"/>
                          <a:ea typeface="標楷體" pitchFamily="65" charset="-120"/>
                        </a:rPr>
                        <a:t>T</a:t>
                      </a:r>
                      <a:r>
                        <a:rPr kumimoji="1" lang="en-US" altLang="zh-TW" sz="2400" b="0" i="0" u="none" strike="noStrike" cap="none" normalizeH="0" baseline="0" smtClean="0">
                          <a:ln>
                            <a:noFill/>
                          </a:ln>
                          <a:solidFill>
                            <a:schemeClr val="tx1"/>
                          </a:solidFill>
                          <a:effectLst/>
                          <a:latin typeface="Times New Roman" pitchFamily="18" charset="0"/>
                          <a:ea typeface="標楷體" pitchFamily="65" charset="-120"/>
                        </a:rPr>
                        <a:t>&gt;=X</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TW" sz="2400" b="0" i="0" u="none" strike="noStrike" cap="none" normalizeH="0" baseline="0" smtClean="0">
                          <a:ln>
                            <a:noFill/>
                          </a:ln>
                          <a:solidFill>
                            <a:schemeClr val="tx1"/>
                          </a:solidFill>
                          <a:effectLst/>
                          <a:latin typeface="Times New Roman" pitchFamily="18" charset="0"/>
                          <a:ea typeface="標楷體" pitchFamily="65" charset="-120"/>
                        </a:rPr>
                        <a:t>S</a:t>
                      </a:r>
                      <a:r>
                        <a:rPr kumimoji="1" lang="en-US" altLang="zh-TW" sz="2400" b="0" i="0" u="none" strike="noStrike" cap="none" normalizeH="0" baseline="-25000" smtClean="0">
                          <a:ln>
                            <a:noFill/>
                          </a:ln>
                          <a:solidFill>
                            <a:schemeClr val="tx1"/>
                          </a:solidFill>
                          <a:effectLst/>
                          <a:latin typeface="Times New Roman" pitchFamily="18" charset="0"/>
                          <a:ea typeface="標楷體" pitchFamily="65" charset="-120"/>
                        </a:rPr>
                        <a:t>T</a:t>
                      </a:r>
                      <a:r>
                        <a:rPr kumimoji="1" lang="en-US" altLang="zh-TW" sz="2400" b="0" i="0" u="none" strike="noStrike" cap="none" normalizeH="0" baseline="0" smtClean="0">
                          <a:ln>
                            <a:noFill/>
                          </a:ln>
                          <a:solidFill>
                            <a:schemeClr val="tx1"/>
                          </a:solidFill>
                          <a:effectLst/>
                          <a:latin typeface="Times New Roman" pitchFamily="18" charset="0"/>
                          <a:ea typeface="標楷體" pitchFamily="65" charset="-120"/>
                        </a:rPr>
                        <a:t>&lt;=X</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8000">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TW" altLang="en-US" sz="2400" b="0" i="0" u="none" strike="noStrike" cap="none" normalizeH="0" baseline="0" smtClean="0">
                          <a:ln>
                            <a:noFill/>
                          </a:ln>
                          <a:solidFill>
                            <a:schemeClr val="tx1"/>
                          </a:solidFill>
                          <a:effectLst/>
                          <a:latin typeface="Times New Roman" pitchFamily="18" charset="0"/>
                          <a:ea typeface="標楷體" pitchFamily="65" charset="-120"/>
                        </a:rPr>
                        <a:t>投資組合</a:t>
                      </a:r>
                      <a:r>
                        <a:rPr kumimoji="1" lang="en-US" altLang="zh-TW" sz="2400" b="0" i="0" u="none" strike="noStrike" cap="none" normalizeH="0" baseline="0" smtClean="0">
                          <a:ln>
                            <a:noFill/>
                          </a:ln>
                          <a:solidFill>
                            <a:schemeClr val="tx1"/>
                          </a:solidFill>
                          <a:effectLst/>
                          <a:latin typeface="Times New Roman" pitchFamily="18" charset="0"/>
                          <a:ea typeface="標楷體" pitchFamily="65" charset="-120"/>
                        </a:rPr>
                        <a:t>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TW" altLang="en-US" sz="2400" b="0" i="0" u="none" strike="noStrike" cap="none" normalizeH="0" baseline="0" smtClean="0">
                          <a:ln>
                            <a:noFill/>
                          </a:ln>
                          <a:solidFill>
                            <a:schemeClr val="tx1"/>
                          </a:solidFill>
                          <a:effectLst/>
                          <a:latin typeface="Times New Roman" pitchFamily="18" charset="0"/>
                          <a:ea typeface="標楷體" pitchFamily="65" charset="-120"/>
                        </a:rPr>
                        <a:t>買入買權</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TW" sz="2400" b="0" i="0" u="none" strike="noStrike" cap="none" normalizeH="0" baseline="0" smtClean="0">
                          <a:ln>
                            <a:noFill/>
                          </a:ln>
                          <a:solidFill>
                            <a:schemeClr val="tx1"/>
                          </a:solidFill>
                          <a:effectLst/>
                          <a:latin typeface="Times New Roman" pitchFamily="18" charset="0"/>
                          <a:ea typeface="標楷體" pitchFamily="65" charset="-120"/>
                        </a:rPr>
                        <a:t>-C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FF33"/>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TW" sz="2400" b="0" i="0" u="none" strike="noStrike" cap="none" normalizeH="0" baseline="0" smtClean="0">
                          <a:ln>
                            <a:noFill/>
                          </a:ln>
                          <a:solidFill>
                            <a:schemeClr val="tx1"/>
                          </a:solidFill>
                          <a:effectLst/>
                          <a:latin typeface="Times New Roman" pitchFamily="18" charset="0"/>
                          <a:ea typeface="標楷體" pitchFamily="65" charset="-120"/>
                        </a:rPr>
                        <a:t>S</a:t>
                      </a:r>
                      <a:r>
                        <a:rPr kumimoji="1" lang="en-US" altLang="zh-TW" sz="2400" b="0" i="0" u="none" strike="noStrike" cap="none" normalizeH="0" baseline="-25000" smtClean="0">
                          <a:ln>
                            <a:noFill/>
                          </a:ln>
                          <a:solidFill>
                            <a:schemeClr val="tx1"/>
                          </a:solidFill>
                          <a:effectLst/>
                          <a:latin typeface="Times New Roman" pitchFamily="18" charset="0"/>
                          <a:ea typeface="標楷體" pitchFamily="65" charset="-120"/>
                        </a:rPr>
                        <a:t>T</a:t>
                      </a:r>
                      <a:r>
                        <a:rPr kumimoji="1" lang="zh-TW" altLang="en-US" sz="2400" b="0" i="0" u="none" strike="noStrike" cap="none" normalizeH="0" baseline="0" smtClean="0">
                          <a:ln>
                            <a:noFill/>
                          </a:ln>
                          <a:solidFill>
                            <a:schemeClr val="tx1"/>
                          </a:solidFill>
                          <a:effectLst/>
                          <a:latin typeface="Times New Roman" pitchFamily="18" charset="0"/>
                          <a:ea typeface="標楷體" pitchFamily="65" charset="-120"/>
                        </a:rPr>
                        <a:t>－</a:t>
                      </a:r>
                      <a:r>
                        <a:rPr kumimoji="1" lang="en-US" altLang="zh-TW" sz="2400" b="0" i="0" u="none" strike="noStrike" cap="none" normalizeH="0" baseline="0" smtClean="0">
                          <a:ln>
                            <a:noFill/>
                          </a:ln>
                          <a:solidFill>
                            <a:schemeClr val="tx1"/>
                          </a:solidFill>
                          <a:effectLst/>
                          <a:latin typeface="Times New Roman" pitchFamily="18" charset="0"/>
                          <a:ea typeface="標楷體" pitchFamily="65" charset="-120"/>
                        </a:rPr>
                        <a:t>X</a:t>
                      </a:r>
                      <a:endParaRPr kumimoji="1" lang="en-US" altLang="zh-TW" sz="2400" b="0" i="0" u="none" strike="noStrike" cap="none" normalizeH="0" baseline="-25000" smtClean="0">
                        <a:ln>
                          <a:noFill/>
                        </a:ln>
                        <a:solidFill>
                          <a:schemeClr val="tx1"/>
                        </a:solidFill>
                        <a:effectLst/>
                        <a:latin typeface="Times New Roman" pitchFamily="18" charset="0"/>
                        <a:ea typeface="標楷體" pitchFamily="65"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FF33"/>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TW" sz="2400" b="0" i="0" u="none" strike="noStrike" cap="none" normalizeH="0" baseline="0" smtClean="0">
                          <a:ln>
                            <a:noFill/>
                          </a:ln>
                          <a:solidFill>
                            <a:schemeClr val="tx1"/>
                          </a:solidFill>
                          <a:effectLst/>
                          <a:latin typeface="Times New Roman" pitchFamily="18" charset="0"/>
                          <a:ea typeface="標楷體" pitchFamily="65" charset="-120"/>
                        </a:rPr>
                        <a:t>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FF33"/>
                    </a:solidFill>
                  </a:tcPr>
                </a:tc>
              </a:tr>
              <a:tr h="508000">
                <a:tc vMerge="1">
                  <a:txBody>
                    <a:bodyPr/>
                    <a:lstStyle/>
                    <a:p>
                      <a:endParaRPr lang="zh-TW"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TW" altLang="en-US" sz="2400" b="0" i="0" u="none" strike="noStrike" cap="none" normalizeH="0" baseline="0" smtClean="0">
                          <a:ln>
                            <a:noFill/>
                          </a:ln>
                          <a:solidFill>
                            <a:schemeClr val="tx1"/>
                          </a:solidFill>
                          <a:effectLst/>
                          <a:latin typeface="Times New Roman" pitchFamily="18" charset="0"/>
                          <a:ea typeface="標楷體" pitchFamily="65" charset="-120"/>
                        </a:rPr>
                        <a:t>存</a:t>
                      </a:r>
                      <a:r>
                        <a:rPr kumimoji="1" lang="en-US" altLang="zh-TW" sz="2400" b="0" i="0" u="none" strike="noStrike" cap="none" normalizeH="0" baseline="0" smtClean="0">
                          <a:ln>
                            <a:noFill/>
                          </a:ln>
                          <a:solidFill>
                            <a:schemeClr val="tx1"/>
                          </a:solidFill>
                          <a:effectLst/>
                          <a:latin typeface="Times New Roman" pitchFamily="18" charset="0"/>
                          <a:ea typeface="標楷體" pitchFamily="65" charset="-120"/>
                        </a:rPr>
                        <a:t>Xe</a:t>
                      </a:r>
                      <a:r>
                        <a:rPr kumimoji="1" lang="en-US" altLang="zh-TW" sz="2400" b="0" i="0" u="none" strike="noStrike" cap="none" normalizeH="0" baseline="30000" smtClean="0">
                          <a:ln>
                            <a:noFill/>
                          </a:ln>
                          <a:solidFill>
                            <a:schemeClr val="tx1"/>
                          </a:solidFill>
                          <a:effectLst/>
                          <a:latin typeface="Times New Roman" pitchFamily="18" charset="0"/>
                          <a:ea typeface="標楷體" pitchFamily="65" charset="-120"/>
                        </a:rPr>
                        <a:t>-rt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TW" sz="2400" b="0" i="0" u="none" strike="noStrike" cap="none" normalizeH="0" baseline="0" smtClean="0">
                          <a:ln>
                            <a:noFill/>
                          </a:ln>
                          <a:solidFill>
                            <a:schemeClr val="tx1"/>
                          </a:solidFill>
                          <a:effectLst/>
                          <a:latin typeface="Times New Roman" pitchFamily="18" charset="0"/>
                          <a:ea typeface="標楷體" pitchFamily="65" charset="-120"/>
                        </a:rPr>
                        <a:t>- Xe</a:t>
                      </a:r>
                      <a:r>
                        <a:rPr kumimoji="1" lang="en-US" altLang="zh-TW" sz="2400" b="0" i="0" u="none" strike="noStrike" cap="none" normalizeH="0" baseline="30000" smtClean="0">
                          <a:ln>
                            <a:noFill/>
                          </a:ln>
                          <a:solidFill>
                            <a:schemeClr val="tx1"/>
                          </a:solidFill>
                          <a:effectLst/>
                          <a:latin typeface="Times New Roman" pitchFamily="18" charset="0"/>
                          <a:ea typeface="標楷體" pitchFamily="65" charset="-120"/>
                        </a:rPr>
                        <a:t>-rt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FF33"/>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TW" sz="2400" b="0" i="0" u="none" strike="noStrike" cap="none" normalizeH="0" baseline="0" smtClean="0">
                          <a:ln>
                            <a:noFill/>
                          </a:ln>
                          <a:solidFill>
                            <a:schemeClr val="tx1"/>
                          </a:solidFill>
                          <a:effectLst/>
                          <a:latin typeface="Times New Roman" pitchFamily="18" charset="0"/>
                          <a:ea typeface="標楷體" pitchFamily="65" charset="-120"/>
                        </a:rPr>
                        <a:t>X</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FF33"/>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TW" sz="2400" b="0" i="0" u="none" strike="noStrike" cap="none" normalizeH="0" baseline="0" smtClean="0">
                          <a:ln>
                            <a:noFill/>
                          </a:ln>
                          <a:solidFill>
                            <a:schemeClr val="tx1"/>
                          </a:solidFill>
                          <a:effectLst/>
                          <a:latin typeface="Times New Roman" pitchFamily="18" charset="0"/>
                          <a:ea typeface="標楷體" pitchFamily="65" charset="-120"/>
                        </a:rPr>
                        <a:t>X</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FF33"/>
                    </a:solidFill>
                  </a:tcPr>
                </a:tc>
              </a:tr>
              <a:tr h="508000">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TW" altLang="en-US" sz="2400" b="0" i="0" u="none" strike="noStrike" cap="none" normalizeH="0" baseline="0" smtClean="0">
                          <a:ln>
                            <a:noFill/>
                          </a:ln>
                          <a:solidFill>
                            <a:schemeClr val="tx1"/>
                          </a:solidFill>
                          <a:effectLst/>
                          <a:latin typeface="Times New Roman" pitchFamily="18" charset="0"/>
                          <a:ea typeface="標楷體" pitchFamily="65" charset="-120"/>
                        </a:rPr>
                        <a:t>投資組合</a:t>
                      </a:r>
                      <a:r>
                        <a:rPr kumimoji="1" lang="en-US" altLang="zh-TW" sz="2400" b="0" i="0" u="none" strike="noStrike" cap="none" normalizeH="0" baseline="0" smtClean="0">
                          <a:ln>
                            <a:noFill/>
                          </a:ln>
                          <a:solidFill>
                            <a:schemeClr val="tx1"/>
                          </a:solidFill>
                          <a:effectLst/>
                          <a:latin typeface="Times New Roman" pitchFamily="18" charset="0"/>
                          <a:ea typeface="標楷體" pitchFamily="65" charset="-120"/>
                        </a:rPr>
                        <a:t>B</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TW" altLang="en-US" sz="2400" b="0" i="0" u="none" strike="noStrike" cap="none" normalizeH="0" baseline="0" smtClean="0">
                          <a:ln>
                            <a:noFill/>
                          </a:ln>
                          <a:solidFill>
                            <a:schemeClr val="tx1"/>
                          </a:solidFill>
                          <a:effectLst/>
                          <a:latin typeface="Times New Roman" pitchFamily="18" charset="0"/>
                          <a:ea typeface="標楷體" pitchFamily="65" charset="-120"/>
                        </a:rPr>
                        <a:t>買入股票</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TW" sz="2400" b="0" i="0" u="none" strike="noStrike" cap="none" normalizeH="0" baseline="0" smtClean="0">
                          <a:ln>
                            <a:noFill/>
                          </a:ln>
                          <a:solidFill>
                            <a:schemeClr val="tx1"/>
                          </a:solidFill>
                          <a:effectLst/>
                          <a:latin typeface="Times New Roman" pitchFamily="18" charset="0"/>
                          <a:ea typeface="標楷體" pitchFamily="65" charset="-120"/>
                        </a:rPr>
                        <a: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99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TW" sz="2400" b="0" i="0" u="none" strike="noStrike" cap="none" normalizeH="0" baseline="0" smtClean="0">
                          <a:ln>
                            <a:noFill/>
                          </a:ln>
                          <a:solidFill>
                            <a:schemeClr val="tx1"/>
                          </a:solidFill>
                          <a:effectLst/>
                          <a:latin typeface="Times New Roman" pitchFamily="18" charset="0"/>
                          <a:ea typeface="標楷體" pitchFamily="65" charset="-120"/>
                        </a:rPr>
                        <a:t>S</a:t>
                      </a:r>
                      <a:r>
                        <a:rPr kumimoji="1" lang="en-US" altLang="zh-TW" sz="2400" b="0" i="0" u="none" strike="noStrike" cap="none" normalizeH="0" baseline="-25000" smtClean="0">
                          <a:ln>
                            <a:noFill/>
                          </a:ln>
                          <a:solidFill>
                            <a:schemeClr val="tx1"/>
                          </a:solidFill>
                          <a:effectLst/>
                          <a:latin typeface="Times New Roman" pitchFamily="18" charset="0"/>
                          <a:ea typeface="標楷體" pitchFamily="65" charset="-120"/>
                        </a:rPr>
                        <a:t>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99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TW" sz="2400" b="0" i="0" u="none" strike="noStrike" cap="none" normalizeH="0" baseline="0" smtClean="0">
                          <a:ln>
                            <a:noFill/>
                          </a:ln>
                          <a:solidFill>
                            <a:schemeClr val="tx1"/>
                          </a:solidFill>
                          <a:effectLst/>
                          <a:latin typeface="Times New Roman" pitchFamily="18" charset="0"/>
                          <a:ea typeface="標楷體" pitchFamily="65" charset="-120"/>
                        </a:rPr>
                        <a:t>S</a:t>
                      </a:r>
                      <a:r>
                        <a:rPr kumimoji="1" lang="en-US" altLang="zh-TW" sz="2400" b="0" i="0" u="none" strike="noStrike" cap="none" normalizeH="0" baseline="-25000" smtClean="0">
                          <a:ln>
                            <a:noFill/>
                          </a:ln>
                          <a:solidFill>
                            <a:schemeClr val="tx1"/>
                          </a:solidFill>
                          <a:effectLst/>
                          <a:latin typeface="Times New Roman" pitchFamily="18" charset="0"/>
                          <a:ea typeface="標楷體" pitchFamily="65" charset="-120"/>
                        </a:rPr>
                        <a:t>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9900"/>
                    </a:solidFill>
                  </a:tcPr>
                </a:tc>
              </a:tr>
              <a:tr h="508000">
                <a:tc vMerge="1">
                  <a:txBody>
                    <a:bodyPr/>
                    <a:lstStyle/>
                    <a:p>
                      <a:endParaRPr lang="zh-TW"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TW" altLang="en-US" sz="2400" b="0" i="0" u="none" strike="noStrike" cap="none" normalizeH="0" baseline="0" smtClean="0">
                          <a:ln>
                            <a:noFill/>
                          </a:ln>
                          <a:solidFill>
                            <a:schemeClr val="tx1"/>
                          </a:solidFill>
                          <a:effectLst/>
                          <a:latin typeface="Times New Roman" pitchFamily="18" charset="0"/>
                          <a:ea typeface="標楷體" pitchFamily="65" charset="-120"/>
                        </a:rPr>
                        <a:t>買入賣權</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TW" sz="2400" b="0" i="0" u="none" strike="noStrike" cap="none" normalizeH="0" baseline="0" smtClean="0">
                          <a:ln>
                            <a:noFill/>
                          </a:ln>
                          <a:solidFill>
                            <a:schemeClr val="tx1"/>
                          </a:solidFill>
                          <a:effectLst/>
                          <a:latin typeface="Times New Roman" pitchFamily="18" charset="0"/>
                          <a:ea typeface="標楷體" pitchFamily="65" charset="-120"/>
                        </a:rPr>
                        <a:t>-P</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99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TW" sz="2400" b="0" i="0" u="none" strike="noStrike" cap="none" normalizeH="0" baseline="0" smtClean="0">
                          <a:ln>
                            <a:noFill/>
                          </a:ln>
                          <a:solidFill>
                            <a:schemeClr val="tx1"/>
                          </a:solidFill>
                          <a:effectLst/>
                          <a:latin typeface="Times New Roman" pitchFamily="18" charset="0"/>
                          <a:ea typeface="標楷體" pitchFamily="65" charset="-120"/>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99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TW" sz="2400" b="0" i="0" u="none" strike="noStrike" cap="none" normalizeH="0" baseline="0" smtClean="0">
                          <a:ln>
                            <a:noFill/>
                          </a:ln>
                          <a:solidFill>
                            <a:schemeClr val="tx1"/>
                          </a:solidFill>
                          <a:effectLst/>
                          <a:latin typeface="Times New Roman" pitchFamily="18" charset="0"/>
                          <a:ea typeface="標楷體" pitchFamily="65" charset="-120"/>
                        </a:rPr>
                        <a:t>X </a:t>
                      </a:r>
                      <a:r>
                        <a:rPr kumimoji="1" lang="zh-TW" altLang="en-US" sz="2400" b="0" i="0" u="none" strike="noStrike" cap="none" normalizeH="0" baseline="0" smtClean="0">
                          <a:ln>
                            <a:noFill/>
                          </a:ln>
                          <a:solidFill>
                            <a:schemeClr val="tx1"/>
                          </a:solidFill>
                          <a:effectLst/>
                          <a:latin typeface="Times New Roman" pitchFamily="18" charset="0"/>
                          <a:ea typeface="標楷體" pitchFamily="65" charset="-120"/>
                        </a:rPr>
                        <a:t>－ </a:t>
                      </a:r>
                      <a:r>
                        <a:rPr kumimoji="1" lang="en-US" altLang="zh-TW" sz="2400" b="0" i="0" u="none" strike="noStrike" cap="none" normalizeH="0" baseline="0" smtClean="0">
                          <a:ln>
                            <a:noFill/>
                          </a:ln>
                          <a:solidFill>
                            <a:schemeClr val="tx1"/>
                          </a:solidFill>
                          <a:effectLst/>
                          <a:latin typeface="Times New Roman" pitchFamily="18" charset="0"/>
                          <a:ea typeface="標楷體" pitchFamily="65" charset="-120"/>
                        </a:rPr>
                        <a:t>S</a:t>
                      </a:r>
                      <a:r>
                        <a:rPr kumimoji="1" lang="en-US" altLang="zh-TW" sz="2400" b="0" i="0" u="none" strike="noStrike" cap="none" normalizeH="0" baseline="-25000" smtClean="0">
                          <a:ln>
                            <a:noFill/>
                          </a:ln>
                          <a:solidFill>
                            <a:schemeClr val="tx1"/>
                          </a:solidFill>
                          <a:effectLst/>
                          <a:latin typeface="Times New Roman" pitchFamily="18" charset="0"/>
                          <a:ea typeface="標楷體" pitchFamily="65" charset="-120"/>
                        </a:rPr>
                        <a:t>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9900"/>
                    </a:solidFill>
                  </a:tcPr>
                </a:tc>
              </a:tr>
              <a:tr h="508000">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TW" altLang="en-US" sz="2400" b="0" i="0" u="none" strike="noStrike" cap="none" normalizeH="0" baseline="0" smtClean="0">
                          <a:ln>
                            <a:noFill/>
                          </a:ln>
                          <a:solidFill>
                            <a:schemeClr val="tx1"/>
                          </a:solidFill>
                          <a:effectLst/>
                          <a:latin typeface="Times New Roman" pitchFamily="18" charset="0"/>
                          <a:ea typeface="標楷體" pitchFamily="65" charset="-120"/>
                        </a:rPr>
                        <a:t>淨現金流量</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TW" altLang="en-US"/>
                    </a:p>
                  </a:txBody>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TW" altLang="en-US" sz="2400" b="0" i="0" u="none" strike="noStrike" cap="none" normalizeH="0" baseline="0" smtClean="0">
                          <a:ln>
                            <a:noFill/>
                          </a:ln>
                          <a:solidFill>
                            <a:schemeClr val="tx1"/>
                          </a:solidFill>
                          <a:effectLst/>
                          <a:latin typeface="Times New Roman" pitchFamily="18" charset="0"/>
                          <a:ea typeface="標楷體" pitchFamily="65" charset="-120"/>
                        </a:rPr>
                        <a:t>Ｃ－Ｐ＝Ｓ－Ｘ</a:t>
                      </a:r>
                      <a:r>
                        <a:rPr kumimoji="1" lang="en-US" altLang="zh-TW" sz="2400" b="0" i="0" u="none" strike="noStrike" cap="none" normalizeH="0" baseline="0" smtClean="0">
                          <a:ln>
                            <a:noFill/>
                          </a:ln>
                          <a:solidFill>
                            <a:schemeClr val="tx1"/>
                          </a:solidFill>
                          <a:effectLst/>
                          <a:latin typeface="Times New Roman" pitchFamily="18" charset="0"/>
                          <a:ea typeface="標楷體" pitchFamily="65" charset="-120"/>
                        </a:rPr>
                        <a:t>e</a:t>
                      </a:r>
                      <a:r>
                        <a:rPr kumimoji="1" lang="en-US" altLang="zh-TW" sz="2400" b="0" i="0" u="none" strike="noStrike" cap="none" normalizeH="0" baseline="30000" smtClean="0">
                          <a:ln>
                            <a:noFill/>
                          </a:ln>
                          <a:solidFill>
                            <a:schemeClr val="tx1"/>
                          </a:solidFill>
                          <a:effectLst/>
                          <a:latin typeface="Times New Roman" pitchFamily="18" charset="0"/>
                          <a:ea typeface="標楷體" pitchFamily="65" charset="-120"/>
                        </a:rPr>
                        <a:t>-rt</a:t>
                      </a:r>
                      <a:endParaRPr kumimoji="1" lang="en-US" altLang="zh-TW" sz="2400" b="0" i="0" u="none" strike="noStrike" cap="none" normalizeH="0" baseline="0" smtClean="0">
                        <a:ln>
                          <a:noFill/>
                        </a:ln>
                        <a:solidFill>
                          <a:schemeClr val="tx1"/>
                        </a:solidFill>
                        <a:effectLst/>
                        <a:latin typeface="Times New Roman" pitchFamily="18" charset="0"/>
                        <a:ea typeface="標楷體" pitchFamily="65" charset="-120"/>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1" lang="en-US" altLang="zh-TW" sz="2400" b="0" i="0" u="none" strike="noStrike" cap="none" normalizeH="0" baseline="0" smtClean="0">
                        <a:ln>
                          <a:noFill/>
                        </a:ln>
                        <a:solidFill>
                          <a:schemeClr val="tx1"/>
                        </a:solidFill>
                        <a:effectLst/>
                        <a:latin typeface="Times New Roman" pitchFamily="18" charset="0"/>
                        <a:ea typeface="標楷體" pitchFamily="65"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TW" sz="2400" b="0" i="0" u="none" strike="noStrike" cap="none" normalizeH="0" baseline="0" smtClean="0">
                          <a:ln>
                            <a:noFill/>
                          </a:ln>
                          <a:solidFill>
                            <a:schemeClr val="tx1"/>
                          </a:solidFill>
                          <a:effectLst/>
                          <a:latin typeface="Times New Roman" pitchFamily="18" charset="0"/>
                          <a:ea typeface="標楷體" pitchFamily="65" charset="-120"/>
                        </a:rPr>
                        <a:t>S</a:t>
                      </a:r>
                      <a:r>
                        <a:rPr kumimoji="1" lang="en-US" altLang="zh-TW" sz="2400" b="0" i="0" u="none" strike="noStrike" cap="none" normalizeH="0" baseline="-25000" smtClean="0">
                          <a:ln>
                            <a:noFill/>
                          </a:ln>
                          <a:solidFill>
                            <a:schemeClr val="tx1"/>
                          </a:solidFill>
                          <a:effectLst/>
                          <a:latin typeface="Times New Roman" pitchFamily="18" charset="0"/>
                          <a:ea typeface="標楷體" pitchFamily="65" charset="-120"/>
                        </a:rPr>
                        <a:t>T</a:t>
                      </a:r>
                      <a:r>
                        <a:rPr kumimoji="1" lang="zh-TW" altLang="en-US" sz="2400" b="0" i="0" u="none" strike="noStrike" cap="none" normalizeH="0" baseline="0" smtClean="0">
                          <a:ln>
                            <a:noFill/>
                          </a:ln>
                          <a:solidFill>
                            <a:schemeClr val="tx1"/>
                          </a:solidFill>
                          <a:effectLst/>
                          <a:latin typeface="Times New Roman" pitchFamily="18" charset="0"/>
                          <a:ea typeface="標楷體" pitchFamily="65" charset="-120"/>
                        </a:rPr>
                        <a:t>＝ </a:t>
                      </a:r>
                      <a:r>
                        <a:rPr kumimoji="1" lang="en-US" altLang="zh-TW" sz="2400" b="0" i="0" u="none" strike="noStrike" cap="none" normalizeH="0" baseline="0" smtClean="0">
                          <a:ln>
                            <a:noFill/>
                          </a:ln>
                          <a:solidFill>
                            <a:schemeClr val="tx1"/>
                          </a:solidFill>
                          <a:effectLst/>
                          <a:latin typeface="Times New Roman" pitchFamily="18" charset="0"/>
                          <a:ea typeface="標楷體" pitchFamily="65" charset="-120"/>
                        </a:rPr>
                        <a:t>S</a:t>
                      </a:r>
                      <a:r>
                        <a:rPr kumimoji="1" lang="en-US" altLang="zh-TW" sz="2400" b="0" i="0" u="none" strike="noStrike" cap="none" normalizeH="0" baseline="-25000" smtClean="0">
                          <a:ln>
                            <a:noFill/>
                          </a:ln>
                          <a:solidFill>
                            <a:schemeClr val="tx1"/>
                          </a:solidFill>
                          <a:effectLst/>
                          <a:latin typeface="Times New Roman" pitchFamily="18" charset="0"/>
                          <a:ea typeface="標楷體" pitchFamily="65" charset="-120"/>
                        </a:rPr>
                        <a:t>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TW" sz="2400" b="0" i="0" u="none" strike="noStrike" cap="none" normalizeH="0" baseline="0" smtClean="0">
                          <a:ln>
                            <a:noFill/>
                          </a:ln>
                          <a:solidFill>
                            <a:schemeClr val="tx1"/>
                          </a:solidFill>
                          <a:effectLst/>
                          <a:latin typeface="Times New Roman" pitchFamily="18" charset="0"/>
                          <a:ea typeface="標楷體" pitchFamily="65" charset="-120"/>
                        </a:rPr>
                        <a:t>S</a:t>
                      </a:r>
                      <a:r>
                        <a:rPr kumimoji="1" lang="en-US" altLang="zh-TW" sz="2400" b="0" i="0" u="none" strike="noStrike" cap="none" normalizeH="0" baseline="-25000" smtClean="0">
                          <a:ln>
                            <a:noFill/>
                          </a:ln>
                          <a:solidFill>
                            <a:schemeClr val="tx1"/>
                          </a:solidFill>
                          <a:effectLst/>
                          <a:latin typeface="Times New Roman" pitchFamily="18" charset="0"/>
                          <a:ea typeface="標楷體" pitchFamily="65" charset="-120"/>
                        </a:rPr>
                        <a:t>T</a:t>
                      </a:r>
                      <a:r>
                        <a:rPr kumimoji="1" lang="zh-TW" altLang="en-US" sz="2400" b="0" i="0" u="none" strike="noStrike" cap="none" normalizeH="0" baseline="0" smtClean="0">
                          <a:ln>
                            <a:noFill/>
                          </a:ln>
                          <a:solidFill>
                            <a:schemeClr val="tx1"/>
                          </a:solidFill>
                          <a:effectLst/>
                          <a:latin typeface="Times New Roman" pitchFamily="18" charset="0"/>
                          <a:ea typeface="標楷體" pitchFamily="65" charset="-120"/>
                        </a:rPr>
                        <a:t>＝ </a:t>
                      </a:r>
                      <a:r>
                        <a:rPr kumimoji="1" lang="en-US" altLang="zh-TW" sz="2400" b="0" i="0" u="none" strike="noStrike" cap="none" normalizeH="0" baseline="0" smtClean="0">
                          <a:ln>
                            <a:noFill/>
                          </a:ln>
                          <a:solidFill>
                            <a:schemeClr val="tx1"/>
                          </a:solidFill>
                          <a:effectLst/>
                          <a:latin typeface="Times New Roman" pitchFamily="18" charset="0"/>
                          <a:ea typeface="標楷體" pitchFamily="65" charset="-120"/>
                        </a:rPr>
                        <a:t>S</a:t>
                      </a:r>
                      <a:r>
                        <a:rPr kumimoji="1" lang="en-US" altLang="zh-TW" sz="2400" b="0" i="0" u="none" strike="noStrike" cap="none" normalizeH="0" baseline="-25000" smtClean="0">
                          <a:ln>
                            <a:noFill/>
                          </a:ln>
                          <a:solidFill>
                            <a:schemeClr val="tx1"/>
                          </a:solidFill>
                          <a:effectLst/>
                          <a:latin typeface="Times New Roman" pitchFamily="18" charset="0"/>
                          <a:ea typeface="標楷體" pitchFamily="65" charset="-120"/>
                        </a:rPr>
                        <a:t>T</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1" lang="en-US" altLang="zh-TW" sz="2400" b="0" i="0" u="none" strike="noStrike" cap="none" normalizeH="0" baseline="0" smtClean="0">
                        <a:ln>
                          <a:noFill/>
                        </a:ln>
                        <a:solidFill>
                          <a:schemeClr val="tx1"/>
                        </a:solidFill>
                        <a:effectLst/>
                        <a:latin typeface="Times New Roman" pitchFamily="18" charset="0"/>
                        <a:ea typeface="標楷體" pitchFamily="65" charset="-12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idx="4294967295"/>
          </p:nvPr>
        </p:nvSpPr>
        <p:spPr/>
        <p:txBody>
          <a:bodyPr/>
          <a:lstStyle/>
          <a:p>
            <a:pPr eaLnBrk="1" hangingPunct="1"/>
            <a:r>
              <a:rPr lang="en-US" altLang="zh-TW" smtClean="0"/>
              <a:t>Put-Call-Future parity</a:t>
            </a:r>
          </a:p>
        </p:txBody>
      </p:sp>
      <p:sp>
        <p:nvSpPr>
          <p:cNvPr id="18435" name="Rectangle 3"/>
          <p:cNvSpPr>
            <a:spLocks noGrp="1" noChangeArrowheads="1"/>
          </p:cNvSpPr>
          <p:nvPr>
            <p:ph type="body" idx="4294967295"/>
          </p:nvPr>
        </p:nvSpPr>
        <p:spPr/>
        <p:txBody>
          <a:bodyPr/>
          <a:lstStyle/>
          <a:p>
            <a:pPr eaLnBrk="1" hangingPunct="1">
              <a:lnSpc>
                <a:spcPct val="80000"/>
              </a:lnSpc>
            </a:pPr>
            <a:r>
              <a:rPr lang="en-US" altLang="zh-TW" sz="2800" smtClean="0"/>
              <a:t>C</a:t>
            </a:r>
            <a:r>
              <a:rPr lang="zh-TW" altLang="en-US" smtClean="0"/>
              <a:t>－</a:t>
            </a:r>
            <a:r>
              <a:rPr lang="en-US" altLang="zh-TW" sz="2800" smtClean="0"/>
              <a:t>P</a:t>
            </a:r>
            <a:r>
              <a:rPr lang="zh-TW" altLang="en-US" sz="2800" smtClean="0"/>
              <a:t>＝</a:t>
            </a:r>
            <a:r>
              <a:rPr lang="en-US" altLang="zh-TW" sz="2800" smtClean="0"/>
              <a:t>(F</a:t>
            </a:r>
            <a:r>
              <a:rPr lang="zh-TW" altLang="en-US" smtClean="0"/>
              <a:t>－</a:t>
            </a:r>
            <a:r>
              <a:rPr lang="en-US" altLang="zh-TW" sz="2800" smtClean="0"/>
              <a:t>X)e</a:t>
            </a:r>
            <a:r>
              <a:rPr lang="en-US" altLang="zh-TW" sz="2800" baseline="30000" smtClean="0"/>
              <a:t>-rt</a:t>
            </a:r>
            <a:endParaRPr lang="en-US" altLang="zh-TW" sz="2800" smtClean="0"/>
          </a:p>
          <a:p>
            <a:pPr lvl="1" eaLnBrk="1" hangingPunct="1">
              <a:lnSpc>
                <a:spcPct val="80000"/>
              </a:lnSpc>
            </a:pPr>
            <a:r>
              <a:rPr lang="en-US" altLang="zh-TW" sz="2400" smtClean="0"/>
              <a:t>t </a:t>
            </a:r>
            <a:r>
              <a:rPr lang="zh-TW" altLang="en-US" sz="2400" smtClean="0"/>
              <a:t>：選擇權和期貨到期天數</a:t>
            </a:r>
          </a:p>
          <a:p>
            <a:pPr lvl="1" eaLnBrk="1" hangingPunct="1">
              <a:lnSpc>
                <a:spcPct val="80000"/>
              </a:lnSpc>
            </a:pPr>
            <a:r>
              <a:rPr lang="en-US" altLang="zh-TW" sz="2400" smtClean="0"/>
              <a:t>r </a:t>
            </a:r>
            <a:r>
              <a:rPr lang="zh-TW" altLang="en-US" sz="2400" smtClean="0"/>
              <a:t>：無風險利率</a:t>
            </a:r>
          </a:p>
          <a:p>
            <a:pPr lvl="1" eaLnBrk="1" hangingPunct="1">
              <a:lnSpc>
                <a:spcPct val="80000"/>
              </a:lnSpc>
            </a:pPr>
            <a:r>
              <a:rPr lang="en-US" altLang="zh-TW" sz="2400" smtClean="0"/>
              <a:t>C</a:t>
            </a:r>
            <a:r>
              <a:rPr lang="zh-TW" altLang="en-US" sz="2400" smtClean="0"/>
              <a:t>：買權價格</a:t>
            </a:r>
          </a:p>
          <a:p>
            <a:pPr lvl="1" eaLnBrk="1" hangingPunct="1">
              <a:lnSpc>
                <a:spcPct val="80000"/>
              </a:lnSpc>
            </a:pPr>
            <a:r>
              <a:rPr lang="en-US" altLang="zh-TW" sz="2400" smtClean="0"/>
              <a:t>P</a:t>
            </a:r>
            <a:r>
              <a:rPr lang="zh-TW" altLang="en-US" sz="2400" smtClean="0"/>
              <a:t>：賣權價格</a:t>
            </a:r>
          </a:p>
          <a:p>
            <a:pPr lvl="1" eaLnBrk="1" hangingPunct="1">
              <a:lnSpc>
                <a:spcPct val="80000"/>
              </a:lnSpc>
            </a:pPr>
            <a:r>
              <a:rPr lang="en-US" altLang="zh-TW" sz="2400" smtClean="0"/>
              <a:t>F</a:t>
            </a:r>
            <a:r>
              <a:rPr lang="zh-TW" altLang="en-US" sz="2400" smtClean="0"/>
              <a:t>：股價指數期貨價格</a:t>
            </a:r>
          </a:p>
          <a:p>
            <a:pPr lvl="1" eaLnBrk="1" hangingPunct="1">
              <a:lnSpc>
                <a:spcPct val="80000"/>
              </a:lnSpc>
            </a:pPr>
            <a:r>
              <a:rPr lang="en-US" altLang="zh-TW" sz="2400" smtClean="0"/>
              <a:t>X</a:t>
            </a:r>
            <a:r>
              <a:rPr lang="zh-TW" altLang="en-US" sz="2400" smtClean="0"/>
              <a:t>：買賣權履約價格</a:t>
            </a:r>
          </a:p>
          <a:p>
            <a:pPr lvl="1" eaLnBrk="1" hangingPunct="1">
              <a:lnSpc>
                <a:spcPct val="80000"/>
              </a:lnSpc>
            </a:pPr>
            <a:endParaRPr lang="zh-TW" altLang="en-US" sz="2400" smtClean="0"/>
          </a:p>
          <a:p>
            <a:pPr eaLnBrk="1" hangingPunct="1">
              <a:lnSpc>
                <a:spcPct val="80000"/>
              </a:lnSpc>
            </a:pPr>
            <a:r>
              <a:rPr lang="zh-TW" altLang="en-US" sz="2800" smtClean="0"/>
              <a:t>假設時間在</a:t>
            </a:r>
            <a:r>
              <a:rPr lang="en-US" altLang="zh-TW" sz="2800" smtClean="0"/>
              <a:t>2007</a:t>
            </a:r>
            <a:r>
              <a:rPr lang="zh-TW" altLang="en-US" sz="2800" smtClean="0"/>
              <a:t>年</a:t>
            </a:r>
            <a:r>
              <a:rPr lang="en-US" altLang="zh-TW" sz="2800" smtClean="0"/>
              <a:t>1</a:t>
            </a:r>
            <a:r>
              <a:rPr lang="zh-TW" altLang="en-US" sz="2800" smtClean="0"/>
              <a:t>月</a:t>
            </a:r>
            <a:r>
              <a:rPr lang="en-US" altLang="zh-TW" sz="2800" smtClean="0"/>
              <a:t>2</a:t>
            </a:r>
            <a:r>
              <a:rPr lang="zh-TW" altLang="en-US" sz="2800" smtClean="0"/>
              <a:t>日，此時買權委買價</a:t>
            </a:r>
            <a:r>
              <a:rPr lang="en-US" altLang="zh-TW" sz="2800" smtClean="0"/>
              <a:t>C = 600</a:t>
            </a:r>
            <a:r>
              <a:rPr lang="zh-TW" altLang="en-US" sz="2800" smtClean="0"/>
              <a:t>，賣權委賣價</a:t>
            </a:r>
            <a:r>
              <a:rPr lang="en-US" altLang="zh-TW" sz="2800" smtClean="0"/>
              <a:t>P = 96</a:t>
            </a:r>
            <a:r>
              <a:rPr lang="zh-TW" altLang="en-US" sz="2800" smtClean="0"/>
              <a:t>，履約價</a:t>
            </a:r>
            <a:r>
              <a:rPr lang="en-US" altLang="zh-TW" sz="2800" smtClean="0"/>
              <a:t>X = 7,400</a:t>
            </a:r>
            <a:r>
              <a:rPr lang="zh-TW" altLang="en-US" sz="2800" smtClean="0"/>
              <a:t>，小台指委賣價 </a:t>
            </a:r>
            <a:r>
              <a:rPr lang="en-US" altLang="zh-TW" sz="2800" smtClean="0"/>
              <a:t>F = 7,900</a:t>
            </a:r>
            <a:r>
              <a:rPr lang="zh-TW" altLang="en-US" sz="2800" smtClean="0"/>
              <a:t>，利率為</a:t>
            </a:r>
            <a:r>
              <a:rPr lang="en-US" altLang="zh-TW" sz="2800" smtClean="0"/>
              <a:t>1%</a:t>
            </a:r>
            <a:r>
              <a:rPr lang="zh-TW" altLang="en-US" sz="2800" smtClean="0"/>
              <a:t>，到期日為</a:t>
            </a:r>
            <a:r>
              <a:rPr lang="en-US" altLang="zh-TW" sz="2800" smtClean="0"/>
              <a:t>2007</a:t>
            </a:r>
            <a:r>
              <a:rPr lang="zh-TW" altLang="en-US" sz="2800" smtClean="0"/>
              <a:t>年</a:t>
            </a:r>
            <a:r>
              <a:rPr lang="en-US" altLang="zh-TW" sz="2800" smtClean="0"/>
              <a:t>1</a:t>
            </a:r>
            <a:r>
              <a:rPr lang="zh-TW" altLang="en-US" sz="2800" smtClean="0"/>
              <a:t>月</a:t>
            </a:r>
            <a:r>
              <a:rPr lang="en-US" altLang="zh-TW" sz="2800" smtClean="0"/>
              <a:t>17</a:t>
            </a:r>
            <a:r>
              <a:rPr lang="zh-TW" altLang="en-US" sz="2800" smtClean="0"/>
              <a:t>日。</a:t>
            </a:r>
          </a:p>
        </p:txBody>
      </p:sp>
      <p:sp>
        <p:nvSpPr>
          <p:cNvPr id="33796" name="Text Box 8"/>
          <p:cNvSpPr txBox="1">
            <a:spLocks noChangeArrowheads="1"/>
          </p:cNvSpPr>
          <p:nvPr/>
        </p:nvSpPr>
        <p:spPr bwMode="auto">
          <a:xfrm>
            <a:off x="7019925" y="4138613"/>
            <a:ext cx="1836738" cy="369887"/>
          </a:xfrm>
          <a:prstGeom prst="rect">
            <a:avLst/>
          </a:prstGeom>
          <a:noFill/>
          <a:ln w="9525">
            <a:noFill/>
            <a:miter lim="800000"/>
            <a:headEnd/>
            <a:tailEnd/>
          </a:ln>
        </p:spPr>
        <p:txBody>
          <a:bodyPr>
            <a:spAutoFit/>
          </a:bodyPr>
          <a:lstStyle/>
          <a:p>
            <a:pPr algn="l">
              <a:spcBef>
                <a:spcPct val="50000"/>
              </a:spcBef>
            </a:pPr>
            <a:r>
              <a:rPr lang="en-US" altLang="zh-TW"/>
              <a:t>Tucker(1991)</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8435">
                                            <p:txEl>
                                              <p:pRg st="8" end="8"/>
                                            </p:txEl>
                                          </p:spTgt>
                                        </p:tgtEl>
                                        <p:attrNameLst>
                                          <p:attrName>style.visibility</p:attrName>
                                        </p:attrNameLst>
                                      </p:cBhvr>
                                      <p:to>
                                        <p:strVal val="visible"/>
                                      </p:to>
                                    </p:set>
                                  </p:childTnLst>
                                </p:cTn>
                              </p:par>
                            </p:childTnLst>
                          </p:cTn>
                        </p:par>
                        <p:par>
                          <p:cTn id="7" fill="hold" nodeType="afterGroup">
                            <p:stCondLst>
                              <p:cond delay="0"/>
                            </p:stCondLst>
                            <p:childTnLst>
                              <p:par>
                                <p:cTn id="8" presetID="3" presetClass="emph" presetSubtype="2" fill="hold" nodeType="afterEffect">
                                  <p:stCondLst>
                                    <p:cond delay="0"/>
                                  </p:stCondLst>
                                  <p:childTnLst>
                                    <p:animClr clrSpc="rgb" dir="cw">
                                      <p:cBhvr override="childStyle">
                                        <p:cTn id="9" dur="500" fill="hold"/>
                                        <p:tgtEl>
                                          <p:spTgt spid="18435">
                                            <p:txEl>
                                              <p:pRg st="0" end="0"/>
                                            </p:txEl>
                                          </p:spTgt>
                                        </p:tgtEl>
                                        <p:attrNameLst>
                                          <p:attrName>style.color</p:attrName>
                                        </p:attrNameLst>
                                      </p:cBhvr>
                                      <p:to>
                                        <a:schemeClr val="bg2"/>
                                      </p:to>
                                    </p:animClr>
                                  </p:childTnLst>
                                </p:cTn>
                              </p:par>
                              <p:par>
                                <p:cTn id="10" presetID="3" presetClass="emph" presetSubtype="2" fill="hold" nodeType="withEffect">
                                  <p:stCondLst>
                                    <p:cond delay="0"/>
                                  </p:stCondLst>
                                  <p:childTnLst>
                                    <p:animClr clrSpc="rgb" dir="cw">
                                      <p:cBhvr override="childStyle">
                                        <p:cTn id="11" dur="2000" fill="hold"/>
                                        <p:tgtEl>
                                          <p:spTgt spid="18435">
                                            <p:txEl>
                                              <p:pRg st="1" end="1"/>
                                            </p:txEl>
                                          </p:spTgt>
                                        </p:tgtEl>
                                        <p:attrNameLst>
                                          <p:attrName>style.color</p:attrName>
                                        </p:attrNameLst>
                                      </p:cBhvr>
                                      <p:to>
                                        <a:schemeClr val="bg2"/>
                                      </p:to>
                                    </p:animClr>
                                  </p:childTnLst>
                                </p:cTn>
                              </p:par>
                              <p:par>
                                <p:cTn id="12" presetID="3" presetClass="emph" presetSubtype="2" fill="hold" nodeType="withEffect">
                                  <p:stCondLst>
                                    <p:cond delay="0"/>
                                  </p:stCondLst>
                                  <p:childTnLst>
                                    <p:animClr clrSpc="rgb" dir="cw">
                                      <p:cBhvr override="childStyle">
                                        <p:cTn id="13" dur="2000" fill="hold"/>
                                        <p:tgtEl>
                                          <p:spTgt spid="18435">
                                            <p:txEl>
                                              <p:pRg st="2" end="2"/>
                                            </p:txEl>
                                          </p:spTgt>
                                        </p:tgtEl>
                                        <p:attrNameLst>
                                          <p:attrName>style.color</p:attrName>
                                        </p:attrNameLst>
                                      </p:cBhvr>
                                      <p:to>
                                        <a:schemeClr val="bg2"/>
                                      </p:to>
                                    </p:animClr>
                                  </p:childTnLst>
                                </p:cTn>
                              </p:par>
                              <p:par>
                                <p:cTn id="14" presetID="3" presetClass="emph" presetSubtype="2" fill="hold" nodeType="withEffect">
                                  <p:stCondLst>
                                    <p:cond delay="0"/>
                                  </p:stCondLst>
                                  <p:childTnLst>
                                    <p:animClr clrSpc="rgb" dir="cw">
                                      <p:cBhvr override="childStyle">
                                        <p:cTn id="15" dur="2000" fill="hold"/>
                                        <p:tgtEl>
                                          <p:spTgt spid="18435">
                                            <p:txEl>
                                              <p:pRg st="3" end="3"/>
                                            </p:txEl>
                                          </p:spTgt>
                                        </p:tgtEl>
                                        <p:attrNameLst>
                                          <p:attrName>style.color</p:attrName>
                                        </p:attrNameLst>
                                      </p:cBhvr>
                                      <p:to>
                                        <a:schemeClr val="bg2"/>
                                      </p:to>
                                    </p:animClr>
                                  </p:childTnLst>
                                </p:cTn>
                              </p:par>
                              <p:par>
                                <p:cTn id="16" presetID="3" presetClass="emph" presetSubtype="2" fill="hold" nodeType="withEffect">
                                  <p:stCondLst>
                                    <p:cond delay="0"/>
                                  </p:stCondLst>
                                  <p:childTnLst>
                                    <p:animClr clrSpc="rgb" dir="cw">
                                      <p:cBhvr override="childStyle">
                                        <p:cTn id="17" dur="2000" fill="hold"/>
                                        <p:tgtEl>
                                          <p:spTgt spid="18435">
                                            <p:txEl>
                                              <p:pRg st="4" end="4"/>
                                            </p:txEl>
                                          </p:spTgt>
                                        </p:tgtEl>
                                        <p:attrNameLst>
                                          <p:attrName>style.color</p:attrName>
                                        </p:attrNameLst>
                                      </p:cBhvr>
                                      <p:to>
                                        <a:schemeClr val="bg2"/>
                                      </p:to>
                                    </p:animClr>
                                  </p:childTnLst>
                                </p:cTn>
                              </p:par>
                              <p:par>
                                <p:cTn id="18" presetID="3" presetClass="emph" presetSubtype="2" fill="hold" nodeType="withEffect">
                                  <p:stCondLst>
                                    <p:cond delay="0"/>
                                  </p:stCondLst>
                                  <p:childTnLst>
                                    <p:animClr clrSpc="rgb" dir="cw">
                                      <p:cBhvr override="childStyle">
                                        <p:cTn id="19" dur="2000" fill="hold"/>
                                        <p:tgtEl>
                                          <p:spTgt spid="18435">
                                            <p:txEl>
                                              <p:pRg st="5" end="5"/>
                                            </p:txEl>
                                          </p:spTgt>
                                        </p:tgtEl>
                                        <p:attrNameLst>
                                          <p:attrName>style.color</p:attrName>
                                        </p:attrNameLst>
                                      </p:cBhvr>
                                      <p:to>
                                        <a:schemeClr val="bg2"/>
                                      </p:to>
                                    </p:animClr>
                                  </p:childTnLst>
                                </p:cTn>
                              </p:par>
                              <p:par>
                                <p:cTn id="20" presetID="3" presetClass="emph" presetSubtype="2" fill="hold" nodeType="withEffect">
                                  <p:stCondLst>
                                    <p:cond delay="0"/>
                                  </p:stCondLst>
                                  <p:childTnLst>
                                    <p:animClr clrSpc="rgb" dir="cw">
                                      <p:cBhvr override="childStyle">
                                        <p:cTn id="21" dur="2000" fill="hold"/>
                                        <p:tgtEl>
                                          <p:spTgt spid="18435">
                                            <p:txEl>
                                              <p:pRg st="6" end="6"/>
                                            </p:txEl>
                                          </p:spTgt>
                                        </p:tgtEl>
                                        <p:attrNameLst>
                                          <p:attrName>style.color</p:attrName>
                                        </p:attrNameLst>
                                      </p:cBhvr>
                                      <p:to>
                                        <a:schemeClr val="bg2"/>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45"/>
          <p:cNvPicPr>
            <a:picLocks noChangeAspect="1" noChangeArrowheads="1"/>
          </p:cNvPicPr>
          <p:nvPr/>
        </p:nvPicPr>
        <p:blipFill>
          <a:blip r:embed="rId2" cstate="print"/>
          <a:srcRect/>
          <a:stretch>
            <a:fillRect/>
          </a:stretch>
        </p:blipFill>
        <p:spPr bwMode="auto">
          <a:xfrm>
            <a:off x="827088" y="2133600"/>
            <a:ext cx="6913562" cy="3532188"/>
          </a:xfrm>
          <a:prstGeom prst="rect">
            <a:avLst/>
          </a:prstGeom>
          <a:noFill/>
          <a:ln w="9525">
            <a:noFill/>
            <a:miter lim="800000"/>
            <a:headEnd/>
            <a:tailEnd/>
          </a:ln>
        </p:spPr>
      </p:pic>
      <p:sp>
        <p:nvSpPr>
          <p:cNvPr id="34819" name="Rectangle 2"/>
          <p:cNvSpPr>
            <a:spLocks noGrp="1" noChangeArrowheads="1"/>
          </p:cNvSpPr>
          <p:nvPr>
            <p:ph type="title"/>
          </p:nvPr>
        </p:nvSpPr>
        <p:spPr/>
        <p:txBody>
          <a:bodyPr/>
          <a:lstStyle/>
          <a:p>
            <a:pPr eaLnBrk="1" hangingPunct="1"/>
            <a:r>
              <a:rPr lang="en-US" altLang="zh-TW" smtClean="0"/>
              <a:t>Put-Call-Future parity </a:t>
            </a:r>
            <a:r>
              <a:rPr lang="zh-TW" altLang="en-US" smtClean="0"/>
              <a:t>例子</a:t>
            </a:r>
          </a:p>
        </p:txBody>
      </p:sp>
      <p:sp>
        <p:nvSpPr>
          <p:cNvPr id="76807" name="Rectangle 7"/>
          <p:cNvSpPr>
            <a:spLocks noChangeArrowheads="1"/>
          </p:cNvSpPr>
          <p:nvPr/>
        </p:nvSpPr>
        <p:spPr bwMode="auto">
          <a:xfrm>
            <a:off x="2555875" y="3140075"/>
            <a:ext cx="720725" cy="288925"/>
          </a:xfrm>
          <a:prstGeom prst="rect">
            <a:avLst/>
          </a:prstGeom>
          <a:noFill/>
          <a:ln w="28575">
            <a:solidFill>
              <a:srgbClr val="FF6600"/>
            </a:solidFill>
            <a:miter lim="800000"/>
            <a:headEnd/>
            <a:tailEnd/>
          </a:ln>
        </p:spPr>
        <p:txBody>
          <a:bodyPr wrap="none" anchor="ctr"/>
          <a:lstStyle/>
          <a:p>
            <a:endParaRPr lang="zh-TW" altLang="en-US"/>
          </a:p>
        </p:txBody>
      </p:sp>
      <p:sp>
        <p:nvSpPr>
          <p:cNvPr id="76808" name="Rectangle 8"/>
          <p:cNvSpPr>
            <a:spLocks noChangeArrowheads="1"/>
          </p:cNvSpPr>
          <p:nvPr/>
        </p:nvSpPr>
        <p:spPr bwMode="auto">
          <a:xfrm>
            <a:off x="2555875" y="3571875"/>
            <a:ext cx="720725" cy="288925"/>
          </a:xfrm>
          <a:prstGeom prst="rect">
            <a:avLst/>
          </a:prstGeom>
          <a:noFill/>
          <a:ln w="28575">
            <a:solidFill>
              <a:srgbClr val="FF6600"/>
            </a:solidFill>
            <a:miter lim="800000"/>
            <a:headEnd/>
            <a:tailEnd/>
          </a:ln>
        </p:spPr>
        <p:txBody>
          <a:bodyPr wrap="none" anchor="ctr"/>
          <a:lstStyle/>
          <a:p>
            <a:endParaRPr lang="zh-TW" altLang="en-US"/>
          </a:p>
        </p:txBody>
      </p:sp>
      <p:sp>
        <p:nvSpPr>
          <p:cNvPr id="76809" name="Rectangle 9"/>
          <p:cNvSpPr>
            <a:spLocks noChangeArrowheads="1"/>
          </p:cNvSpPr>
          <p:nvPr/>
        </p:nvSpPr>
        <p:spPr bwMode="auto">
          <a:xfrm>
            <a:off x="2555875" y="4435475"/>
            <a:ext cx="720725" cy="288925"/>
          </a:xfrm>
          <a:prstGeom prst="rect">
            <a:avLst/>
          </a:prstGeom>
          <a:noFill/>
          <a:ln w="28575">
            <a:solidFill>
              <a:srgbClr val="FF6600"/>
            </a:solidFill>
            <a:miter lim="800000"/>
            <a:headEnd/>
            <a:tailEnd/>
          </a:ln>
        </p:spPr>
        <p:txBody>
          <a:bodyPr wrap="none" anchor="ctr"/>
          <a:lstStyle/>
          <a:p>
            <a:endParaRPr lang="zh-TW" altLang="en-US"/>
          </a:p>
        </p:txBody>
      </p:sp>
      <p:sp>
        <p:nvSpPr>
          <p:cNvPr id="76810" name="Rectangle 10"/>
          <p:cNvSpPr>
            <a:spLocks noChangeArrowheads="1"/>
          </p:cNvSpPr>
          <p:nvPr/>
        </p:nvSpPr>
        <p:spPr bwMode="auto">
          <a:xfrm>
            <a:off x="2555875" y="4868863"/>
            <a:ext cx="720725" cy="288925"/>
          </a:xfrm>
          <a:prstGeom prst="rect">
            <a:avLst/>
          </a:prstGeom>
          <a:noFill/>
          <a:ln w="28575">
            <a:solidFill>
              <a:srgbClr val="FF6600"/>
            </a:solidFill>
            <a:miter lim="800000"/>
            <a:headEnd/>
            <a:tailEnd/>
          </a:ln>
        </p:spPr>
        <p:txBody>
          <a:bodyPr wrap="none" anchor="ctr"/>
          <a:lstStyle/>
          <a:p>
            <a:endParaRPr lang="zh-TW" altLang="en-US"/>
          </a:p>
        </p:txBody>
      </p:sp>
      <p:sp>
        <p:nvSpPr>
          <p:cNvPr id="76811" name="Line 11"/>
          <p:cNvSpPr>
            <a:spLocks noChangeShapeType="1"/>
          </p:cNvSpPr>
          <p:nvPr/>
        </p:nvSpPr>
        <p:spPr bwMode="auto">
          <a:xfrm flipV="1">
            <a:off x="3276600" y="1484313"/>
            <a:ext cx="647700" cy="1657350"/>
          </a:xfrm>
          <a:prstGeom prst="line">
            <a:avLst/>
          </a:prstGeom>
          <a:noFill/>
          <a:ln w="28575">
            <a:solidFill>
              <a:srgbClr val="FF6600"/>
            </a:solidFill>
            <a:round/>
            <a:headEnd/>
            <a:tailEnd type="triangle" w="med" len="med"/>
          </a:ln>
        </p:spPr>
        <p:txBody>
          <a:bodyPr/>
          <a:lstStyle/>
          <a:p>
            <a:endParaRPr lang="zh-TW" altLang="en-US"/>
          </a:p>
        </p:txBody>
      </p:sp>
      <p:sp>
        <p:nvSpPr>
          <p:cNvPr id="76812" name="Line 12"/>
          <p:cNvSpPr>
            <a:spLocks noChangeShapeType="1"/>
          </p:cNvSpPr>
          <p:nvPr/>
        </p:nvSpPr>
        <p:spPr bwMode="auto">
          <a:xfrm flipV="1">
            <a:off x="3276600" y="2060575"/>
            <a:ext cx="647700" cy="1512888"/>
          </a:xfrm>
          <a:prstGeom prst="line">
            <a:avLst/>
          </a:prstGeom>
          <a:noFill/>
          <a:ln w="28575">
            <a:solidFill>
              <a:srgbClr val="FF6600"/>
            </a:solidFill>
            <a:round/>
            <a:headEnd/>
            <a:tailEnd type="triangle" w="med" len="med"/>
          </a:ln>
        </p:spPr>
        <p:txBody>
          <a:bodyPr/>
          <a:lstStyle/>
          <a:p>
            <a:endParaRPr lang="zh-TW" altLang="en-US"/>
          </a:p>
        </p:txBody>
      </p:sp>
      <p:sp>
        <p:nvSpPr>
          <p:cNvPr id="76813" name="Line 13"/>
          <p:cNvSpPr>
            <a:spLocks noChangeShapeType="1"/>
          </p:cNvSpPr>
          <p:nvPr/>
        </p:nvSpPr>
        <p:spPr bwMode="auto">
          <a:xfrm>
            <a:off x="3276600" y="4724400"/>
            <a:ext cx="790575" cy="1009650"/>
          </a:xfrm>
          <a:prstGeom prst="line">
            <a:avLst/>
          </a:prstGeom>
          <a:noFill/>
          <a:ln w="28575">
            <a:solidFill>
              <a:srgbClr val="FF6600"/>
            </a:solidFill>
            <a:round/>
            <a:headEnd/>
            <a:tailEnd type="triangle" w="med" len="med"/>
          </a:ln>
        </p:spPr>
        <p:txBody>
          <a:bodyPr/>
          <a:lstStyle/>
          <a:p>
            <a:endParaRPr lang="zh-TW" altLang="en-US"/>
          </a:p>
        </p:txBody>
      </p:sp>
      <p:sp>
        <p:nvSpPr>
          <p:cNvPr id="76814" name="Line 14"/>
          <p:cNvSpPr>
            <a:spLocks noChangeShapeType="1"/>
          </p:cNvSpPr>
          <p:nvPr/>
        </p:nvSpPr>
        <p:spPr bwMode="auto">
          <a:xfrm flipH="1">
            <a:off x="468313" y="5157788"/>
            <a:ext cx="2087562" cy="1150937"/>
          </a:xfrm>
          <a:prstGeom prst="line">
            <a:avLst/>
          </a:prstGeom>
          <a:noFill/>
          <a:ln w="28575">
            <a:solidFill>
              <a:srgbClr val="FF6600"/>
            </a:solidFill>
            <a:round/>
            <a:headEnd/>
            <a:tailEnd type="triangle" w="med" len="med"/>
          </a:ln>
        </p:spPr>
        <p:txBody>
          <a:bodyPr/>
          <a:lstStyle/>
          <a:p>
            <a:endParaRPr lang="zh-TW" altLang="en-US"/>
          </a:p>
        </p:txBody>
      </p:sp>
      <p:sp>
        <p:nvSpPr>
          <p:cNvPr id="76815" name="Text Box 15"/>
          <p:cNvSpPr txBox="1">
            <a:spLocks noChangeArrowheads="1"/>
          </p:cNvSpPr>
          <p:nvPr/>
        </p:nvSpPr>
        <p:spPr bwMode="auto">
          <a:xfrm>
            <a:off x="3924300" y="1700213"/>
            <a:ext cx="3660775" cy="395287"/>
          </a:xfrm>
          <a:prstGeom prst="rect">
            <a:avLst/>
          </a:prstGeom>
          <a:noFill/>
          <a:ln w="28575">
            <a:solidFill>
              <a:srgbClr val="FF6600"/>
            </a:solidFill>
            <a:miter lim="800000"/>
            <a:headEnd/>
            <a:tailEnd/>
          </a:ln>
        </p:spPr>
        <p:txBody>
          <a:bodyPr wrap="none">
            <a:spAutoFit/>
          </a:bodyPr>
          <a:lstStyle/>
          <a:p>
            <a:r>
              <a:rPr lang="en-US" altLang="zh-TW">
                <a:ea typeface="標楷體" pitchFamily="65" charset="-120"/>
              </a:rPr>
              <a:t>P x </a:t>
            </a:r>
            <a:r>
              <a:rPr lang="zh-TW" altLang="en-US">
                <a:ea typeface="標楷體" pitchFamily="65" charset="-120"/>
              </a:rPr>
              <a:t>買進口數 </a:t>
            </a:r>
            <a:r>
              <a:rPr lang="en-US" altLang="zh-TW">
                <a:ea typeface="標楷體" pitchFamily="65" charset="-120"/>
              </a:rPr>
              <a:t>x </a:t>
            </a:r>
            <a:r>
              <a:rPr lang="zh-TW" altLang="en-US">
                <a:ea typeface="標楷體" pitchFamily="65" charset="-120"/>
              </a:rPr>
              <a:t>單價 </a:t>
            </a:r>
            <a:r>
              <a:rPr lang="en-US" altLang="zh-TW">
                <a:ea typeface="標楷體" pitchFamily="65" charset="-120"/>
              </a:rPr>
              <a:t>= 96 x 1 x 50 </a:t>
            </a:r>
          </a:p>
        </p:txBody>
      </p:sp>
      <p:sp>
        <p:nvSpPr>
          <p:cNvPr id="76816" name="Text Box 16"/>
          <p:cNvSpPr txBox="1">
            <a:spLocks noChangeArrowheads="1"/>
          </p:cNvSpPr>
          <p:nvPr/>
        </p:nvSpPr>
        <p:spPr bwMode="auto">
          <a:xfrm>
            <a:off x="3940175" y="1196975"/>
            <a:ext cx="3800475" cy="395288"/>
          </a:xfrm>
          <a:prstGeom prst="rect">
            <a:avLst/>
          </a:prstGeom>
          <a:noFill/>
          <a:ln w="28575">
            <a:solidFill>
              <a:srgbClr val="FF6600"/>
            </a:solidFill>
            <a:miter lim="800000"/>
            <a:headEnd/>
            <a:tailEnd/>
          </a:ln>
        </p:spPr>
        <p:txBody>
          <a:bodyPr wrap="none">
            <a:spAutoFit/>
          </a:bodyPr>
          <a:lstStyle/>
          <a:p>
            <a:r>
              <a:rPr lang="en-US" altLang="zh-TW">
                <a:ea typeface="標楷體" pitchFamily="65" charset="-120"/>
              </a:rPr>
              <a:t>C x </a:t>
            </a:r>
            <a:r>
              <a:rPr lang="zh-TW" altLang="en-US">
                <a:ea typeface="標楷體" pitchFamily="65" charset="-120"/>
              </a:rPr>
              <a:t>買進口數 </a:t>
            </a:r>
            <a:r>
              <a:rPr lang="en-US" altLang="zh-TW">
                <a:ea typeface="標楷體" pitchFamily="65" charset="-120"/>
              </a:rPr>
              <a:t>x </a:t>
            </a:r>
            <a:r>
              <a:rPr lang="zh-TW" altLang="en-US">
                <a:ea typeface="標楷體" pitchFamily="65" charset="-120"/>
              </a:rPr>
              <a:t>單價 </a:t>
            </a:r>
            <a:r>
              <a:rPr lang="en-US" altLang="zh-TW">
                <a:ea typeface="標楷體" pitchFamily="65" charset="-120"/>
              </a:rPr>
              <a:t>= 600 x 1 x 50 </a:t>
            </a:r>
          </a:p>
        </p:txBody>
      </p:sp>
      <p:sp>
        <p:nvSpPr>
          <p:cNvPr id="76817" name="Text Box 17"/>
          <p:cNvSpPr txBox="1">
            <a:spLocks noChangeArrowheads="1"/>
          </p:cNvSpPr>
          <p:nvPr/>
        </p:nvSpPr>
        <p:spPr bwMode="auto">
          <a:xfrm>
            <a:off x="1547813" y="5734050"/>
            <a:ext cx="7418387" cy="395288"/>
          </a:xfrm>
          <a:prstGeom prst="rect">
            <a:avLst/>
          </a:prstGeom>
          <a:noFill/>
          <a:ln w="28575">
            <a:solidFill>
              <a:srgbClr val="FF6600"/>
            </a:solidFill>
            <a:miter lim="800000"/>
            <a:headEnd/>
            <a:tailEnd/>
          </a:ln>
        </p:spPr>
        <p:txBody>
          <a:bodyPr wrap="none">
            <a:spAutoFit/>
          </a:bodyPr>
          <a:lstStyle/>
          <a:p>
            <a:r>
              <a:rPr lang="zh-TW" altLang="en-US">
                <a:ea typeface="標楷體" pitchFamily="65" charset="-120"/>
              </a:rPr>
              <a:t>存</a:t>
            </a:r>
            <a:r>
              <a:rPr lang="en-US" altLang="zh-TW">
                <a:ea typeface="標楷體" pitchFamily="65" charset="-120"/>
              </a:rPr>
              <a:t>(</a:t>
            </a:r>
            <a:r>
              <a:rPr lang="zh-TW" altLang="en-US">
                <a:ea typeface="標楷體" pitchFamily="65" charset="-120"/>
              </a:rPr>
              <a:t>期貨價格 </a:t>
            </a:r>
            <a:r>
              <a:rPr lang="en-US" altLang="zh-TW">
                <a:ea typeface="標楷體" pitchFamily="65" charset="-120"/>
              </a:rPr>
              <a:t>- </a:t>
            </a:r>
            <a:r>
              <a:rPr lang="zh-TW" altLang="en-US">
                <a:ea typeface="標楷體" pitchFamily="65" charset="-120"/>
              </a:rPr>
              <a:t>履約價</a:t>
            </a:r>
            <a:r>
              <a:rPr lang="en-US" altLang="zh-TW">
                <a:ea typeface="標楷體" pitchFamily="65" charset="-120"/>
              </a:rPr>
              <a:t>) x </a:t>
            </a:r>
            <a:r>
              <a:rPr lang="zh-TW" altLang="en-US">
                <a:ea typeface="標楷體" pitchFamily="65" charset="-120"/>
              </a:rPr>
              <a:t>單價 </a:t>
            </a:r>
            <a:r>
              <a:rPr lang="en-US" altLang="zh-TW">
                <a:ea typeface="標楷體" pitchFamily="65" charset="-120"/>
              </a:rPr>
              <a:t>x e</a:t>
            </a:r>
            <a:r>
              <a:rPr lang="en-US" altLang="zh-TW" baseline="30000">
                <a:ea typeface="標楷體" pitchFamily="65" charset="-120"/>
              </a:rPr>
              <a:t>-rt</a:t>
            </a:r>
            <a:r>
              <a:rPr lang="en-US" altLang="zh-TW">
                <a:ea typeface="標楷體" pitchFamily="65" charset="-120"/>
              </a:rPr>
              <a:t> = (7,900 – 7,400) x 50 x e</a:t>
            </a:r>
            <a:r>
              <a:rPr lang="en-US" altLang="zh-TW" baseline="30000">
                <a:ea typeface="標楷體" pitchFamily="65" charset="-120"/>
              </a:rPr>
              <a:t>(-0.01 x 15/365)</a:t>
            </a:r>
            <a:r>
              <a:rPr lang="en-US" altLang="zh-TW">
                <a:ea typeface="標楷體" pitchFamily="65" charset="-120"/>
              </a:rPr>
              <a:t> </a:t>
            </a:r>
          </a:p>
        </p:txBody>
      </p:sp>
      <p:sp>
        <p:nvSpPr>
          <p:cNvPr id="76818" name="Text Box 18"/>
          <p:cNvSpPr txBox="1">
            <a:spLocks noChangeArrowheads="1"/>
          </p:cNvSpPr>
          <p:nvPr/>
        </p:nvSpPr>
        <p:spPr bwMode="auto">
          <a:xfrm>
            <a:off x="465138" y="6308725"/>
            <a:ext cx="8270875" cy="395288"/>
          </a:xfrm>
          <a:prstGeom prst="rect">
            <a:avLst/>
          </a:prstGeom>
          <a:noFill/>
          <a:ln w="28575">
            <a:solidFill>
              <a:srgbClr val="FF6600"/>
            </a:solidFill>
            <a:miter lim="800000"/>
            <a:headEnd/>
            <a:tailEnd/>
          </a:ln>
        </p:spPr>
        <p:txBody>
          <a:bodyPr wrap="none">
            <a:spAutoFit/>
          </a:bodyPr>
          <a:lstStyle/>
          <a:p>
            <a:r>
              <a:rPr lang="zh-TW" altLang="en-US">
                <a:ea typeface="標楷體" pitchFamily="65" charset="-120"/>
              </a:rPr>
              <a:t>買進選擇權口數 </a:t>
            </a:r>
            <a:r>
              <a:rPr lang="en-US" altLang="zh-TW">
                <a:ea typeface="標楷體" pitchFamily="65" charset="-120"/>
              </a:rPr>
              <a:t>x </a:t>
            </a:r>
            <a:r>
              <a:rPr lang="zh-TW" altLang="en-US">
                <a:ea typeface="標楷體" pitchFamily="65" charset="-120"/>
              </a:rPr>
              <a:t>選擇權手續費 </a:t>
            </a:r>
            <a:r>
              <a:rPr lang="en-US" altLang="zh-TW">
                <a:ea typeface="標楷體" pitchFamily="65" charset="-120"/>
              </a:rPr>
              <a:t>+ </a:t>
            </a:r>
            <a:r>
              <a:rPr lang="zh-TW" altLang="en-US">
                <a:ea typeface="標楷體" pitchFamily="65" charset="-120"/>
              </a:rPr>
              <a:t>買進期貨口數 </a:t>
            </a:r>
            <a:r>
              <a:rPr lang="en-US" altLang="zh-TW">
                <a:ea typeface="標楷體" pitchFamily="65" charset="-120"/>
              </a:rPr>
              <a:t>x </a:t>
            </a:r>
            <a:r>
              <a:rPr lang="zh-TW" altLang="en-US">
                <a:ea typeface="標楷體" pitchFamily="65" charset="-120"/>
              </a:rPr>
              <a:t>期貨手續費 </a:t>
            </a:r>
            <a:r>
              <a:rPr lang="en-US" altLang="zh-TW">
                <a:ea typeface="標楷體" pitchFamily="65" charset="-120"/>
              </a:rPr>
              <a:t>= 2 x 50 + 1 x 60 </a:t>
            </a:r>
          </a:p>
        </p:txBody>
      </p:sp>
      <p:sp>
        <p:nvSpPr>
          <p:cNvPr id="76819" name="Rectangle 19"/>
          <p:cNvSpPr>
            <a:spLocks noChangeArrowheads="1"/>
          </p:cNvSpPr>
          <p:nvPr/>
        </p:nvSpPr>
        <p:spPr bwMode="auto">
          <a:xfrm>
            <a:off x="2484438" y="3068638"/>
            <a:ext cx="863600" cy="2089150"/>
          </a:xfrm>
          <a:prstGeom prst="rect">
            <a:avLst/>
          </a:prstGeom>
          <a:noFill/>
          <a:ln w="28575">
            <a:solidFill>
              <a:srgbClr val="FF0066"/>
            </a:solidFill>
            <a:miter lim="800000"/>
            <a:headEnd/>
            <a:tailEnd/>
          </a:ln>
        </p:spPr>
        <p:txBody>
          <a:bodyPr wrap="none" anchor="ctr"/>
          <a:lstStyle/>
          <a:p>
            <a:endParaRPr lang="zh-TW" altLang="en-US"/>
          </a:p>
        </p:txBody>
      </p:sp>
      <p:sp>
        <p:nvSpPr>
          <p:cNvPr id="76821" name="Line 21"/>
          <p:cNvSpPr>
            <a:spLocks noChangeShapeType="1"/>
          </p:cNvSpPr>
          <p:nvPr/>
        </p:nvSpPr>
        <p:spPr bwMode="auto">
          <a:xfrm flipH="1" flipV="1">
            <a:off x="611188" y="692150"/>
            <a:ext cx="1873250" cy="2376488"/>
          </a:xfrm>
          <a:prstGeom prst="line">
            <a:avLst/>
          </a:prstGeom>
          <a:noFill/>
          <a:ln w="28575">
            <a:solidFill>
              <a:srgbClr val="FF0066"/>
            </a:solidFill>
            <a:round/>
            <a:headEnd/>
            <a:tailEnd type="triangle" w="med" len="med"/>
          </a:ln>
        </p:spPr>
        <p:txBody>
          <a:bodyPr/>
          <a:lstStyle/>
          <a:p>
            <a:endParaRPr lang="zh-TW" altLang="en-US"/>
          </a:p>
        </p:txBody>
      </p:sp>
      <p:sp>
        <p:nvSpPr>
          <p:cNvPr id="76823" name="Text Box 23"/>
          <p:cNvSpPr txBox="1">
            <a:spLocks noChangeArrowheads="1"/>
          </p:cNvSpPr>
          <p:nvPr/>
        </p:nvSpPr>
        <p:spPr bwMode="auto">
          <a:xfrm>
            <a:off x="0" y="0"/>
            <a:ext cx="8785225" cy="669925"/>
          </a:xfrm>
          <a:prstGeom prst="rect">
            <a:avLst/>
          </a:prstGeom>
          <a:noFill/>
          <a:ln w="28575">
            <a:solidFill>
              <a:srgbClr val="FF0066"/>
            </a:solidFill>
            <a:miter lim="800000"/>
            <a:headEnd/>
            <a:tailEnd/>
          </a:ln>
        </p:spPr>
        <p:txBody>
          <a:bodyPr wrap="none">
            <a:spAutoFit/>
          </a:bodyPr>
          <a:lstStyle/>
          <a:p>
            <a:r>
              <a:rPr lang="zh-TW" altLang="en-US">
                <a:solidFill>
                  <a:srgbClr val="FF0066"/>
                </a:solidFill>
                <a:ea typeface="標楷體" pitchFamily="65" charset="-120"/>
              </a:rPr>
              <a:t>假設期初獲利 </a:t>
            </a:r>
            <a:r>
              <a:rPr lang="en-US" altLang="zh-TW">
                <a:solidFill>
                  <a:srgbClr val="FF0066"/>
                </a:solidFill>
                <a:ea typeface="標楷體" pitchFamily="65" charset="-120"/>
              </a:rPr>
              <a:t>= </a:t>
            </a:r>
            <a:r>
              <a:rPr lang="en-US" altLang="zh-TW">
                <a:ea typeface="標楷體" pitchFamily="65" charset="-120"/>
              </a:rPr>
              <a:t>C - P – F + X – Cs = 30,000 – 4,800 - 7,900 x 50 + 7,400 x 50 – 160 </a:t>
            </a:r>
          </a:p>
          <a:p>
            <a:r>
              <a:rPr lang="en-US" altLang="zh-TW">
                <a:ea typeface="標楷體" pitchFamily="65" charset="-120"/>
              </a:rPr>
              <a:t>= 40 </a:t>
            </a:r>
          </a:p>
        </p:txBody>
      </p:sp>
      <p:sp>
        <p:nvSpPr>
          <p:cNvPr id="76824" name="Text Box 24"/>
          <p:cNvSpPr txBox="1">
            <a:spLocks noChangeArrowheads="1"/>
          </p:cNvSpPr>
          <p:nvPr/>
        </p:nvSpPr>
        <p:spPr bwMode="auto">
          <a:xfrm>
            <a:off x="0" y="0"/>
            <a:ext cx="2225675" cy="395288"/>
          </a:xfrm>
          <a:prstGeom prst="rect">
            <a:avLst/>
          </a:prstGeom>
          <a:noFill/>
          <a:ln w="28575">
            <a:solidFill>
              <a:srgbClr val="FF0066"/>
            </a:solidFill>
            <a:miter lim="800000"/>
            <a:headEnd/>
            <a:tailEnd/>
          </a:ln>
        </p:spPr>
        <p:txBody>
          <a:bodyPr wrap="none">
            <a:spAutoFit/>
          </a:bodyPr>
          <a:lstStyle/>
          <a:p>
            <a:r>
              <a:rPr lang="zh-TW" altLang="en-US">
                <a:solidFill>
                  <a:srgbClr val="FF0066"/>
                </a:solidFill>
                <a:ea typeface="標楷體" pitchFamily="65" charset="-120"/>
              </a:rPr>
              <a:t>假設期初獲利 </a:t>
            </a:r>
            <a:r>
              <a:rPr lang="en-US" altLang="zh-TW">
                <a:solidFill>
                  <a:srgbClr val="FF0066"/>
                </a:solidFill>
                <a:ea typeface="標楷體" pitchFamily="65" charset="-120"/>
              </a:rPr>
              <a:t>= </a:t>
            </a:r>
            <a:r>
              <a:rPr lang="en-US" altLang="zh-TW">
                <a:ea typeface="標楷體" pitchFamily="65" charset="-120"/>
              </a:rPr>
              <a:t> 40 </a:t>
            </a:r>
          </a:p>
        </p:txBody>
      </p:sp>
      <p:sp>
        <p:nvSpPr>
          <p:cNvPr id="76825" name="Rectangle 25"/>
          <p:cNvSpPr>
            <a:spLocks noChangeArrowheads="1"/>
          </p:cNvSpPr>
          <p:nvPr/>
        </p:nvSpPr>
        <p:spPr bwMode="auto">
          <a:xfrm>
            <a:off x="4211638" y="4797425"/>
            <a:ext cx="792162" cy="360363"/>
          </a:xfrm>
          <a:prstGeom prst="rect">
            <a:avLst/>
          </a:prstGeom>
          <a:noFill/>
          <a:ln w="28575">
            <a:solidFill>
              <a:srgbClr val="0099FF"/>
            </a:solidFill>
            <a:miter lim="800000"/>
            <a:headEnd/>
            <a:tailEnd/>
          </a:ln>
        </p:spPr>
        <p:txBody>
          <a:bodyPr wrap="none" anchor="ctr"/>
          <a:lstStyle/>
          <a:p>
            <a:endParaRPr lang="zh-TW" altLang="en-US"/>
          </a:p>
        </p:txBody>
      </p:sp>
      <p:sp>
        <p:nvSpPr>
          <p:cNvPr id="76826" name="Line 26"/>
          <p:cNvSpPr>
            <a:spLocks noChangeShapeType="1"/>
          </p:cNvSpPr>
          <p:nvPr/>
        </p:nvSpPr>
        <p:spPr bwMode="auto">
          <a:xfrm flipH="1">
            <a:off x="827088" y="5157788"/>
            <a:ext cx="3384550" cy="647700"/>
          </a:xfrm>
          <a:prstGeom prst="line">
            <a:avLst/>
          </a:prstGeom>
          <a:noFill/>
          <a:ln w="28575">
            <a:solidFill>
              <a:srgbClr val="0099FF"/>
            </a:solidFill>
            <a:round/>
            <a:headEnd/>
            <a:tailEnd type="triangle" w="med" len="med"/>
          </a:ln>
        </p:spPr>
        <p:txBody>
          <a:bodyPr/>
          <a:lstStyle/>
          <a:p>
            <a:endParaRPr lang="zh-TW" altLang="en-US"/>
          </a:p>
        </p:txBody>
      </p:sp>
      <p:sp>
        <p:nvSpPr>
          <p:cNvPr id="76827" name="Text Box 27"/>
          <p:cNvSpPr txBox="1">
            <a:spLocks noChangeArrowheads="1"/>
          </p:cNvSpPr>
          <p:nvPr/>
        </p:nvSpPr>
        <p:spPr bwMode="auto">
          <a:xfrm>
            <a:off x="107950" y="5805488"/>
            <a:ext cx="8753475" cy="395287"/>
          </a:xfrm>
          <a:prstGeom prst="rect">
            <a:avLst/>
          </a:prstGeom>
          <a:noFill/>
          <a:ln w="28575">
            <a:solidFill>
              <a:srgbClr val="0099FF"/>
            </a:solidFill>
            <a:miter lim="800000"/>
            <a:headEnd/>
            <a:tailEnd/>
          </a:ln>
        </p:spPr>
        <p:txBody>
          <a:bodyPr wrap="none">
            <a:spAutoFit/>
          </a:bodyPr>
          <a:lstStyle/>
          <a:p>
            <a:r>
              <a:rPr lang="zh-TW" altLang="en-US">
                <a:ea typeface="標楷體" pitchFamily="65" charset="-120"/>
              </a:rPr>
              <a:t>履約選擇權口數 </a:t>
            </a:r>
            <a:r>
              <a:rPr lang="en-US" altLang="zh-TW">
                <a:ea typeface="標楷體" pitchFamily="65" charset="-120"/>
              </a:rPr>
              <a:t>x </a:t>
            </a:r>
            <a:r>
              <a:rPr lang="zh-TW" altLang="en-US">
                <a:ea typeface="標楷體" pitchFamily="65" charset="-120"/>
              </a:rPr>
              <a:t>選擇權手續費 </a:t>
            </a:r>
            <a:r>
              <a:rPr lang="en-US" altLang="zh-TW">
                <a:ea typeface="標楷體" pitchFamily="65" charset="-120"/>
              </a:rPr>
              <a:t>+ </a:t>
            </a:r>
            <a:r>
              <a:rPr lang="zh-TW" altLang="en-US">
                <a:ea typeface="標楷體" pitchFamily="65" charset="-120"/>
              </a:rPr>
              <a:t>期貨口數 </a:t>
            </a:r>
            <a:r>
              <a:rPr lang="en-US" altLang="zh-TW">
                <a:ea typeface="標楷體" pitchFamily="65" charset="-120"/>
              </a:rPr>
              <a:t>x </a:t>
            </a:r>
            <a:r>
              <a:rPr lang="zh-TW" altLang="en-US">
                <a:ea typeface="標楷體" pitchFamily="65" charset="-120"/>
              </a:rPr>
              <a:t>期貨手續費 </a:t>
            </a:r>
            <a:r>
              <a:rPr lang="en-US" altLang="zh-TW">
                <a:ea typeface="標楷體" pitchFamily="65" charset="-120"/>
              </a:rPr>
              <a:t>+ </a:t>
            </a:r>
            <a:r>
              <a:rPr lang="zh-TW" altLang="en-US">
                <a:ea typeface="標楷體" pitchFamily="65" charset="-120"/>
              </a:rPr>
              <a:t>稅 </a:t>
            </a:r>
            <a:r>
              <a:rPr lang="en-US" altLang="zh-TW">
                <a:ea typeface="標楷體" pitchFamily="65" charset="-120"/>
              </a:rPr>
              <a:t>= 50 x 1 + 60 x 1 + 58</a:t>
            </a:r>
          </a:p>
        </p:txBody>
      </p:sp>
      <p:sp>
        <p:nvSpPr>
          <p:cNvPr id="76829" name="Rectangle 29"/>
          <p:cNvSpPr>
            <a:spLocks noChangeArrowheads="1"/>
          </p:cNvSpPr>
          <p:nvPr/>
        </p:nvSpPr>
        <p:spPr bwMode="auto">
          <a:xfrm>
            <a:off x="8459788" y="5805488"/>
            <a:ext cx="360362" cy="360362"/>
          </a:xfrm>
          <a:prstGeom prst="rect">
            <a:avLst/>
          </a:prstGeom>
          <a:noFill/>
          <a:ln w="28575">
            <a:solidFill>
              <a:srgbClr val="CC0099"/>
            </a:solidFill>
            <a:miter lim="800000"/>
            <a:headEnd/>
            <a:tailEnd/>
          </a:ln>
        </p:spPr>
        <p:txBody>
          <a:bodyPr wrap="none" anchor="ctr"/>
          <a:lstStyle/>
          <a:p>
            <a:endParaRPr lang="zh-TW" altLang="en-US"/>
          </a:p>
        </p:txBody>
      </p:sp>
      <p:sp>
        <p:nvSpPr>
          <p:cNvPr id="76830" name="Line 30"/>
          <p:cNvSpPr>
            <a:spLocks noChangeShapeType="1"/>
          </p:cNvSpPr>
          <p:nvPr/>
        </p:nvSpPr>
        <p:spPr bwMode="auto">
          <a:xfrm flipV="1">
            <a:off x="8748713" y="2133600"/>
            <a:ext cx="0" cy="3671888"/>
          </a:xfrm>
          <a:prstGeom prst="line">
            <a:avLst/>
          </a:prstGeom>
          <a:noFill/>
          <a:ln w="28575">
            <a:solidFill>
              <a:srgbClr val="CC0099"/>
            </a:solidFill>
            <a:round/>
            <a:headEnd/>
            <a:tailEnd type="triangle" w="med" len="med"/>
          </a:ln>
        </p:spPr>
        <p:txBody>
          <a:bodyPr/>
          <a:lstStyle/>
          <a:p>
            <a:endParaRPr lang="zh-TW" altLang="en-US"/>
          </a:p>
        </p:txBody>
      </p:sp>
      <p:sp>
        <p:nvSpPr>
          <p:cNvPr id="76831" name="Text Box 31"/>
          <p:cNvSpPr txBox="1">
            <a:spLocks noChangeArrowheads="1"/>
          </p:cNvSpPr>
          <p:nvPr/>
        </p:nvSpPr>
        <p:spPr bwMode="auto">
          <a:xfrm>
            <a:off x="-15875" y="1412875"/>
            <a:ext cx="9159875" cy="669925"/>
          </a:xfrm>
          <a:prstGeom prst="rect">
            <a:avLst/>
          </a:prstGeom>
          <a:noFill/>
          <a:ln w="28575">
            <a:solidFill>
              <a:srgbClr val="CC0099"/>
            </a:solidFill>
            <a:miter lim="800000"/>
            <a:headEnd/>
            <a:tailEnd/>
          </a:ln>
        </p:spPr>
        <p:txBody>
          <a:bodyPr wrap="none">
            <a:spAutoFit/>
          </a:bodyPr>
          <a:lstStyle/>
          <a:p>
            <a:pPr algn="l"/>
            <a:r>
              <a:rPr lang="en-US" altLang="zh-TW">
                <a:ea typeface="標楷體" pitchFamily="65" charset="-120"/>
              </a:rPr>
              <a:t>(</a:t>
            </a:r>
            <a:r>
              <a:rPr lang="zh-TW" altLang="en-US">
                <a:ea typeface="標楷體" pitchFamily="65" charset="-120"/>
              </a:rPr>
              <a:t>選擇權期初合約金額</a:t>
            </a:r>
            <a:r>
              <a:rPr lang="en-US" altLang="zh-TW">
                <a:ea typeface="標楷體" pitchFamily="65" charset="-120"/>
              </a:rPr>
              <a:t>+</a:t>
            </a:r>
            <a:r>
              <a:rPr lang="zh-TW" altLang="en-US">
                <a:ea typeface="標楷體" pitchFamily="65" charset="-120"/>
              </a:rPr>
              <a:t>獲利</a:t>
            </a:r>
            <a:r>
              <a:rPr lang="en-US" altLang="zh-TW">
                <a:ea typeface="標楷體" pitchFamily="65" charset="-120"/>
              </a:rPr>
              <a:t>) x </a:t>
            </a:r>
            <a:r>
              <a:rPr lang="zh-TW" altLang="en-US">
                <a:ea typeface="標楷體" pitchFamily="65" charset="-120"/>
              </a:rPr>
              <a:t>千分之</a:t>
            </a:r>
            <a:r>
              <a:rPr lang="en-US" altLang="zh-TW">
                <a:ea typeface="標楷體" pitchFamily="65" charset="-120"/>
              </a:rPr>
              <a:t>1.25(</a:t>
            </a:r>
            <a:r>
              <a:rPr lang="zh-TW" altLang="en-US">
                <a:ea typeface="標楷體" pitchFamily="65" charset="-120"/>
              </a:rPr>
              <a:t>稅率</a:t>
            </a:r>
            <a:r>
              <a:rPr lang="en-US" altLang="zh-TW">
                <a:ea typeface="標楷體" pitchFamily="65" charset="-120"/>
              </a:rPr>
              <a:t>) = [(30,000 + 4,800) </a:t>
            </a:r>
            <a:r>
              <a:rPr lang="en-US" altLang="zh-TW"/>
              <a:t>+ 40] x 0.00125 = 43</a:t>
            </a:r>
          </a:p>
          <a:p>
            <a:pPr algn="l"/>
            <a:r>
              <a:rPr lang="zh-TW" altLang="en-US">
                <a:ea typeface="標楷體" pitchFamily="65" charset="-120"/>
              </a:rPr>
              <a:t>期貨合約金額 </a:t>
            </a:r>
            <a:r>
              <a:rPr lang="en-US" altLang="zh-TW">
                <a:ea typeface="標楷體" pitchFamily="65" charset="-120"/>
              </a:rPr>
              <a:t>x </a:t>
            </a:r>
            <a:r>
              <a:rPr lang="zh-TW" altLang="en-US">
                <a:ea typeface="標楷體" pitchFamily="65" charset="-120"/>
              </a:rPr>
              <a:t>十萬分之</a:t>
            </a:r>
            <a:r>
              <a:rPr lang="en-US" altLang="zh-TW">
                <a:ea typeface="標楷體" pitchFamily="65" charset="-120"/>
              </a:rPr>
              <a:t>4(</a:t>
            </a:r>
            <a:r>
              <a:rPr lang="zh-TW" altLang="en-US">
                <a:ea typeface="標楷體" pitchFamily="65" charset="-120"/>
              </a:rPr>
              <a:t>稅率</a:t>
            </a:r>
            <a:r>
              <a:rPr lang="en-US" altLang="zh-TW">
                <a:ea typeface="標楷體" pitchFamily="65" charset="-120"/>
              </a:rPr>
              <a:t>) = 7,900 x 50 x 0.00004 = 15</a:t>
            </a:r>
          </a:p>
        </p:txBody>
      </p:sp>
      <p:sp>
        <p:nvSpPr>
          <p:cNvPr id="76832" name="Text Box 32"/>
          <p:cNvSpPr txBox="1">
            <a:spLocks noChangeArrowheads="1"/>
          </p:cNvSpPr>
          <p:nvPr/>
        </p:nvSpPr>
        <p:spPr bwMode="auto">
          <a:xfrm>
            <a:off x="500063" y="1046163"/>
            <a:ext cx="6127750" cy="366712"/>
          </a:xfrm>
          <a:prstGeom prst="rect">
            <a:avLst/>
          </a:prstGeom>
          <a:noFill/>
          <a:ln w="9525">
            <a:noFill/>
            <a:miter lim="800000"/>
            <a:headEnd/>
            <a:tailEnd/>
          </a:ln>
        </p:spPr>
        <p:txBody>
          <a:bodyPr wrap="none">
            <a:spAutoFit/>
          </a:bodyPr>
          <a:lstStyle/>
          <a:p>
            <a:r>
              <a:rPr lang="en-US" altLang="zh-TW">
                <a:solidFill>
                  <a:srgbClr val="FF0000"/>
                </a:solidFill>
                <a:latin typeface="標楷體" pitchFamily="65" charset="-120"/>
                <a:ea typeface="標楷體" pitchFamily="65" charset="-120"/>
              </a:rPr>
              <a:t>*</a:t>
            </a:r>
            <a:r>
              <a:rPr lang="zh-TW" altLang="en-US">
                <a:solidFill>
                  <a:srgbClr val="FF0000"/>
                </a:solidFill>
                <a:latin typeface="標楷體" pitchFamily="65" charset="-120"/>
                <a:ea typeface="標楷體" pitchFamily="65" charset="-120"/>
              </a:rPr>
              <a:t>備註</a:t>
            </a:r>
            <a:r>
              <a:rPr lang="en-US" altLang="zh-TW">
                <a:solidFill>
                  <a:srgbClr val="FF0000"/>
                </a:solidFill>
                <a:latin typeface="標楷體" pitchFamily="65" charset="-120"/>
                <a:ea typeface="標楷體" pitchFamily="65" charset="-120"/>
              </a:rPr>
              <a:t>:</a:t>
            </a:r>
            <a:r>
              <a:rPr lang="zh-TW" altLang="en-US">
                <a:solidFill>
                  <a:srgbClr val="FF0000"/>
                </a:solidFill>
                <a:latin typeface="標楷體" pitchFamily="65" charset="-120"/>
                <a:ea typeface="標楷體" pitchFamily="65" charset="-120"/>
              </a:rPr>
              <a:t>因選擇權稅率較高，故將獲利應付稅併入選擇權計算</a:t>
            </a:r>
          </a:p>
        </p:txBody>
      </p:sp>
      <p:sp>
        <p:nvSpPr>
          <p:cNvPr id="76833" name="Rectangle 33"/>
          <p:cNvSpPr>
            <a:spLocks noChangeArrowheads="1"/>
          </p:cNvSpPr>
          <p:nvPr/>
        </p:nvSpPr>
        <p:spPr bwMode="auto">
          <a:xfrm>
            <a:off x="2195513" y="5229225"/>
            <a:ext cx="3313112" cy="360363"/>
          </a:xfrm>
          <a:prstGeom prst="rect">
            <a:avLst/>
          </a:prstGeom>
          <a:noFill/>
          <a:ln w="28575">
            <a:solidFill>
              <a:srgbClr val="FF0000"/>
            </a:solidFill>
            <a:miter lim="800000"/>
            <a:headEnd/>
            <a:tailEnd/>
          </a:ln>
        </p:spPr>
        <p:txBody>
          <a:bodyPr wrap="none" anchor="ctr"/>
          <a:lstStyle/>
          <a:p>
            <a:endParaRPr lang="zh-TW" altLang="en-US"/>
          </a:p>
        </p:txBody>
      </p:sp>
      <p:sp>
        <p:nvSpPr>
          <p:cNvPr id="76835" name="Line 35"/>
          <p:cNvSpPr>
            <a:spLocks noChangeShapeType="1"/>
          </p:cNvSpPr>
          <p:nvPr/>
        </p:nvSpPr>
        <p:spPr bwMode="auto">
          <a:xfrm>
            <a:off x="2195513" y="5589588"/>
            <a:ext cx="1081087" cy="647700"/>
          </a:xfrm>
          <a:prstGeom prst="line">
            <a:avLst/>
          </a:prstGeom>
          <a:noFill/>
          <a:ln w="28575">
            <a:solidFill>
              <a:srgbClr val="FF0000"/>
            </a:solidFill>
            <a:round/>
            <a:headEnd/>
            <a:tailEnd type="triangle" w="med" len="med"/>
          </a:ln>
        </p:spPr>
        <p:txBody>
          <a:bodyPr/>
          <a:lstStyle/>
          <a:p>
            <a:endParaRPr lang="zh-TW" altLang="en-US"/>
          </a:p>
        </p:txBody>
      </p:sp>
      <p:sp>
        <p:nvSpPr>
          <p:cNvPr id="76836" name="Text Box 36"/>
          <p:cNvSpPr txBox="1">
            <a:spLocks noChangeArrowheads="1"/>
          </p:cNvSpPr>
          <p:nvPr/>
        </p:nvSpPr>
        <p:spPr bwMode="auto">
          <a:xfrm>
            <a:off x="3276600" y="6237288"/>
            <a:ext cx="1901825" cy="395287"/>
          </a:xfrm>
          <a:prstGeom prst="rect">
            <a:avLst/>
          </a:prstGeom>
          <a:noFill/>
          <a:ln w="28575">
            <a:solidFill>
              <a:srgbClr val="FF0000"/>
            </a:solidFill>
            <a:miter lim="800000"/>
            <a:headEnd/>
            <a:tailEnd/>
          </a:ln>
        </p:spPr>
        <p:txBody>
          <a:bodyPr wrap="none">
            <a:spAutoFit/>
          </a:bodyPr>
          <a:lstStyle/>
          <a:p>
            <a:r>
              <a:rPr lang="en-US" altLang="zh-TW"/>
              <a:t>165-168 = -3 &lt; 0</a:t>
            </a:r>
          </a:p>
        </p:txBody>
      </p:sp>
      <p:sp>
        <p:nvSpPr>
          <p:cNvPr id="34846" name="Text Box 37"/>
          <p:cNvSpPr txBox="1">
            <a:spLocks noChangeArrowheads="1"/>
          </p:cNvSpPr>
          <p:nvPr/>
        </p:nvSpPr>
        <p:spPr bwMode="auto">
          <a:xfrm>
            <a:off x="3348038" y="5805488"/>
            <a:ext cx="184150" cy="366712"/>
          </a:xfrm>
          <a:prstGeom prst="rect">
            <a:avLst/>
          </a:prstGeom>
          <a:noFill/>
          <a:ln w="9525">
            <a:noFill/>
            <a:miter lim="800000"/>
            <a:headEnd/>
            <a:tailEnd/>
          </a:ln>
        </p:spPr>
        <p:txBody>
          <a:bodyPr wrap="none">
            <a:spAutoFit/>
          </a:bodyPr>
          <a:lstStyle/>
          <a:p>
            <a:endParaRPr lang="zh-TW" altLang="zh-TW"/>
          </a:p>
        </p:txBody>
      </p:sp>
      <p:sp>
        <p:nvSpPr>
          <p:cNvPr id="76838" name="Text Box 38"/>
          <p:cNvSpPr txBox="1">
            <a:spLocks noChangeArrowheads="1"/>
          </p:cNvSpPr>
          <p:nvPr/>
        </p:nvSpPr>
        <p:spPr bwMode="auto">
          <a:xfrm>
            <a:off x="3359150" y="5876925"/>
            <a:ext cx="5784850" cy="366713"/>
          </a:xfrm>
          <a:prstGeom prst="rect">
            <a:avLst/>
          </a:prstGeom>
          <a:noFill/>
          <a:ln w="9525">
            <a:noFill/>
            <a:miter lim="800000"/>
            <a:headEnd/>
            <a:tailEnd/>
          </a:ln>
        </p:spPr>
        <p:txBody>
          <a:bodyPr wrap="none">
            <a:spAutoFit/>
          </a:bodyPr>
          <a:lstStyle/>
          <a:p>
            <a:r>
              <a:rPr lang="en-US" altLang="zh-TW" b="1">
                <a:solidFill>
                  <a:srgbClr val="FF0000"/>
                </a:solidFill>
                <a:latin typeface="標楷體" pitchFamily="65" charset="-120"/>
                <a:ea typeface="標楷體" pitchFamily="65" charset="-120"/>
              </a:rPr>
              <a:t>*</a:t>
            </a:r>
            <a:r>
              <a:rPr lang="zh-TW" altLang="en-US" b="1">
                <a:solidFill>
                  <a:srgbClr val="FF0000"/>
                </a:solidFill>
                <a:latin typeface="標楷體" pitchFamily="65" charset="-120"/>
                <a:ea typeface="標楷體" pitchFamily="65" charset="-120"/>
              </a:rPr>
              <a:t>套利賺取金額小於手續費和交易稅的和，因此不能套利</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6807"/>
                                        </p:tgtEl>
                                        <p:attrNameLst>
                                          <p:attrName>style.visibility</p:attrName>
                                        </p:attrNameLst>
                                      </p:cBhvr>
                                      <p:to>
                                        <p:strVal val="visible"/>
                                      </p:to>
                                    </p:set>
                                    <p:anim calcmode="lin" valueType="num">
                                      <p:cBhvr additive="base">
                                        <p:cTn id="7" dur="500" fill="hold"/>
                                        <p:tgtEl>
                                          <p:spTgt spid="76807"/>
                                        </p:tgtEl>
                                        <p:attrNameLst>
                                          <p:attrName>ppt_x</p:attrName>
                                        </p:attrNameLst>
                                      </p:cBhvr>
                                      <p:tavLst>
                                        <p:tav tm="0">
                                          <p:val>
                                            <p:strVal val="#ppt_x"/>
                                          </p:val>
                                        </p:tav>
                                        <p:tav tm="100000">
                                          <p:val>
                                            <p:strVal val="#ppt_x"/>
                                          </p:val>
                                        </p:tav>
                                      </p:tavLst>
                                    </p:anim>
                                    <p:anim calcmode="lin" valueType="num">
                                      <p:cBhvr additive="base">
                                        <p:cTn id="8" dur="500" fill="hold"/>
                                        <p:tgtEl>
                                          <p:spTgt spid="7680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6808"/>
                                        </p:tgtEl>
                                        <p:attrNameLst>
                                          <p:attrName>style.visibility</p:attrName>
                                        </p:attrNameLst>
                                      </p:cBhvr>
                                      <p:to>
                                        <p:strVal val="visible"/>
                                      </p:to>
                                    </p:set>
                                    <p:anim calcmode="lin" valueType="num">
                                      <p:cBhvr additive="base">
                                        <p:cTn id="11" dur="500" fill="hold"/>
                                        <p:tgtEl>
                                          <p:spTgt spid="76808"/>
                                        </p:tgtEl>
                                        <p:attrNameLst>
                                          <p:attrName>ppt_x</p:attrName>
                                        </p:attrNameLst>
                                      </p:cBhvr>
                                      <p:tavLst>
                                        <p:tav tm="0">
                                          <p:val>
                                            <p:strVal val="#ppt_x"/>
                                          </p:val>
                                        </p:tav>
                                        <p:tav tm="100000">
                                          <p:val>
                                            <p:strVal val="#ppt_x"/>
                                          </p:val>
                                        </p:tav>
                                      </p:tavLst>
                                    </p:anim>
                                    <p:anim calcmode="lin" valueType="num">
                                      <p:cBhvr additive="base">
                                        <p:cTn id="12" dur="500" fill="hold"/>
                                        <p:tgtEl>
                                          <p:spTgt spid="7680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6809"/>
                                        </p:tgtEl>
                                        <p:attrNameLst>
                                          <p:attrName>style.visibility</p:attrName>
                                        </p:attrNameLst>
                                      </p:cBhvr>
                                      <p:to>
                                        <p:strVal val="visible"/>
                                      </p:to>
                                    </p:set>
                                    <p:anim calcmode="lin" valueType="num">
                                      <p:cBhvr additive="base">
                                        <p:cTn id="15" dur="500" fill="hold"/>
                                        <p:tgtEl>
                                          <p:spTgt spid="76809"/>
                                        </p:tgtEl>
                                        <p:attrNameLst>
                                          <p:attrName>ppt_x</p:attrName>
                                        </p:attrNameLst>
                                      </p:cBhvr>
                                      <p:tavLst>
                                        <p:tav tm="0">
                                          <p:val>
                                            <p:strVal val="#ppt_x"/>
                                          </p:val>
                                        </p:tav>
                                        <p:tav tm="100000">
                                          <p:val>
                                            <p:strVal val="#ppt_x"/>
                                          </p:val>
                                        </p:tav>
                                      </p:tavLst>
                                    </p:anim>
                                    <p:anim calcmode="lin" valueType="num">
                                      <p:cBhvr additive="base">
                                        <p:cTn id="16" dur="500" fill="hold"/>
                                        <p:tgtEl>
                                          <p:spTgt spid="7680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6810"/>
                                        </p:tgtEl>
                                        <p:attrNameLst>
                                          <p:attrName>style.visibility</p:attrName>
                                        </p:attrNameLst>
                                      </p:cBhvr>
                                      <p:to>
                                        <p:strVal val="visible"/>
                                      </p:to>
                                    </p:set>
                                    <p:anim calcmode="lin" valueType="num">
                                      <p:cBhvr additive="base">
                                        <p:cTn id="19" dur="500" fill="hold"/>
                                        <p:tgtEl>
                                          <p:spTgt spid="76810"/>
                                        </p:tgtEl>
                                        <p:attrNameLst>
                                          <p:attrName>ppt_x</p:attrName>
                                        </p:attrNameLst>
                                      </p:cBhvr>
                                      <p:tavLst>
                                        <p:tav tm="0">
                                          <p:val>
                                            <p:strVal val="#ppt_x"/>
                                          </p:val>
                                        </p:tav>
                                        <p:tav tm="100000">
                                          <p:val>
                                            <p:strVal val="#ppt_x"/>
                                          </p:val>
                                        </p:tav>
                                      </p:tavLst>
                                    </p:anim>
                                    <p:anim calcmode="lin" valueType="num">
                                      <p:cBhvr additive="base">
                                        <p:cTn id="20" dur="500" fill="hold"/>
                                        <p:tgtEl>
                                          <p:spTgt spid="76810"/>
                                        </p:tgtEl>
                                        <p:attrNameLst>
                                          <p:attrName>ppt_y</p:attrName>
                                        </p:attrNameLst>
                                      </p:cBhvr>
                                      <p:tavLst>
                                        <p:tav tm="0">
                                          <p:val>
                                            <p:strVal val="1+#ppt_h/2"/>
                                          </p:val>
                                        </p:tav>
                                        <p:tav tm="100000">
                                          <p:val>
                                            <p:strVal val="#ppt_y"/>
                                          </p:val>
                                        </p:tav>
                                      </p:tavLst>
                                    </p:anim>
                                  </p:childTnLst>
                                </p:cTn>
                              </p:par>
                            </p:childTnLst>
                          </p:cTn>
                        </p:par>
                        <p:par>
                          <p:cTn id="21" fill="hold" nodeType="afterGroup">
                            <p:stCondLst>
                              <p:cond delay="500"/>
                            </p:stCondLst>
                            <p:childTnLst>
                              <p:par>
                                <p:cTn id="22" presetID="8" presetClass="entr" presetSubtype="16" fill="hold" grpId="0" nodeType="afterEffect">
                                  <p:stCondLst>
                                    <p:cond delay="0"/>
                                  </p:stCondLst>
                                  <p:childTnLst>
                                    <p:set>
                                      <p:cBhvr>
                                        <p:cTn id="23" dur="1" fill="hold">
                                          <p:stCondLst>
                                            <p:cond delay="0"/>
                                          </p:stCondLst>
                                        </p:cTn>
                                        <p:tgtEl>
                                          <p:spTgt spid="76811"/>
                                        </p:tgtEl>
                                        <p:attrNameLst>
                                          <p:attrName>style.visibility</p:attrName>
                                        </p:attrNameLst>
                                      </p:cBhvr>
                                      <p:to>
                                        <p:strVal val="visible"/>
                                      </p:to>
                                    </p:set>
                                    <p:animEffect transition="in" filter="diamond(in)">
                                      <p:cBhvr>
                                        <p:cTn id="24" dur="500"/>
                                        <p:tgtEl>
                                          <p:spTgt spid="76811"/>
                                        </p:tgtEl>
                                      </p:cBhvr>
                                    </p:animEffect>
                                  </p:childTnLst>
                                </p:cTn>
                              </p:par>
                              <p:par>
                                <p:cTn id="25" presetID="8" presetClass="entr" presetSubtype="16" fill="hold" grpId="0" nodeType="withEffect">
                                  <p:stCondLst>
                                    <p:cond delay="0"/>
                                  </p:stCondLst>
                                  <p:childTnLst>
                                    <p:set>
                                      <p:cBhvr>
                                        <p:cTn id="26" dur="1" fill="hold">
                                          <p:stCondLst>
                                            <p:cond delay="0"/>
                                          </p:stCondLst>
                                        </p:cTn>
                                        <p:tgtEl>
                                          <p:spTgt spid="76812"/>
                                        </p:tgtEl>
                                        <p:attrNameLst>
                                          <p:attrName>style.visibility</p:attrName>
                                        </p:attrNameLst>
                                      </p:cBhvr>
                                      <p:to>
                                        <p:strVal val="visible"/>
                                      </p:to>
                                    </p:set>
                                    <p:animEffect transition="in" filter="diamond(in)">
                                      <p:cBhvr>
                                        <p:cTn id="27" dur="500"/>
                                        <p:tgtEl>
                                          <p:spTgt spid="76812"/>
                                        </p:tgtEl>
                                      </p:cBhvr>
                                    </p:animEffect>
                                  </p:childTnLst>
                                </p:cTn>
                              </p:par>
                              <p:par>
                                <p:cTn id="28" presetID="8" presetClass="entr" presetSubtype="16" fill="hold" grpId="0" nodeType="withEffect">
                                  <p:stCondLst>
                                    <p:cond delay="0"/>
                                  </p:stCondLst>
                                  <p:childTnLst>
                                    <p:set>
                                      <p:cBhvr>
                                        <p:cTn id="29" dur="1" fill="hold">
                                          <p:stCondLst>
                                            <p:cond delay="0"/>
                                          </p:stCondLst>
                                        </p:cTn>
                                        <p:tgtEl>
                                          <p:spTgt spid="76813"/>
                                        </p:tgtEl>
                                        <p:attrNameLst>
                                          <p:attrName>style.visibility</p:attrName>
                                        </p:attrNameLst>
                                      </p:cBhvr>
                                      <p:to>
                                        <p:strVal val="visible"/>
                                      </p:to>
                                    </p:set>
                                    <p:animEffect transition="in" filter="diamond(in)">
                                      <p:cBhvr>
                                        <p:cTn id="30" dur="500"/>
                                        <p:tgtEl>
                                          <p:spTgt spid="76813"/>
                                        </p:tgtEl>
                                      </p:cBhvr>
                                    </p:animEffect>
                                  </p:childTnLst>
                                </p:cTn>
                              </p:par>
                              <p:par>
                                <p:cTn id="31" presetID="8" presetClass="entr" presetSubtype="16" fill="hold" grpId="0" nodeType="withEffect">
                                  <p:stCondLst>
                                    <p:cond delay="0"/>
                                  </p:stCondLst>
                                  <p:childTnLst>
                                    <p:set>
                                      <p:cBhvr>
                                        <p:cTn id="32" dur="1" fill="hold">
                                          <p:stCondLst>
                                            <p:cond delay="0"/>
                                          </p:stCondLst>
                                        </p:cTn>
                                        <p:tgtEl>
                                          <p:spTgt spid="76814"/>
                                        </p:tgtEl>
                                        <p:attrNameLst>
                                          <p:attrName>style.visibility</p:attrName>
                                        </p:attrNameLst>
                                      </p:cBhvr>
                                      <p:to>
                                        <p:strVal val="visible"/>
                                      </p:to>
                                    </p:set>
                                    <p:animEffect transition="in" filter="diamond(in)">
                                      <p:cBhvr>
                                        <p:cTn id="33" dur="500"/>
                                        <p:tgtEl>
                                          <p:spTgt spid="76814"/>
                                        </p:tgtEl>
                                      </p:cBhvr>
                                    </p:animEffect>
                                  </p:childTnLst>
                                </p:cTn>
                              </p:par>
                            </p:childTnLst>
                          </p:cTn>
                        </p:par>
                        <p:par>
                          <p:cTn id="34" fill="hold" nodeType="afterGroup">
                            <p:stCondLst>
                              <p:cond delay="1000"/>
                            </p:stCondLst>
                            <p:childTnLst>
                              <p:par>
                                <p:cTn id="35" presetID="3" presetClass="entr" presetSubtype="10" fill="hold" grpId="0" nodeType="afterEffect">
                                  <p:stCondLst>
                                    <p:cond delay="0"/>
                                  </p:stCondLst>
                                  <p:childTnLst>
                                    <p:set>
                                      <p:cBhvr>
                                        <p:cTn id="36" dur="1" fill="hold">
                                          <p:stCondLst>
                                            <p:cond delay="0"/>
                                          </p:stCondLst>
                                        </p:cTn>
                                        <p:tgtEl>
                                          <p:spTgt spid="76816"/>
                                        </p:tgtEl>
                                        <p:attrNameLst>
                                          <p:attrName>style.visibility</p:attrName>
                                        </p:attrNameLst>
                                      </p:cBhvr>
                                      <p:to>
                                        <p:strVal val="visible"/>
                                      </p:to>
                                    </p:set>
                                    <p:animEffect transition="in" filter="blinds(horizontal)">
                                      <p:cBhvr>
                                        <p:cTn id="37" dur="500"/>
                                        <p:tgtEl>
                                          <p:spTgt spid="76816"/>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76815"/>
                                        </p:tgtEl>
                                        <p:attrNameLst>
                                          <p:attrName>style.visibility</p:attrName>
                                        </p:attrNameLst>
                                      </p:cBhvr>
                                      <p:to>
                                        <p:strVal val="visible"/>
                                      </p:to>
                                    </p:set>
                                    <p:animEffect transition="in" filter="blinds(horizontal)">
                                      <p:cBhvr>
                                        <p:cTn id="40" dur="500"/>
                                        <p:tgtEl>
                                          <p:spTgt spid="76815"/>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76817"/>
                                        </p:tgtEl>
                                        <p:attrNameLst>
                                          <p:attrName>style.visibility</p:attrName>
                                        </p:attrNameLst>
                                      </p:cBhvr>
                                      <p:to>
                                        <p:strVal val="visible"/>
                                      </p:to>
                                    </p:set>
                                    <p:animEffect transition="in" filter="blinds(horizontal)">
                                      <p:cBhvr>
                                        <p:cTn id="43" dur="500"/>
                                        <p:tgtEl>
                                          <p:spTgt spid="76817"/>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76818"/>
                                        </p:tgtEl>
                                        <p:attrNameLst>
                                          <p:attrName>style.visibility</p:attrName>
                                        </p:attrNameLst>
                                      </p:cBhvr>
                                      <p:to>
                                        <p:strVal val="visible"/>
                                      </p:to>
                                    </p:set>
                                    <p:animEffect transition="in" filter="blinds(horizontal)">
                                      <p:cBhvr>
                                        <p:cTn id="46" dur="500"/>
                                        <p:tgtEl>
                                          <p:spTgt spid="76818"/>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2" presetClass="exit" presetSubtype="4" fill="hold" grpId="1" nodeType="clickEffect">
                                  <p:stCondLst>
                                    <p:cond delay="0"/>
                                  </p:stCondLst>
                                  <p:childTnLst>
                                    <p:anim calcmode="lin" valueType="num">
                                      <p:cBhvr additive="base">
                                        <p:cTn id="50" dur="500"/>
                                        <p:tgtEl>
                                          <p:spTgt spid="76816"/>
                                        </p:tgtEl>
                                        <p:attrNameLst>
                                          <p:attrName>ppt_x</p:attrName>
                                        </p:attrNameLst>
                                      </p:cBhvr>
                                      <p:tavLst>
                                        <p:tav tm="0">
                                          <p:val>
                                            <p:strVal val="ppt_x"/>
                                          </p:val>
                                        </p:tav>
                                        <p:tav tm="100000">
                                          <p:val>
                                            <p:strVal val="ppt_x"/>
                                          </p:val>
                                        </p:tav>
                                      </p:tavLst>
                                    </p:anim>
                                    <p:anim calcmode="lin" valueType="num">
                                      <p:cBhvr additive="base">
                                        <p:cTn id="51" dur="500"/>
                                        <p:tgtEl>
                                          <p:spTgt spid="76816"/>
                                        </p:tgtEl>
                                        <p:attrNameLst>
                                          <p:attrName>ppt_y</p:attrName>
                                        </p:attrNameLst>
                                      </p:cBhvr>
                                      <p:tavLst>
                                        <p:tav tm="0">
                                          <p:val>
                                            <p:strVal val="ppt_y"/>
                                          </p:val>
                                        </p:tav>
                                        <p:tav tm="100000">
                                          <p:val>
                                            <p:strVal val="1+ppt_h/2"/>
                                          </p:val>
                                        </p:tav>
                                      </p:tavLst>
                                    </p:anim>
                                    <p:set>
                                      <p:cBhvr>
                                        <p:cTn id="52" dur="1" fill="hold">
                                          <p:stCondLst>
                                            <p:cond delay="499"/>
                                          </p:stCondLst>
                                        </p:cTn>
                                        <p:tgtEl>
                                          <p:spTgt spid="76816"/>
                                        </p:tgtEl>
                                        <p:attrNameLst>
                                          <p:attrName>style.visibility</p:attrName>
                                        </p:attrNameLst>
                                      </p:cBhvr>
                                      <p:to>
                                        <p:strVal val="hidden"/>
                                      </p:to>
                                    </p:set>
                                  </p:childTnLst>
                                </p:cTn>
                              </p:par>
                              <p:par>
                                <p:cTn id="53" presetID="2" presetClass="exit" presetSubtype="4" fill="hold" grpId="1" nodeType="withEffect">
                                  <p:stCondLst>
                                    <p:cond delay="0"/>
                                  </p:stCondLst>
                                  <p:childTnLst>
                                    <p:anim calcmode="lin" valueType="num">
                                      <p:cBhvr additive="base">
                                        <p:cTn id="54" dur="500"/>
                                        <p:tgtEl>
                                          <p:spTgt spid="76815"/>
                                        </p:tgtEl>
                                        <p:attrNameLst>
                                          <p:attrName>ppt_x</p:attrName>
                                        </p:attrNameLst>
                                      </p:cBhvr>
                                      <p:tavLst>
                                        <p:tav tm="0">
                                          <p:val>
                                            <p:strVal val="ppt_x"/>
                                          </p:val>
                                        </p:tav>
                                        <p:tav tm="100000">
                                          <p:val>
                                            <p:strVal val="ppt_x"/>
                                          </p:val>
                                        </p:tav>
                                      </p:tavLst>
                                    </p:anim>
                                    <p:anim calcmode="lin" valueType="num">
                                      <p:cBhvr additive="base">
                                        <p:cTn id="55" dur="500"/>
                                        <p:tgtEl>
                                          <p:spTgt spid="76815"/>
                                        </p:tgtEl>
                                        <p:attrNameLst>
                                          <p:attrName>ppt_y</p:attrName>
                                        </p:attrNameLst>
                                      </p:cBhvr>
                                      <p:tavLst>
                                        <p:tav tm="0">
                                          <p:val>
                                            <p:strVal val="ppt_y"/>
                                          </p:val>
                                        </p:tav>
                                        <p:tav tm="100000">
                                          <p:val>
                                            <p:strVal val="1+ppt_h/2"/>
                                          </p:val>
                                        </p:tav>
                                      </p:tavLst>
                                    </p:anim>
                                    <p:set>
                                      <p:cBhvr>
                                        <p:cTn id="56" dur="1" fill="hold">
                                          <p:stCondLst>
                                            <p:cond delay="499"/>
                                          </p:stCondLst>
                                        </p:cTn>
                                        <p:tgtEl>
                                          <p:spTgt spid="76815"/>
                                        </p:tgtEl>
                                        <p:attrNameLst>
                                          <p:attrName>style.visibility</p:attrName>
                                        </p:attrNameLst>
                                      </p:cBhvr>
                                      <p:to>
                                        <p:strVal val="hidden"/>
                                      </p:to>
                                    </p:set>
                                  </p:childTnLst>
                                </p:cTn>
                              </p:par>
                              <p:par>
                                <p:cTn id="57" presetID="2" presetClass="exit" presetSubtype="4" fill="hold" grpId="1" nodeType="withEffect">
                                  <p:stCondLst>
                                    <p:cond delay="0"/>
                                  </p:stCondLst>
                                  <p:childTnLst>
                                    <p:anim calcmode="lin" valueType="num">
                                      <p:cBhvr additive="base">
                                        <p:cTn id="58" dur="500"/>
                                        <p:tgtEl>
                                          <p:spTgt spid="76811"/>
                                        </p:tgtEl>
                                        <p:attrNameLst>
                                          <p:attrName>ppt_x</p:attrName>
                                        </p:attrNameLst>
                                      </p:cBhvr>
                                      <p:tavLst>
                                        <p:tav tm="0">
                                          <p:val>
                                            <p:strVal val="ppt_x"/>
                                          </p:val>
                                        </p:tav>
                                        <p:tav tm="100000">
                                          <p:val>
                                            <p:strVal val="ppt_x"/>
                                          </p:val>
                                        </p:tav>
                                      </p:tavLst>
                                    </p:anim>
                                    <p:anim calcmode="lin" valueType="num">
                                      <p:cBhvr additive="base">
                                        <p:cTn id="59" dur="500"/>
                                        <p:tgtEl>
                                          <p:spTgt spid="76811"/>
                                        </p:tgtEl>
                                        <p:attrNameLst>
                                          <p:attrName>ppt_y</p:attrName>
                                        </p:attrNameLst>
                                      </p:cBhvr>
                                      <p:tavLst>
                                        <p:tav tm="0">
                                          <p:val>
                                            <p:strVal val="ppt_y"/>
                                          </p:val>
                                        </p:tav>
                                        <p:tav tm="100000">
                                          <p:val>
                                            <p:strVal val="1+ppt_h/2"/>
                                          </p:val>
                                        </p:tav>
                                      </p:tavLst>
                                    </p:anim>
                                    <p:set>
                                      <p:cBhvr>
                                        <p:cTn id="60" dur="1" fill="hold">
                                          <p:stCondLst>
                                            <p:cond delay="499"/>
                                          </p:stCondLst>
                                        </p:cTn>
                                        <p:tgtEl>
                                          <p:spTgt spid="76811"/>
                                        </p:tgtEl>
                                        <p:attrNameLst>
                                          <p:attrName>style.visibility</p:attrName>
                                        </p:attrNameLst>
                                      </p:cBhvr>
                                      <p:to>
                                        <p:strVal val="hidden"/>
                                      </p:to>
                                    </p:set>
                                  </p:childTnLst>
                                </p:cTn>
                              </p:par>
                              <p:par>
                                <p:cTn id="61" presetID="2" presetClass="exit" presetSubtype="4" fill="hold" grpId="1" nodeType="withEffect">
                                  <p:stCondLst>
                                    <p:cond delay="0"/>
                                  </p:stCondLst>
                                  <p:childTnLst>
                                    <p:anim calcmode="lin" valueType="num">
                                      <p:cBhvr additive="base">
                                        <p:cTn id="62" dur="500"/>
                                        <p:tgtEl>
                                          <p:spTgt spid="76812"/>
                                        </p:tgtEl>
                                        <p:attrNameLst>
                                          <p:attrName>ppt_x</p:attrName>
                                        </p:attrNameLst>
                                      </p:cBhvr>
                                      <p:tavLst>
                                        <p:tav tm="0">
                                          <p:val>
                                            <p:strVal val="ppt_x"/>
                                          </p:val>
                                        </p:tav>
                                        <p:tav tm="100000">
                                          <p:val>
                                            <p:strVal val="ppt_x"/>
                                          </p:val>
                                        </p:tav>
                                      </p:tavLst>
                                    </p:anim>
                                    <p:anim calcmode="lin" valueType="num">
                                      <p:cBhvr additive="base">
                                        <p:cTn id="63" dur="500"/>
                                        <p:tgtEl>
                                          <p:spTgt spid="76812"/>
                                        </p:tgtEl>
                                        <p:attrNameLst>
                                          <p:attrName>ppt_y</p:attrName>
                                        </p:attrNameLst>
                                      </p:cBhvr>
                                      <p:tavLst>
                                        <p:tav tm="0">
                                          <p:val>
                                            <p:strVal val="ppt_y"/>
                                          </p:val>
                                        </p:tav>
                                        <p:tav tm="100000">
                                          <p:val>
                                            <p:strVal val="1+ppt_h/2"/>
                                          </p:val>
                                        </p:tav>
                                      </p:tavLst>
                                    </p:anim>
                                    <p:set>
                                      <p:cBhvr>
                                        <p:cTn id="64" dur="1" fill="hold">
                                          <p:stCondLst>
                                            <p:cond delay="499"/>
                                          </p:stCondLst>
                                        </p:cTn>
                                        <p:tgtEl>
                                          <p:spTgt spid="76812"/>
                                        </p:tgtEl>
                                        <p:attrNameLst>
                                          <p:attrName>style.visibility</p:attrName>
                                        </p:attrNameLst>
                                      </p:cBhvr>
                                      <p:to>
                                        <p:strVal val="hidden"/>
                                      </p:to>
                                    </p:set>
                                  </p:childTnLst>
                                </p:cTn>
                              </p:par>
                              <p:par>
                                <p:cTn id="65" presetID="2" presetClass="exit" presetSubtype="4" fill="hold" grpId="1" nodeType="withEffect">
                                  <p:stCondLst>
                                    <p:cond delay="0"/>
                                  </p:stCondLst>
                                  <p:childTnLst>
                                    <p:anim calcmode="lin" valueType="num">
                                      <p:cBhvr additive="base">
                                        <p:cTn id="66" dur="500"/>
                                        <p:tgtEl>
                                          <p:spTgt spid="76807"/>
                                        </p:tgtEl>
                                        <p:attrNameLst>
                                          <p:attrName>ppt_x</p:attrName>
                                        </p:attrNameLst>
                                      </p:cBhvr>
                                      <p:tavLst>
                                        <p:tav tm="0">
                                          <p:val>
                                            <p:strVal val="ppt_x"/>
                                          </p:val>
                                        </p:tav>
                                        <p:tav tm="100000">
                                          <p:val>
                                            <p:strVal val="ppt_x"/>
                                          </p:val>
                                        </p:tav>
                                      </p:tavLst>
                                    </p:anim>
                                    <p:anim calcmode="lin" valueType="num">
                                      <p:cBhvr additive="base">
                                        <p:cTn id="67" dur="500"/>
                                        <p:tgtEl>
                                          <p:spTgt spid="76807"/>
                                        </p:tgtEl>
                                        <p:attrNameLst>
                                          <p:attrName>ppt_y</p:attrName>
                                        </p:attrNameLst>
                                      </p:cBhvr>
                                      <p:tavLst>
                                        <p:tav tm="0">
                                          <p:val>
                                            <p:strVal val="ppt_y"/>
                                          </p:val>
                                        </p:tav>
                                        <p:tav tm="100000">
                                          <p:val>
                                            <p:strVal val="1+ppt_h/2"/>
                                          </p:val>
                                        </p:tav>
                                      </p:tavLst>
                                    </p:anim>
                                    <p:set>
                                      <p:cBhvr>
                                        <p:cTn id="68" dur="1" fill="hold">
                                          <p:stCondLst>
                                            <p:cond delay="499"/>
                                          </p:stCondLst>
                                        </p:cTn>
                                        <p:tgtEl>
                                          <p:spTgt spid="76807"/>
                                        </p:tgtEl>
                                        <p:attrNameLst>
                                          <p:attrName>style.visibility</p:attrName>
                                        </p:attrNameLst>
                                      </p:cBhvr>
                                      <p:to>
                                        <p:strVal val="hidden"/>
                                      </p:to>
                                    </p:set>
                                  </p:childTnLst>
                                </p:cTn>
                              </p:par>
                              <p:par>
                                <p:cTn id="69" presetID="2" presetClass="exit" presetSubtype="4" fill="hold" grpId="1" nodeType="withEffect">
                                  <p:stCondLst>
                                    <p:cond delay="0"/>
                                  </p:stCondLst>
                                  <p:childTnLst>
                                    <p:anim calcmode="lin" valueType="num">
                                      <p:cBhvr additive="base">
                                        <p:cTn id="70" dur="500"/>
                                        <p:tgtEl>
                                          <p:spTgt spid="76808"/>
                                        </p:tgtEl>
                                        <p:attrNameLst>
                                          <p:attrName>ppt_x</p:attrName>
                                        </p:attrNameLst>
                                      </p:cBhvr>
                                      <p:tavLst>
                                        <p:tav tm="0">
                                          <p:val>
                                            <p:strVal val="ppt_x"/>
                                          </p:val>
                                        </p:tav>
                                        <p:tav tm="100000">
                                          <p:val>
                                            <p:strVal val="ppt_x"/>
                                          </p:val>
                                        </p:tav>
                                      </p:tavLst>
                                    </p:anim>
                                    <p:anim calcmode="lin" valueType="num">
                                      <p:cBhvr additive="base">
                                        <p:cTn id="71" dur="500"/>
                                        <p:tgtEl>
                                          <p:spTgt spid="76808"/>
                                        </p:tgtEl>
                                        <p:attrNameLst>
                                          <p:attrName>ppt_y</p:attrName>
                                        </p:attrNameLst>
                                      </p:cBhvr>
                                      <p:tavLst>
                                        <p:tav tm="0">
                                          <p:val>
                                            <p:strVal val="ppt_y"/>
                                          </p:val>
                                        </p:tav>
                                        <p:tav tm="100000">
                                          <p:val>
                                            <p:strVal val="1+ppt_h/2"/>
                                          </p:val>
                                        </p:tav>
                                      </p:tavLst>
                                    </p:anim>
                                    <p:set>
                                      <p:cBhvr>
                                        <p:cTn id="72" dur="1" fill="hold">
                                          <p:stCondLst>
                                            <p:cond delay="499"/>
                                          </p:stCondLst>
                                        </p:cTn>
                                        <p:tgtEl>
                                          <p:spTgt spid="76808"/>
                                        </p:tgtEl>
                                        <p:attrNameLst>
                                          <p:attrName>style.visibility</p:attrName>
                                        </p:attrNameLst>
                                      </p:cBhvr>
                                      <p:to>
                                        <p:strVal val="hidden"/>
                                      </p:to>
                                    </p:set>
                                  </p:childTnLst>
                                </p:cTn>
                              </p:par>
                              <p:par>
                                <p:cTn id="73" presetID="2" presetClass="exit" presetSubtype="4" fill="hold" grpId="1" nodeType="withEffect">
                                  <p:stCondLst>
                                    <p:cond delay="0"/>
                                  </p:stCondLst>
                                  <p:childTnLst>
                                    <p:anim calcmode="lin" valueType="num">
                                      <p:cBhvr additive="base">
                                        <p:cTn id="74" dur="500"/>
                                        <p:tgtEl>
                                          <p:spTgt spid="76809"/>
                                        </p:tgtEl>
                                        <p:attrNameLst>
                                          <p:attrName>ppt_x</p:attrName>
                                        </p:attrNameLst>
                                      </p:cBhvr>
                                      <p:tavLst>
                                        <p:tav tm="0">
                                          <p:val>
                                            <p:strVal val="ppt_x"/>
                                          </p:val>
                                        </p:tav>
                                        <p:tav tm="100000">
                                          <p:val>
                                            <p:strVal val="ppt_x"/>
                                          </p:val>
                                        </p:tav>
                                      </p:tavLst>
                                    </p:anim>
                                    <p:anim calcmode="lin" valueType="num">
                                      <p:cBhvr additive="base">
                                        <p:cTn id="75" dur="500"/>
                                        <p:tgtEl>
                                          <p:spTgt spid="76809"/>
                                        </p:tgtEl>
                                        <p:attrNameLst>
                                          <p:attrName>ppt_y</p:attrName>
                                        </p:attrNameLst>
                                      </p:cBhvr>
                                      <p:tavLst>
                                        <p:tav tm="0">
                                          <p:val>
                                            <p:strVal val="ppt_y"/>
                                          </p:val>
                                        </p:tav>
                                        <p:tav tm="100000">
                                          <p:val>
                                            <p:strVal val="1+ppt_h/2"/>
                                          </p:val>
                                        </p:tav>
                                      </p:tavLst>
                                    </p:anim>
                                    <p:set>
                                      <p:cBhvr>
                                        <p:cTn id="76" dur="1" fill="hold">
                                          <p:stCondLst>
                                            <p:cond delay="499"/>
                                          </p:stCondLst>
                                        </p:cTn>
                                        <p:tgtEl>
                                          <p:spTgt spid="76809"/>
                                        </p:tgtEl>
                                        <p:attrNameLst>
                                          <p:attrName>style.visibility</p:attrName>
                                        </p:attrNameLst>
                                      </p:cBhvr>
                                      <p:to>
                                        <p:strVal val="hidden"/>
                                      </p:to>
                                    </p:set>
                                  </p:childTnLst>
                                </p:cTn>
                              </p:par>
                              <p:par>
                                <p:cTn id="77" presetID="2" presetClass="exit" presetSubtype="4" fill="hold" grpId="1" nodeType="withEffect">
                                  <p:stCondLst>
                                    <p:cond delay="0"/>
                                  </p:stCondLst>
                                  <p:childTnLst>
                                    <p:anim calcmode="lin" valueType="num">
                                      <p:cBhvr additive="base">
                                        <p:cTn id="78" dur="500"/>
                                        <p:tgtEl>
                                          <p:spTgt spid="76810"/>
                                        </p:tgtEl>
                                        <p:attrNameLst>
                                          <p:attrName>ppt_x</p:attrName>
                                        </p:attrNameLst>
                                      </p:cBhvr>
                                      <p:tavLst>
                                        <p:tav tm="0">
                                          <p:val>
                                            <p:strVal val="ppt_x"/>
                                          </p:val>
                                        </p:tav>
                                        <p:tav tm="100000">
                                          <p:val>
                                            <p:strVal val="ppt_x"/>
                                          </p:val>
                                        </p:tav>
                                      </p:tavLst>
                                    </p:anim>
                                    <p:anim calcmode="lin" valueType="num">
                                      <p:cBhvr additive="base">
                                        <p:cTn id="79" dur="500"/>
                                        <p:tgtEl>
                                          <p:spTgt spid="76810"/>
                                        </p:tgtEl>
                                        <p:attrNameLst>
                                          <p:attrName>ppt_y</p:attrName>
                                        </p:attrNameLst>
                                      </p:cBhvr>
                                      <p:tavLst>
                                        <p:tav tm="0">
                                          <p:val>
                                            <p:strVal val="ppt_y"/>
                                          </p:val>
                                        </p:tav>
                                        <p:tav tm="100000">
                                          <p:val>
                                            <p:strVal val="1+ppt_h/2"/>
                                          </p:val>
                                        </p:tav>
                                      </p:tavLst>
                                    </p:anim>
                                    <p:set>
                                      <p:cBhvr>
                                        <p:cTn id="80" dur="1" fill="hold">
                                          <p:stCondLst>
                                            <p:cond delay="499"/>
                                          </p:stCondLst>
                                        </p:cTn>
                                        <p:tgtEl>
                                          <p:spTgt spid="76810"/>
                                        </p:tgtEl>
                                        <p:attrNameLst>
                                          <p:attrName>style.visibility</p:attrName>
                                        </p:attrNameLst>
                                      </p:cBhvr>
                                      <p:to>
                                        <p:strVal val="hidden"/>
                                      </p:to>
                                    </p:set>
                                  </p:childTnLst>
                                </p:cTn>
                              </p:par>
                              <p:par>
                                <p:cTn id="81" presetID="2" presetClass="exit" presetSubtype="4" fill="hold" grpId="1" nodeType="withEffect">
                                  <p:stCondLst>
                                    <p:cond delay="0"/>
                                  </p:stCondLst>
                                  <p:childTnLst>
                                    <p:anim calcmode="lin" valueType="num">
                                      <p:cBhvr additive="base">
                                        <p:cTn id="82" dur="500"/>
                                        <p:tgtEl>
                                          <p:spTgt spid="76813"/>
                                        </p:tgtEl>
                                        <p:attrNameLst>
                                          <p:attrName>ppt_x</p:attrName>
                                        </p:attrNameLst>
                                      </p:cBhvr>
                                      <p:tavLst>
                                        <p:tav tm="0">
                                          <p:val>
                                            <p:strVal val="ppt_x"/>
                                          </p:val>
                                        </p:tav>
                                        <p:tav tm="100000">
                                          <p:val>
                                            <p:strVal val="ppt_x"/>
                                          </p:val>
                                        </p:tav>
                                      </p:tavLst>
                                    </p:anim>
                                    <p:anim calcmode="lin" valueType="num">
                                      <p:cBhvr additive="base">
                                        <p:cTn id="83" dur="500"/>
                                        <p:tgtEl>
                                          <p:spTgt spid="76813"/>
                                        </p:tgtEl>
                                        <p:attrNameLst>
                                          <p:attrName>ppt_y</p:attrName>
                                        </p:attrNameLst>
                                      </p:cBhvr>
                                      <p:tavLst>
                                        <p:tav tm="0">
                                          <p:val>
                                            <p:strVal val="ppt_y"/>
                                          </p:val>
                                        </p:tav>
                                        <p:tav tm="100000">
                                          <p:val>
                                            <p:strVal val="1+ppt_h/2"/>
                                          </p:val>
                                        </p:tav>
                                      </p:tavLst>
                                    </p:anim>
                                    <p:set>
                                      <p:cBhvr>
                                        <p:cTn id="84" dur="1" fill="hold">
                                          <p:stCondLst>
                                            <p:cond delay="499"/>
                                          </p:stCondLst>
                                        </p:cTn>
                                        <p:tgtEl>
                                          <p:spTgt spid="76813"/>
                                        </p:tgtEl>
                                        <p:attrNameLst>
                                          <p:attrName>style.visibility</p:attrName>
                                        </p:attrNameLst>
                                      </p:cBhvr>
                                      <p:to>
                                        <p:strVal val="hidden"/>
                                      </p:to>
                                    </p:set>
                                  </p:childTnLst>
                                </p:cTn>
                              </p:par>
                              <p:par>
                                <p:cTn id="85" presetID="2" presetClass="exit" presetSubtype="4" fill="hold" grpId="1" nodeType="withEffect">
                                  <p:stCondLst>
                                    <p:cond delay="0"/>
                                  </p:stCondLst>
                                  <p:childTnLst>
                                    <p:anim calcmode="lin" valueType="num">
                                      <p:cBhvr additive="base">
                                        <p:cTn id="86" dur="500"/>
                                        <p:tgtEl>
                                          <p:spTgt spid="76814"/>
                                        </p:tgtEl>
                                        <p:attrNameLst>
                                          <p:attrName>ppt_x</p:attrName>
                                        </p:attrNameLst>
                                      </p:cBhvr>
                                      <p:tavLst>
                                        <p:tav tm="0">
                                          <p:val>
                                            <p:strVal val="ppt_x"/>
                                          </p:val>
                                        </p:tav>
                                        <p:tav tm="100000">
                                          <p:val>
                                            <p:strVal val="ppt_x"/>
                                          </p:val>
                                        </p:tav>
                                      </p:tavLst>
                                    </p:anim>
                                    <p:anim calcmode="lin" valueType="num">
                                      <p:cBhvr additive="base">
                                        <p:cTn id="87" dur="500"/>
                                        <p:tgtEl>
                                          <p:spTgt spid="76814"/>
                                        </p:tgtEl>
                                        <p:attrNameLst>
                                          <p:attrName>ppt_y</p:attrName>
                                        </p:attrNameLst>
                                      </p:cBhvr>
                                      <p:tavLst>
                                        <p:tav tm="0">
                                          <p:val>
                                            <p:strVal val="ppt_y"/>
                                          </p:val>
                                        </p:tav>
                                        <p:tav tm="100000">
                                          <p:val>
                                            <p:strVal val="1+ppt_h/2"/>
                                          </p:val>
                                        </p:tav>
                                      </p:tavLst>
                                    </p:anim>
                                    <p:set>
                                      <p:cBhvr>
                                        <p:cTn id="88" dur="1" fill="hold">
                                          <p:stCondLst>
                                            <p:cond delay="499"/>
                                          </p:stCondLst>
                                        </p:cTn>
                                        <p:tgtEl>
                                          <p:spTgt spid="76814"/>
                                        </p:tgtEl>
                                        <p:attrNameLst>
                                          <p:attrName>style.visibility</p:attrName>
                                        </p:attrNameLst>
                                      </p:cBhvr>
                                      <p:to>
                                        <p:strVal val="hidden"/>
                                      </p:to>
                                    </p:set>
                                  </p:childTnLst>
                                </p:cTn>
                              </p:par>
                              <p:par>
                                <p:cTn id="89" presetID="2" presetClass="exit" presetSubtype="4" fill="hold" grpId="1" nodeType="withEffect">
                                  <p:stCondLst>
                                    <p:cond delay="0"/>
                                  </p:stCondLst>
                                  <p:childTnLst>
                                    <p:anim calcmode="lin" valueType="num">
                                      <p:cBhvr additive="base">
                                        <p:cTn id="90" dur="500"/>
                                        <p:tgtEl>
                                          <p:spTgt spid="76817"/>
                                        </p:tgtEl>
                                        <p:attrNameLst>
                                          <p:attrName>ppt_x</p:attrName>
                                        </p:attrNameLst>
                                      </p:cBhvr>
                                      <p:tavLst>
                                        <p:tav tm="0">
                                          <p:val>
                                            <p:strVal val="ppt_x"/>
                                          </p:val>
                                        </p:tav>
                                        <p:tav tm="100000">
                                          <p:val>
                                            <p:strVal val="ppt_x"/>
                                          </p:val>
                                        </p:tav>
                                      </p:tavLst>
                                    </p:anim>
                                    <p:anim calcmode="lin" valueType="num">
                                      <p:cBhvr additive="base">
                                        <p:cTn id="91" dur="500"/>
                                        <p:tgtEl>
                                          <p:spTgt spid="76817"/>
                                        </p:tgtEl>
                                        <p:attrNameLst>
                                          <p:attrName>ppt_y</p:attrName>
                                        </p:attrNameLst>
                                      </p:cBhvr>
                                      <p:tavLst>
                                        <p:tav tm="0">
                                          <p:val>
                                            <p:strVal val="ppt_y"/>
                                          </p:val>
                                        </p:tav>
                                        <p:tav tm="100000">
                                          <p:val>
                                            <p:strVal val="1+ppt_h/2"/>
                                          </p:val>
                                        </p:tav>
                                      </p:tavLst>
                                    </p:anim>
                                    <p:set>
                                      <p:cBhvr>
                                        <p:cTn id="92" dur="1" fill="hold">
                                          <p:stCondLst>
                                            <p:cond delay="499"/>
                                          </p:stCondLst>
                                        </p:cTn>
                                        <p:tgtEl>
                                          <p:spTgt spid="76817"/>
                                        </p:tgtEl>
                                        <p:attrNameLst>
                                          <p:attrName>style.visibility</p:attrName>
                                        </p:attrNameLst>
                                      </p:cBhvr>
                                      <p:to>
                                        <p:strVal val="hidden"/>
                                      </p:to>
                                    </p:set>
                                  </p:childTnLst>
                                </p:cTn>
                              </p:par>
                              <p:par>
                                <p:cTn id="93" presetID="2" presetClass="exit" presetSubtype="4" fill="hold" grpId="1" nodeType="withEffect">
                                  <p:stCondLst>
                                    <p:cond delay="0"/>
                                  </p:stCondLst>
                                  <p:childTnLst>
                                    <p:anim calcmode="lin" valueType="num">
                                      <p:cBhvr additive="base">
                                        <p:cTn id="94" dur="500"/>
                                        <p:tgtEl>
                                          <p:spTgt spid="76818"/>
                                        </p:tgtEl>
                                        <p:attrNameLst>
                                          <p:attrName>ppt_x</p:attrName>
                                        </p:attrNameLst>
                                      </p:cBhvr>
                                      <p:tavLst>
                                        <p:tav tm="0">
                                          <p:val>
                                            <p:strVal val="ppt_x"/>
                                          </p:val>
                                        </p:tav>
                                        <p:tav tm="100000">
                                          <p:val>
                                            <p:strVal val="ppt_x"/>
                                          </p:val>
                                        </p:tav>
                                      </p:tavLst>
                                    </p:anim>
                                    <p:anim calcmode="lin" valueType="num">
                                      <p:cBhvr additive="base">
                                        <p:cTn id="95" dur="500"/>
                                        <p:tgtEl>
                                          <p:spTgt spid="76818"/>
                                        </p:tgtEl>
                                        <p:attrNameLst>
                                          <p:attrName>ppt_y</p:attrName>
                                        </p:attrNameLst>
                                      </p:cBhvr>
                                      <p:tavLst>
                                        <p:tav tm="0">
                                          <p:val>
                                            <p:strVal val="ppt_y"/>
                                          </p:val>
                                        </p:tav>
                                        <p:tav tm="100000">
                                          <p:val>
                                            <p:strVal val="1+ppt_h/2"/>
                                          </p:val>
                                        </p:tav>
                                      </p:tavLst>
                                    </p:anim>
                                    <p:set>
                                      <p:cBhvr>
                                        <p:cTn id="96" dur="1" fill="hold">
                                          <p:stCondLst>
                                            <p:cond delay="499"/>
                                          </p:stCondLst>
                                        </p:cTn>
                                        <p:tgtEl>
                                          <p:spTgt spid="76818"/>
                                        </p:tgtEl>
                                        <p:attrNameLst>
                                          <p:attrName>style.visibility</p:attrName>
                                        </p:attrNameLst>
                                      </p:cBhvr>
                                      <p:to>
                                        <p:strVal val="hidden"/>
                                      </p:to>
                                    </p:set>
                                  </p:childTnLst>
                                </p:cTn>
                              </p:par>
                            </p:childTnLst>
                          </p:cTn>
                        </p:par>
                        <p:par>
                          <p:cTn id="97" fill="hold" nodeType="afterGroup">
                            <p:stCondLst>
                              <p:cond delay="500"/>
                            </p:stCondLst>
                            <p:childTnLst>
                              <p:par>
                                <p:cTn id="98" presetID="2" presetClass="entr" presetSubtype="4" fill="hold" grpId="0" nodeType="afterEffect">
                                  <p:stCondLst>
                                    <p:cond delay="0"/>
                                  </p:stCondLst>
                                  <p:childTnLst>
                                    <p:set>
                                      <p:cBhvr>
                                        <p:cTn id="99" dur="1" fill="hold">
                                          <p:stCondLst>
                                            <p:cond delay="0"/>
                                          </p:stCondLst>
                                        </p:cTn>
                                        <p:tgtEl>
                                          <p:spTgt spid="76819"/>
                                        </p:tgtEl>
                                        <p:attrNameLst>
                                          <p:attrName>style.visibility</p:attrName>
                                        </p:attrNameLst>
                                      </p:cBhvr>
                                      <p:to>
                                        <p:strVal val="visible"/>
                                      </p:to>
                                    </p:set>
                                    <p:anim calcmode="lin" valueType="num">
                                      <p:cBhvr additive="base">
                                        <p:cTn id="100" dur="500" fill="hold"/>
                                        <p:tgtEl>
                                          <p:spTgt spid="76819"/>
                                        </p:tgtEl>
                                        <p:attrNameLst>
                                          <p:attrName>ppt_x</p:attrName>
                                        </p:attrNameLst>
                                      </p:cBhvr>
                                      <p:tavLst>
                                        <p:tav tm="0">
                                          <p:val>
                                            <p:strVal val="#ppt_x"/>
                                          </p:val>
                                        </p:tav>
                                        <p:tav tm="100000">
                                          <p:val>
                                            <p:strVal val="#ppt_x"/>
                                          </p:val>
                                        </p:tav>
                                      </p:tavLst>
                                    </p:anim>
                                    <p:anim calcmode="lin" valueType="num">
                                      <p:cBhvr additive="base">
                                        <p:cTn id="101" dur="500" fill="hold"/>
                                        <p:tgtEl>
                                          <p:spTgt spid="76819"/>
                                        </p:tgtEl>
                                        <p:attrNameLst>
                                          <p:attrName>ppt_y</p:attrName>
                                        </p:attrNameLst>
                                      </p:cBhvr>
                                      <p:tavLst>
                                        <p:tav tm="0">
                                          <p:val>
                                            <p:strVal val="1+#ppt_h/2"/>
                                          </p:val>
                                        </p:tav>
                                        <p:tav tm="100000">
                                          <p:val>
                                            <p:strVal val="#ppt_y"/>
                                          </p:val>
                                        </p:tav>
                                      </p:tavLst>
                                    </p:anim>
                                  </p:childTnLst>
                                </p:cTn>
                              </p:par>
                            </p:childTnLst>
                          </p:cTn>
                        </p:par>
                        <p:par>
                          <p:cTn id="102" fill="hold" nodeType="afterGroup">
                            <p:stCondLst>
                              <p:cond delay="1000"/>
                            </p:stCondLst>
                            <p:childTnLst>
                              <p:par>
                                <p:cTn id="103" presetID="8" presetClass="entr" presetSubtype="16" fill="hold" grpId="0" nodeType="afterEffect">
                                  <p:stCondLst>
                                    <p:cond delay="0"/>
                                  </p:stCondLst>
                                  <p:childTnLst>
                                    <p:set>
                                      <p:cBhvr>
                                        <p:cTn id="104" dur="1" fill="hold">
                                          <p:stCondLst>
                                            <p:cond delay="0"/>
                                          </p:stCondLst>
                                        </p:cTn>
                                        <p:tgtEl>
                                          <p:spTgt spid="76821"/>
                                        </p:tgtEl>
                                        <p:attrNameLst>
                                          <p:attrName>style.visibility</p:attrName>
                                        </p:attrNameLst>
                                      </p:cBhvr>
                                      <p:to>
                                        <p:strVal val="visible"/>
                                      </p:to>
                                    </p:set>
                                    <p:animEffect transition="in" filter="diamond(in)">
                                      <p:cBhvr>
                                        <p:cTn id="105" dur="500"/>
                                        <p:tgtEl>
                                          <p:spTgt spid="76821"/>
                                        </p:tgtEl>
                                      </p:cBhvr>
                                    </p:animEffect>
                                  </p:childTnLst>
                                </p:cTn>
                              </p:par>
                            </p:childTnLst>
                          </p:cTn>
                        </p:par>
                        <p:par>
                          <p:cTn id="106" fill="hold" nodeType="afterGroup">
                            <p:stCondLst>
                              <p:cond delay="1500"/>
                            </p:stCondLst>
                            <p:childTnLst>
                              <p:par>
                                <p:cTn id="107" presetID="3" presetClass="entr" presetSubtype="10" fill="hold" grpId="0" nodeType="afterEffect">
                                  <p:stCondLst>
                                    <p:cond delay="0"/>
                                  </p:stCondLst>
                                  <p:childTnLst>
                                    <p:set>
                                      <p:cBhvr>
                                        <p:cTn id="108" dur="1" fill="hold">
                                          <p:stCondLst>
                                            <p:cond delay="0"/>
                                          </p:stCondLst>
                                        </p:cTn>
                                        <p:tgtEl>
                                          <p:spTgt spid="76823"/>
                                        </p:tgtEl>
                                        <p:attrNameLst>
                                          <p:attrName>style.visibility</p:attrName>
                                        </p:attrNameLst>
                                      </p:cBhvr>
                                      <p:to>
                                        <p:strVal val="visible"/>
                                      </p:to>
                                    </p:set>
                                    <p:animEffect transition="in" filter="blinds(horizontal)">
                                      <p:cBhvr>
                                        <p:cTn id="109" dur="500"/>
                                        <p:tgtEl>
                                          <p:spTgt spid="76823"/>
                                        </p:tgtEl>
                                      </p:cBhvr>
                                    </p:animEffect>
                                  </p:childTnLst>
                                </p:cTn>
                              </p:par>
                            </p:childTnLst>
                          </p:cTn>
                        </p:par>
                      </p:childTnLst>
                    </p:cTn>
                  </p:par>
                  <p:par>
                    <p:cTn id="110" fill="hold" nodeType="clickPar">
                      <p:stCondLst>
                        <p:cond delay="indefinite"/>
                      </p:stCondLst>
                      <p:childTnLst>
                        <p:par>
                          <p:cTn id="111" fill="hold" nodeType="withGroup">
                            <p:stCondLst>
                              <p:cond delay="0"/>
                            </p:stCondLst>
                            <p:childTnLst>
                              <p:par>
                                <p:cTn id="112" presetID="2" presetClass="exit" presetSubtype="4" fill="hold" grpId="1" nodeType="clickEffect">
                                  <p:stCondLst>
                                    <p:cond delay="0"/>
                                  </p:stCondLst>
                                  <p:childTnLst>
                                    <p:anim calcmode="lin" valueType="num">
                                      <p:cBhvr additive="base">
                                        <p:cTn id="113" dur="500"/>
                                        <p:tgtEl>
                                          <p:spTgt spid="76819"/>
                                        </p:tgtEl>
                                        <p:attrNameLst>
                                          <p:attrName>ppt_x</p:attrName>
                                        </p:attrNameLst>
                                      </p:cBhvr>
                                      <p:tavLst>
                                        <p:tav tm="0">
                                          <p:val>
                                            <p:strVal val="ppt_x"/>
                                          </p:val>
                                        </p:tav>
                                        <p:tav tm="100000">
                                          <p:val>
                                            <p:strVal val="ppt_x"/>
                                          </p:val>
                                        </p:tav>
                                      </p:tavLst>
                                    </p:anim>
                                    <p:anim calcmode="lin" valueType="num">
                                      <p:cBhvr additive="base">
                                        <p:cTn id="114" dur="500"/>
                                        <p:tgtEl>
                                          <p:spTgt spid="76819"/>
                                        </p:tgtEl>
                                        <p:attrNameLst>
                                          <p:attrName>ppt_y</p:attrName>
                                        </p:attrNameLst>
                                      </p:cBhvr>
                                      <p:tavLst>
                                        <p:tav tm="0">
                                          <p:val>
                                            <p:strVal val="ppt_y"/>
                                          </p:val>
                                        </p:tav>
                                        <p:tav tm="100000">
                                          <p:val>
                                            <p:strVal val="1+ppt_h/2"/>
                                          </p:val>
                                        </p:tav>
                                      </p:tavLst>
                                    </p:anim>
                                    <p:set>
                                      <p:cBhvr>
                                        <p:cTn id="115" dur="1" fill="hold">
                                          <p:stCondLst>
                                            <p:cond delay="499"/>
                                          </p:stCondLst>
                                        </p:cTn>
                                        <p:tgtEl>
                                          <p:spTgt spid="76819"/>
                                        </p:tgtEl>
                                        <p:attrNameLst>
                                          <p:attrName>style.visibility</p:attrName>
                                        </p:attrNameLst>
                                      </p:cBhvr>
                                      <p:to>
                                        <p:strVal val="hidden"/>
                                      </p:to>
                                    </p:set>
                                  </p:childTnLst>
                                </p:cTn>
                              </p:par>
                              <p:par>
                                <p:cTn id="116" presetID="2" presetClass="exit" presetSubtype="4" fill="hold" grpId="1" nodeType="withEffect">
                                  <p:stCondLst>
                                    <p:cond delay="0"/>
                                  </p:stCondLst>
                                  <p:childTnLst>
                                    <p:anim calcmode="lin" valueType="num">
                                      <p:cBhvr additive="base">
                                        <p:cTn id="117" dur="500"/>
                                        <p:tgtEl>
                                          <p:spTgt spid="76821"/>
                                        </p:tgtEl>
                                        <p:attrNameLst>
                                          <p:attrName>ppt_x</p:attrName>
                                        </p:attrNameLst>
                                      </p:cBhvr>
                                      <p:tavLst>
                                        <p:tav tm="0">
                                          <p:val>
                                            <p:strVal val="ppt_x"/>
                                          </p:val>
                                        </p:tav>
                                        <p:tav tm="100000">
                                          <p:val>
                                            <p:strVal val="ppt_x"/>
                                          </p:val>
                                        </p:tav>
                                      </p:tavLst>
                                    </p:anim>
                                    <p:anim calcmode="lin" valueType="num">
                                      <p:cBhvr additive="base">
                                        <p:cTn id="118" dur="500"/>
                                        <p:tgtEl>
                                          <p:spTgt spid="76821"/>
                                        </p:tgtEl>
                                        <p:attrNameLst>
                                          <p:attrName>ppt_y</p:attrName>
                                        </p:attrNameLst>
                                      </p:cBhvr>
                                      <p:tavLst>
                                        <p:tav tm="0">
                                          <p:val>
                                            <p:strVal val="ppt_y"/>
                                          </p:val>
                                        </p:tav>
                                        <p:tav tm="100000">
                                          <p:val>
                                            <p:strVal val="1+ppt_h/2"/>
                                          </p:val>
                                        </p:tav>
                                      </p:tavLst>
                                    </p:anim>
                                    <p:set>
                                      <p:cBhvr>
                                        <p:cTn id="119" dur="1" fill="hold">
                                          <p:stCondLst>
                                            <p:cond delay="499"/>
                                          </p:stCondLst>
                                        </p:cTn>
                                        <p:tgtEl>
                                          <p:spTgt spid="76821"/>
                                        </p:tgtEl>
                                        <p:attrNameLst>
                                          <p:attrName>style.visibility</p:attrName>
                                        </p:attrNameLst>
                                      </p:cBhvr>
                                      <p:to>
                                        <p:strVal val="hidden"/>
                                      </p:to>
                                    </p:set>
                                  </p:childTnLst>
                                </p:cTn>
                              </p:par>
                            </p:childTnLst>
                          </p:cTn>
                        </p:par>
                        <p:par>
                          <p:cTn id="120" fill="hold" nodeType="afterGroup">
                            <p:stCondLst>
                              <p:cond delay="500"/>
                            </p:stCondLst>
                            <p:childTnLst>
                              <p:par>
                                <p:cTn id="121" presetID="4" presetClass="exit" presetSubtype="16" fill="hold" grpId="1" nodeType="afterEffect">
                                  <p:stCondLst>
                                    <p:cond delay="0"/>
                                  </p:stCondLst>
                                  <p:childTnLst>
                                    <p:animEffect transition="out" filter="box(in)">
                                      <p:cBhvr>
                                        <p:cTn id="122" dur="500"/>
                                        <p:tgtEl>
                                          <p:spTgt spid="76823"/>
                                        </p:tgtEl>
                                      </p:cBhvr>
                                    </p:animEffect>
                                    <p:set>
                                      <p:cBhvr>
                                        <p:cTn id="123" dur="1" fill="hold">
                                          <p:stCondLst>
                                            <p:cond delay="499"/>
                                          </p:stCondLst>
                                        </p:cTn>
                                        <p:tgtEl>
                                          <p:spTgt spid="76823"/>
                                        </p:tgtEl>
                                        <p:attrNameLst>
                                          <p:attrName>style.visibility</p:attrName>
                                        </p:attrNameLst>
                                      </p:cBhvr>
                                      <p:to>
                                        <p:strVal val="hidden"/>
                                      </p:to>
                                    </p:set>
                                  </p:childTnLst>
                                </p:cTn>
                              </p:par>
                            </p:childTnLst>
                          </p:cTn>
                        </p:par>
                        <p:par>
                          <p:cTn id="124" fill="hold" nodeType="afterGroup">
                            <p:stCondLst>
                              <p:cond delay="1000"/>
                            </p:stCondLst>
                            <p:childTnLst>
                              <p:par>
                                <p:cTn id="125" presetID="4" presetClass="entr" presetSubtype="16" fill="hold" grpId="0" nodeType="afterEffect">
                                  <p:stCondLst>
                                    <p:cond delay="0"/>
                                  </p:stCondLst>
                                  <p:childTnLst>
                                    <p:set>
                                      <p:cBhvr>
                                        <p:cTn id="126" dur="1" fill="hold">
                                          <p:stCondLst>
                                            <p:cond delay="0"/>
                                          </p:stCondLst>
                                        </p:cTn>
                                        <p:tgtEl>
                                          <p:spTgt spid="76824"/>
                                        </p:tgtEl>
                                        <p:attrNameLst>
                                          <p:attrName>style.visibility</p:attrName>
                                        </p:attrNameLst>
                                      </p:cBhvr>
                                      <p:to>
                                        <p:strVal val="visible"/>
                                      </p:to>
                                    </p:set>
                                    <p:animEffect transition="in" filter="box(in)">
                                      <p:cBhvr>
                                        <p:cTn id="127" dur="500"/>
                                        <p:tgtEl>
                                          <p:spTgt spid="76824"/>
                                        </p:tgtEl>
                                      </p:cBhvr>
                                    </p:animEffect>
                                  </p:childTnLst>
                                </p:cTn>
                              </p:par>
                            </p:childTnLst>
                          </p:cTn>
                        </p:par>
                        <p:par>
                          <p:cTn id="128" fill="hold" nodeType="afterGroup">
                            <p:stCondLst>
                              <p:cond delay="1500"/>
                            </p:stCondLst>
                            <p:childTnLst>
                              <p:par>
                                <p:cTn id="129" presetID="2" presetClass="entr" presetSubtype="4" fill="hold" grpId="0" nodeType="afterEffect">
                                  <p:stCondLst>
                                    <p:cond delay="0"/>
                                  </p:stCondLst>
                                  <p:childTnLst>
                                    <p:set>
                                      <p:cBhvr>
                                        <p:cTn id="130" dur="1" fill="hold">
                                          <p:stCondLst>
                                            <p:cond delay="0"/>
                                          </p:stCondLst>
                                        </p:cTn>
                                        <p:tgtEl>
                                          <p:spTgt spid="76825"/>
                                        </p:tgtEl>
                                        <p:attrNameLst>
                                          <p:attrName>style.visibility</p:attrName>
                                        </p:attrNameLst>
                                      </p:cBhvr>
                                      <p:to>
                                        <p:strVal val="visible"/>
                                      </p:to>
                                    </p:set>
                                    <p:anim calcmode="lin" valueType="num">
                                      <p:cBhvr additive="base">
                                        <p:cTn id="131" dur="500" fill="hold"/>
                                        <p:tgtEl>
                                          <p:spTgt spid="76825"/>
                                        </p:tgtEl>
                                        <p:attrNameLst>
                                          <p:attrName>ppt_x</p:attrName>
                                        </p:attrNameLst>
                                      </p:cBhvr>
                                      <p:tavLst>
                                        <p:tav tm="0">
                                          <p:val>
                                            <p:strVal val="#ppt_x"/>
                                          </p:val>
                                        </p:tav>
                                        <p:tav tm="100000">
                                          <p:val>
                                            <p:strVal val="#ppt_x"/>
                                          </p:val>
                                        </p:tav>
                                      </p:tavLst>
                                    </p:anim>
                                    <p:anim calcmode="lin" valueType="num">
                                      <p:cBhvr additive="base">
                                        <p:cTn id="132" dur="500" fill="hold"/>
                                        <p:tgtEl>
                                          <p:spTgt spid="76825"/>
                                        </p:tgtEl>
                                        <p:attrNameLst>
                                          <p:attrName>ppt_y</p:attrName>
                                        </p:attrNameLst>
                                      </p:cBhvr>
                                      <p:tavLst>
                                        <p:tav tm="0">
                                          <p:val>
                                            <p:strVal val="1+#ppt_h/2"/>
                                          </p:val>
                                        </p:tav>
                                        <p:tav tm="100000">
                                          <p:val>
                                            <p:strVal val="#ppt_y"/>
                                          </p:val>
                                        </p:tav>
                                      </p:tavLst>
                                    </p:anim>
                                  </p:childTnLst>
                                </p:cTn>
                              </p:par>
                            </p:childTnLst>
                          </p:cTn>
                        </p:par>
                        <p:par>
                          <p:cTn id="133" fill="hold" nodeType="afterGroup">
                            <p:stCondLst>
                              <p:cond delay="2000"/>
                            </p:stCondLst>
                            <p:childTnLst>
                              <p:par>
                                <p:cTn id="134" presetID="8" presetClass="entr" presetSubtype="16" fill="hold" grpId="0" nodeType="afterEffect">
                                  <p:stCondLst>
                                    <p:cond delay="0"/>
                                  </p:stCondLst>
                                  <p:childTnLst>
                                    <p:set>
                                      <p:cBhvr>
                                        <p:cTn id="135" dur="1" fill="hold">
                                          <p:stCondLst>
                                            <p:cond delay="0"/>
                                          </p:stCondLst>
                                        </p:cTn>
                                        <p:tgtEl>
                                          <p:spTgt spid="76826"/>
                                        </p:tgtEl>
                                        <p:attrNameLst>
                                          <p:attrName>style.visibility</p:attrName>
                                        </p:attrNameLst>
                                      </p:cBhvr>
                                      <p:to>
                                        <p:strVal val="visible"/>
                                      </p:to>
                                    </p:set>
                                    <p:animEffect transition="in" filter="diamond(in)">
                                      <p:cBhvr>
                                        <p:cTn id="136" dur="500"/>
                                        <p:tgtEl>
                                          <p:spTgt spid="76826"/>
                                        </p:tgtEl>
                                      </p:cBhvr>
                                    </p:animEffect>
                                  </p:childTnLst>
                                </p:cTn>
                              </p:par>
                            </p:childTnLst>
                          </p:cTn>
                        </p:par>
                        <p:par>
                          <p:cTn id="137" fill="hold" nodeType="afterGroup">
                            <p:stCondLst>
                              <p:cond delay="2500"/>
                            </p:stCondLst>
                            <p:childTnLst>
                              <p:par>
                                <p:cTn id="138" presetID="3" presetClass="entr" presetSubtype="10" fill="hold" grpId="0" nodeType="afterEffect">
                                  <p:stCondLst>
                                    <p:cond delay="0"/>
                                  </p:stCondLst>
                                  <p:childTnLst>
                                    <p:set>
                                      <p:cBhvr>
                                        <p:cTn id="139" dur="1" fill="hold">
                                          <p:stCondLst>
                                            <p:cond delay="0"/>
                                          </p:stCondLst>
                                        </p:cTn>
                                        <p:tgtEl>
                                          <p:spTgt spid="76827"/>
                                        </p:tgtEl>
                                        <p:attrNameLst>
                                          <p:attrName>style.visibility</p:attrName>
                                        </p:attrNameLst>
                                      </p:cBhvr>
                                      <p:to>
                                        <p:strVal val="visible"/>
                                      </p:to>
                                    </p:set>
                                    <p:animEffect transition="in" filter="blinds(horizontal)">
                                      <p:cBhvr>
                                        <p:cTn id="140" dur="500"/>
                                        <p:tgtEl>
                                          <p:spTgt spid="76827"/>
                                        </p:tgtEl>
                                      </p:cBhvr>
                                    </p:animEffect>
                                  </p:childTnLst>
                                </p:cTn>
                              </p:par>
                            </p:childTnLst>
                          </p:cTn>
                        </p:par>
                      </p:childTnLst>
                    </p:cTn>
                  </p:par>
                  <p:par>
                    <p:cTn id="141" fill="hold" nodeType="clickPar">
                      <p:stCondLst>
                        <p:cond delay="indefinite"/>
                      </p:stCondLst>
                      <p:childTnLst>
                        <p:par>
                          <p:cTn id="142" fill="hold" nodeType="withGroup">
                            <p:stCondLst>
                              <p:cond delay="0"/>
                            </p:stCondLst>
                            <p:childTnLst>
                              <p:par>
                                <p:cTn id="143" presetID="2" presetClass="entr" presetSubtype="4" fill="hold" grpId="0" nodeType="clickEffect">
                                  <p:stCondLst>
                                    <p:cond delay="0"/>
                                  </p:stCondLst>
                                  <p:childTnLst>
                                    <p:set>
                                      <p:cBhvr>
                                        <p:cTn id="144" dur="1" fill="hold">
                                          <p:stCondLst>
                                            <p:cond delay="0"/>
                                          </p:stCondLst>
                                        </p:cTn>
                                        <p:tgtEl>
                                          <p:spTgt spid="76829"/>
                                        </p:tgtEl>
                                        <p:attrNameLst>
                                          <p:attrName>style.visibility</p:attrName>
                                        </p:attrNameLst>
                                      </p:cBhvr>
                                      <p:to>
                                        <p:strVal val="visible"/>
                                      </p:to>
                                    </p:set>
                                    <p:anim calcmode="lin" valueType="num">
                                      <p:cBhvr additive="base">
                                        <p:cTn id="145" dur="500" fill="hold"/>
                                        <p:tgtEl>
                                          <p:spTgt spid="76829"/>
                                        </p:tgtEl>
                                        <p:attrNameLst>
                                          <p:attrName>ppt_x</p:attrName>
                                        </p:attrNameLst>
                                      </p:cBhvr>
                                      <p:tavLst>
                                        <p:tav tm="0">
                                          <p:val>
                                            <p:strVal val="#ppt_x"/>
                                          </p:val>
                                        </p:tav>
                                        <p:tav tm="100000">
                                          <p:val>
                                            <p:strVal val="#ppt_x"/>
                                          </p:val>
                                        </p:tav>
                                      </p:tavLst>
                                    </p:anim>
                                    <p:anim calcmode="lin" valueType="num">
                                      <p:cBhvr additive="base">
                                        <p:cTn id="146" dur="500" fill="hold"/>
                                        <p:tgtEl>
                                          <p:spTgt spid="76829"/>
                                        </p:tgtEl>
                                        <p:attrNameLst>
                                          <p:attrName>ppt_y</p:attrName>
                                        </p:attrNameLst>
                                      </p:cBhvr>
                                      <p:tavLst>
                                        <p:tav tm="0">
                                          <p:val>
                                            <p:strVal val="1+#ppt_h/2"/>
                                          </p:val>
                                        </p:tav>
                                        <p:tav tm="100000">
                                          <p:val>
                                            <p:strVal val="#ppt_y"/>
                                          </p:val>
                                        </p:tav>
                                      </p:tavLst>
                                    </p:anim>
                                  </p:childTnLst>
                                </p:cTn>
                              </p:par>
                            </p:childTnLst>
                          </p:cTn>
                        </p:par>
                        <p:par>
                          <p:cTn id="147" fill="hold" nodeType="afterGroup">
                            <p:stCondLst>
                              <p:cond delay="500"/>
                            </p:stCondLst>
                            <p:childTnLst>
                              <p:par>
                                <p:cTn id="148" presetID="8" presetClass="entr" presetSubtype="16" fill="hold" grpId="0" nodeType="afterEffect">
                                  <p:stCondLst>
                                    <p:cond delay="0"/>
                                  </p:stCondLst>
                                  <p:childTnLst>
                                    <p:set>
                                      <p:cBhvr>
                                        <p:cTn id="149" dur="1" fill="hold">
                                          <p:stCondLst>
                                            <p:cond delay="0"/>
                                          </p:stCondLst>
                                        </p:cTn>
                                        <p:tgtEl>
                                          <p:spTgt spid="76830"/>
                                        </p:tgtEl>
                                        <p:attrNameLst>
                                          <p:attrName>style.visibility</p:attrName>
                                        </p:attrNameLst>
                                      </p:cBhvr>
                                      <p:to>
                                        <p:strVal val="visible"/>
                                      </p:to>
                                    </p:set>
                                    <p:animEffect transition="in" filter="diamond(in)">
                                      <p:cBhvr>
                                        <p:cTn id="150" dur="500"/>
                                        <p:tgtEl>
                                          <p:spTgt spid="76830"/>
                                        </p:tgtEl>
                                      </p:cBhvr>
                                    </p:animEffect>
                                  </p:childTnLst>
                                </p:cTn>
                              </p:par>
                            </p:childTnLst>
                          </p:cTn>
                        </p:par>
                        <p:par>
                          <p:cTn id="151" fill="hold" nodeType="afterGroup">
                            <p:stCondLst>
                              <p:cond delay="1000"/>
                            </p:stCondLst>
                            <p:childTnLst>
                              <p:par>
                                <p:cTn id="152" presetID="3" presetClass="entr" presetSubtype="10" fill="hold" grpId="0" nodeType="afterEffect">
                                  <p:stCondLst>
                                    <p:cond delay="0"/>
                                  </p:stCondLst>
                                  <p:childTnLst>
                                    <p:set>
                                      <p:cBhvr>
                                        <p:cTn id="153" dur="1" fill="hold">
                                          <p:stCondLst>
                                            <p:cond delay="0"/>
                                          </p:stCondLst>
                                        </p:cTn>
                                        <p:tgtEl>
                                          <p:spTgt spid="76831"/>
                                        </p:tgtEl>
                                        <p:attrNameLst>
                                          <p:attrName>style.visibility</p:attrName>
                                        </p:attrNameLst>
                                      </p:cBhvr>
                                      <p:to>
                                        <p:strVal val="visible"/>
                                      </p:to>
                                    </p:set>
                                    <p:animEffect transition="in" filter="blinds(horizontal)">
                                      <p:cBhvr>
                                        <p:cTn id="154" dur="500"/>
                                        <p:tgtEl>
                                          <p:spTgt spid="76831"/>
                                        </p:tgtEl>
                                      </p:cBhvr>
                                    </p:animEffect>
                                  </p:childTnLst>
                                </p:cTn>
                              </p:par>
                            </p:childTnLst>
                          </p:cTn>
                        </p:par>
                        <p:par>
                          <p:cTn id="155" fill="hold" nodeType="afterGroup">
                            <p:stCondLst>
                              <p:cond delay="1500"/>
                            </p:stCondLst>
                            <p:childTnLst>
                              <p:par>
                                <p:cTn id="156" presetID="2" presetClass="entr" presetSubtype="4" fill="hold" grpId="0" nodeType="afterEffect">
                                  <p:stCondLst>
                                    <p:cond delay="0"/>
                                  </p:stCondLst>
                                  <p:childTnLst>
                                    <p:set>
                                      <p:cBhvr>
                                        <p:cTn id="157" dur="1" fill="hold">
                                          <p:stCondLst>
                                            <p:cond delay="0"/>
                                          </p:stCondLst>
                                        </p:cTn>
                                        <p:tgtEl>
                                          <p:spTgt spid="76832"/>
                                        </p:tgtEl>
                                        <p:attrNameLst>
                                          <p:attrName>style.visibility</p:attrName>
                                        </p:attrNameLst>
                                      </p:cBhvr>
                                      <p:to>
                                        <p:strVal val="visible"/>
                                      </p:to>
                                    </p:set>
                                    <p:anim calcmode="lin" valueType="num">
                                      <p:cBhvr additive="base">
                                        <p:cTn id="158" dur="500" fill="hold"/>
                                        <p:tgtEl>
                                          <p:spTgt spid="76832"/>
                                        </p:tgtEl>
                                        <p:attrNameLst>
                                          <p:attrName>ppt_x</p:attrName>
                                        </p:attrNameLst>
                                      </p:cBhvr>
                                      <p:tavLst>
                                        <p:tav tm="0">
                                          <p:val>
                                            <p:strVal val="#ppt_x"/>
                                          </p:val>
                                        </p:tav>
                                        <p:tav tm="100000">
                                          <p:val>
                                            <p:strVal val="#ppt_x"/>
                                          </p:val>
                                        </p:tav>
                                      </p:tavLst>
                                    </p:anim>
                                    <p:anim calcmode="lin" valueType="num">
                                      <p:cBhvr additive="base">
                                        <p:cTn id="159" dur="500" fill="hold"/>
                                        <p:tgtEl>
                                          <p:spTgt spid="76832"/>
                                        </p:tgtEl>
                                        <p:attrNameLst>
                                          <p:attrName>ppt_y</p:attrName>
                                        </p:attrNameLst>
                                      </p:cBhvr>
                                      <p:tavLst>
                                        <p:tav tm="0">
                                          <p:val>
                                            <p:strVal val="1+#ppt_h/2"/>
                                          </p:val>
                                        </p:tav>
                                        <p:tav tm="100000">
                                          <p:val>
                                            <p:strVal val="#ppt_y"/>
                                          </p:val>
                                        </p:tav>
                                      </p:tavLst>
                                    </p:anim>
                                  </p:childTnLst>
                                </p:cTn>
                              </p:par>
                            </p:childTnLst>
                          </p:cTn>
                        </p:par>
                      </p:childTnLst>
                    </p:cTn>
                  </p:par>
                  <p:par>
                    <p:cTn id="160" fill="hold" nodeType="clickPar">
                      <p:stCondLst>
                        <p:cond delay="indefinite"/>
                      </p:stCondLst>
                      <p:childTnLst>
                        <p:par>
                          <p:cTn id="161" fill="hold" nodeType="withGroup">
                            <p:stCondLst>
                              <p:cond delay="0"/>
                            </p:stCondLst>
                            <p:childTnLst>
                              <p:par>
                                <p:cTn id="162" presetID="2" presetClass="exit" presetSubtype="4" fill="hold" grpId="1" nodeType="clickEffect">
                                  <p:stCondLst>
                                    <p:cond delay="0"/>
                                  </p:stCondLst>
                                  <p:childTnLst>
                                    <p:anim calcmode="lin" valueType="num">
                                      <p:cBhvr additive="base">
                                        <p:cTn id="163" dur="500"/>
                                        <p:tgtEl>
                                          <p:spTgt spid="76825"/>
                                        </p:tgtEl>
                                        <p:attrNameLst>
                                          <p:attrName>ppt_x</p:attrName>
                                        </p:attrNameLst>
                                      </p:cBhvr>
                                      <p:tavLst>
                                        <p:tav tm="0">
                                          <p:val>
                                            <p:strVal val="ppt_x"/>
                                          </p:val>
                                        </p:tav>
                                        <p:tav tm="100000">
                                          <p:val>
                                            <p:strVal val="ppt_x"/>
                                          </p:val>
                                        </p:tav>
                                      </p:tavLst>
                                    </p:anim>
                                    <p:anim calcmode="lin" valueType="num">
                                      <p:cBhvr additive="base">
                                        <p:cTn id="164" dur="500"/>
                                        <p:tgtEl>
                                          <p:spTgt spid="76825"/>
                                        </p:tgtEl>
                                        <p:attrNameLst>
                                          <p:attrName>ppt_y</p:attrName>
                                        </p:attrNameLst>
                                      </p:cBhvr>
                                      <p:tavLst>
                                        <p:tav tm="0">
                                          <p:val>
                                            <p:strVal val="ppt_y"/>
                                          </p:val>
                                        </p:tav>
                                        <p:tav tm="100000">
                                          <p:val>
                                            <p:strVal val="1+ppt_h/2"/>
                                          </p:val>
                                        </p:tav>
                                      </p:tavLst>
                                    </p:anim>
                                    <p:set>
                                      <p:cBhvr>
                                        <p:cTn id="165" dur="1" fill="hold">
                                          <p:stCondLst>
                                            <p:cond delay="499"/>
                                          </p:stCondLst>
                                        </p:cTn>
                                        <p:tgtEl>
                                          <p:spTgt spid="76825"/>
                                        </p:tgtEl>
                                        <p:attrNameLst>
                                          <p:attrName>style.visibility</p:attrName>
                                        </p:attrNameLst>
                                      </p:cBhvr>
                                      <p:to>
                                        <p:strVal val="hidden"/>
                                      </p:to>
                                    </p:set>
                                  </p:childTnLst>
                                </p:cTn>
                              </p:par>
                              <p:par>
                                <p:cTn id="166" presetID="2" presetClass="exit" presetSubtype="4" fill="hold" grpId="1" nodeType="withEffect">
                                  <p:stCondLst>
                                    <p:cond delay="0"/>
                                  </p:stCondLst>
                                  <p:childTnLst>
                                    <p:anim calcmode="lin" valueType="num">
                                      <p:cBhvr additive="base">
                                        <p:cTn id="167" dur="500"/>
                                        <p:tgtEl>
                                          <p:spTgt spid="76826"/>
                                        </p:tgtEl>
                                        <p:attrNameLst>
                                          <p:attrName>ppt_x</p:attrName>
                                        </p:attrNameLst>
                                      </p:cBhvr>
                                      <p:tavLst>
                                        <p:tav tm="0">
                                          <p:val>
                                            <p:strVal val="ppt_x"/>
                                          </p:val>
                                        </p:tav>
                                        <p:tav tm="100000">
                                          <p:val>
                                            <p:strVal val="ppt_x"/>
                                          </p:val>
                                        </p:tav>
                                      </p:tavLst>
                                    </p:anim>
                                    <p:anim calcmode="lin" valueType="num">
                                      <p:cBhvr additive="base">
                                        <p:cTn id="168" dur="500"/>
                                        <p:tgtEl>
                                          <p:spTgt spid="76826"/>
                                        </p:tgtEl>
                                        <p:attrNameLst>
                                          <p:attrName>ppt_y</p:attrName>
                                        </p:attrNameLst>
                                      </p:cBhvr>
                                      <p:tavLst>
                                        <p:tav tm="0">
                                          <p:val>
                                            <p:strVal val="ppt_y"/>
                                          </p:val>
                                        </p:tav>
                                        <p:tav tm="100000">
                                          <p:val>
                                            <p:strVal val="1+ppt_h/2"/>
                                          </p:val>
                                        </p:tav>
                                      </p:tavLst>
                                    </p:anim>
                                    <p:set>
                                      <p:cBhvr>
                                        <p:cTn id="169" dur="1" fill="hold">
                                          <p:stCondLst>
                                            <p:cond delay="499"/>
                                          </p:stCondLst>
                                        </p:cTn>
                                        <p:tgtEl>
                                          <p:spTgt spid="76826"/>
                                        </p:tgtEl>
                                        <p:attrNameLst>
                                          <p:attrName>style.visibility</p:attrName>
                                        </p:attrNameLst>
                                      </p:cBhvr>
                                      <p:to>
                                        <p:strVal val="hidden"/>
                                      </p:to>
                                    </p:set>
                                  </p:childTnLst>
                                </p:cTn>
                              </p:par>
                              <p:par>
                                <p:cTn id="170" presetID="2" presetClass="exit" presetSubtype="4" fill="hold" grpId="1" nodeType="withEffect">
                                  <p:stCondLst>
                                    <p:cond delay="0"/>
                                  </p:stCondLst>
                                  <p:childTnLst>
                                    <p:anim calcmode="lin" valueType="num">
                                      <p:cBhvr additive="base">
                                        <p:cTn id="171" dur="500"/>
                                        <p:tgtEl>
                                          <p:spTgt spid="76827"/>
                                        </p:tgtEl>
                                        <p:attrNameLst>
                                          <p:attrName>ppt_x</p:attrName>
                                        </p:attrNameLst>
                                      </p:cBhvr>
                                      <p:tavLst>
                                        <p:tav tm="0">
                                          <p:val>
                                            <p:strVal val="ppt_x"/>
                                          </p:val>
                                        </p:tav>
                                        <p:tav tm="100000">
                                          <p:val>
                                            <p:strVal val="ppt_x"/>
                                          </p:val>
                                        </p:tav>
                                      </p:tavLst>
                                    </p:anim>
                                    <p:anim calcmode="lin" valueType="num">
                                      <p:cBhvr additive="base">
                                        <p:cTn id="172" dur="500"/>
                                        <p:tgtEl>
                                          <p:spTgt spid="76827"/>
                                        </p:tgtEl>
                                        <p:attrNameLst>
                                          <p:attrName>ppt_y</p:attrName>
                                        </p:attrNameLst>
                                      </p:cBhvr>
                                      <p:tavLst>
                                        <p:tav tm="0">
                                          <p:val>
                                            <p:strVal val="ppt_y"/>
                                          </p:val>
                                        </p:tav>
                                        <p:tav tm="100000">
                                          <p:val>
                                            <p:strVal val="1+ppt_h/2"/>
                                          </p:val>
                                        </p:tav>
                                      </p:tavLst>
                                    </p:anim>
                                    <p:set>
                                      <p:cBhvr>
                                        <p:cTn id="173" dur="1" fill="hold">
                                          <p:stCondLst>
                                            <p:cond delay="499"/>
                                          </p:stCondLst>
                                        </p:cTn>
                                        <p:tgtEl>
                                          <p:spTgt spid="76827"/>
                                        </p:tgtEl>
                                        <p:attrNameLst>
                                          <p:attrName>style.visibility</p:attrName>
                                        </p:attrNameLst>
                                      </p:cBhvr>
                                      <p:to>
                                        <p:strVal val="hidden"/>
                                      </p:to>
                                    </p:set>
                                  </p:childTnLst>
                                </p:cTn>
                              </p:par>
                              <p:par>
                                <p:cTn id="174" presetID="2" presetClass="exit" presetSubtype="4" fill="hold" grpId="1" nodeType="withEffect">
                                  <p:stCondLst>
                                    <p:cond delay="0"/>
                                  </p:stCondLst>
                                  <p:childTnLst>
                                    <p:anim calcmode="lin" valueType="num">
                                      <p:cBhvr additive="base">
                                        <p:cTn id="175" dur="500"/>
                                        <p:tgtEl>
                                          <p:spTgt spid="76829"/>
                                        </p:tgtEl>
                                        <p:attrNameLst>
                                          <p:attrName>ppt_x</p:attrName>
                                        </p:attrNameLst>
                                      </p:cBhvr>
                                      <p:tavLst>
                                        <p:tav tm="0">
                                          <p:val>
                                            <p:strVal val="ppt_x"/>
                                          </p:val>
                                        </p:tav>
                                        <p:tav tm="100000">
                                          <p:val>
                                            <p:strVal val="ppt_x"/>
                                          </p:val>
                                        </p:tav>
                                      </p:tavLst>
                                    </p:anim>
                                    <p:anim calcmode="lin" valueType="num">
                                      <p:cBhvr additive="base">
                                        <p:cTn id="176" dur="500"/>
                                        <p:tgtEl>
                                          <p:spTgt spid="76829"/>
                                        </p:tgtEl>
                                        <p:attrNameLst>
                                          <p:attrName>ppt_y</p:attrName>
                                        </p:attrNameLst>
                                      </p:cBhvr>
                                      <p:tavLst>
                                        <p:tav tm="0">
                                          <p:val>
                                            <p:strVal val="ppt_y"/>
                                          </p:val>
                                        </p:tav>
                                        <p:tav tm="100000">
                                          <p:val>
                                            <p:strVal val="1+ppt_h/2"/>
                                          </p:val>
                                        </p:tav>
                                      </p:tavLst>
                                    </p:anim>
                                    <p:set>
                                      <p:cBhvr>
                                        <p:cTn id="177" dur="1" fill="hold">
                                          <p:stCondLst>
                                            <p:cond delay="499"/>
                                          </p:stCondLst>
                                        </p:cTn>
                                        <p:tgtEl>
                                          <p:spTgt spid="76829"/>
                                        </p:tgtEl>
                                        <p:attrNameLst>
                                          <p:attrName>style.visibility</p:attrName>
                                        </p:attrNameLst>
                                      </p:cBhvr>
                                      <p:to>
                                        <p:strVal val="hidden"/>
                                      </p:to>
                                    </p:set>
                                  </p:childTnLst>
                                </p:cTn>
                              </p:par>
                              <p:par>
                                <p:cTn id="178" presetID="2" presetClass="exit" presetSubtype="4" fill="hold" grpId="1" nodeType="withEffect">
                                  <p:stCondLst>
                                    <p:cond delay="0"/>
                                  </p:stCondLst>
                                  <p:childTnLst>
                                    <p:anim calcmode="lin" valueType="num">
                                      <p:cBhvr additive="base">
                                        <p:cTn id="179" dur="500"/>
                                        <p:tgtEl>
                                          <p:spTgt spid="76830"/>
                                        </p:tgtEl>
                                        <p:attrNameLst>
                                          <p:attrName>ppt_x</p:attrName>
                                        </p:attrNameLst>
                                      </p:cBhvr>
                                      <p:tavLst>
                                        <p:tav tm="0">
                                          <p:val>
                                            <p:strVal val="ppt_x"/>
                                          </p:val>
                                        </p:tav>
                                        <p:tav tm="100000">
                                          <p:val>
                                            <p:strVal val="ppt_x"/>
                                          </p:val>
                                        </p:tav>
                                      </p:tavLst>
                                    </p:anim>
                                    <p:anim calcmode="lin" valueType="num">
                                      <p:cBhvr additive="base">
                                        <p:cTn id="180" dur="500"/>
                                        <p:tgtEl>
                                          <p:spTgt spid="76830"/>
                                        </p:tgtEl>
                                        <p:attrNameLst>
                                          <p:attrName>ppt_y</p:attrName>
                                        </p:attrNameLst>
                                      </p:cBhvr>
                                      <p:tavLst>
                                        <p:tav tm="0">
                                          <p:val>
                                            <p:strVal val="ppt_y"/>
                                          </p:val>
                                        </p:tav>
                                        <p:tav tm="100000">
                                          <p:val>
                                            <p:strVal val="1+ppt_h/2"/>
                                          </p:val>
                                        </p:tav>
                                      </p:tavLst>
                                    </p:anim>
                                    <p:set>
                                      <p:cBhvr>
                                        <p:cTn id="181" dur="1" fill="hold">
                                          <p:stCondLst>
                                            <p:cond delay="499"/>
                                          </p:stCondLst>
                                        </p:cTn>
                                        <p:tgtEl>
                                          <p:spTgt spid="76830"/>
                                        </p:tgtEl>
                                        <p:attrNameLst>
                                          <p:attrName>style.visibility</p:attrName>
                                        </p:attrNameLst>
                                      </p:cBhvr>
                                      <p:to>
                                        <p:strVal val="hidden"/>
                                      </p:to>
                                    </p:set>
                                  </p:childTnLst>
                                </p:cTn>
                              </p:par>
                              <p:par>
                                <p:cTn id="182" presetID="2" presetClass="exit" presetSubtype="4" fill="hold" grpId="1" nodeType="withEffect">
                                  <p:stCondLst>
                                    <p:cond delay="0"/>
                                  </p:stCondLst>
                                  <p:childTnLst>
                                    <p:anim calcmode="lin" valueType="num">
                                      <p:cBhvr additive="base">
                                        <p:cTn id="183" dur="500"/>
                                        <p:tgtEl>
                                          <p:spTgt spid="76831"/>
                                        </p:tgtEl>
                                        <p:attrNameLst>
                                          <p:attrName>ppt_x</p:attrName>
                                        </p:attrNameLst>
                                      </p:cBhvr>
                                      <p:tavLst>
                                        <p:tav tm="0">
                                          <p:val>
                                            <p:strVal val="ppt_x"/>
                                          </p:val>
                                        </p:tav>
                                        <p:tav tm="100000">
                                          <p:val>
                                            <p:strVal val="ppt_x"/>
                                          </p:val>
                                        </p:tav>
                                      </p:tavLst>
                                    </p:anim>
                                    <p:anim calcmode="lin" valueType="num">
                                      <p:cBhvr additive="base">
                                        <p:cTn id="184" dur="500"/>
                                        <p:tgtEl>
                                          <p:spTgt spid="76831"/>
                                        </p:tgtEl>
                                        <p:attrNameLst>
                                          <p:attrName>ppt_y</p:attrName>
                                        </p:attrNameLst>
                                      </p:cBhvr>
                                      <p:tavLst>
                                        <p:tav tm="0">
                                          <p:val>
                                            <p:strVal val="ppt_y"/>
                                          </p:val>
                                        </p:tav>
                                        <p:tav tm="100000">
                                          <p:val>
                                            <p:strVal val="1+ppt_h/2"/>
                                          </p:val>
                                        </p:tav>
                                      </p:tavLst>
                                    </p:anim>
                                    <p:set>
                                      <p:cBhvr>
                                        <p:cTn id="185" dur="1" fill="hold">
                                          <p:stCondLst>
                                            <p:cond delay="499"/>
                                          </p:stCondLst>
                                        </p:cTn>
                                        <p:tgtEl>
                                          <p:spTgt spid="76831"/>
                                        </p:tgtEl>
                                        <p:attrNameLst>
                                          <p:attrName>style.visibility</p:attrName>
                                        </p:attrNameLst>
                                      </p:cBhvr>
                                      <p:to>
                                        <p:strVal val="hidden"/>
                                      </p:to>
                                    </p:set>
                                  </p:childTnLst>
                                </p:cTn>
                              </p:par>
                              <p:par>
                                <p:cTn id="186" presetID="2" presetClass="exit" presetSubtype="4" fill="hold" grpId="1" nodeType="withEffect">
                                  <p:stCondLst>
                                    <p:cond delay="0"/>
                                  </p:stCondLst>
                                  <p:childTnLst>
                                    <p:anim calcmode="lin" valueType="num">
                                      <p:cBhvr additive="base">
                                        <p:cTn id="187" dur="500"/>
                                        <p:tgtEl>
                                          <p:spTgt spid="76832"/>
                                        </p:tgtEl>
                                        <p:attrNameLst>
                                          <p:attrName>ppt_x</p:attrName>
                                        </p:attrNameLst>
                                      </p:cBhvr>
                                      <p:tavLst>
                                        <p:tav tm="0">
                                          <p:val>
                                            <p:strVal val="ppt_x"/>
                                          </p:val>
                                        </p:tav>
                                        <p:tav tm="100000">
                                          <p:val>
                                            <p:strVal val="ppt_x"/>
                                          </p:val>
                                        </p:tav>
                                      </p:tavLst>
                                    </p:anim>
                                    <p:anim calcmode="lin" valueType="num">
                                      <p:cBhvr additive="base">
                                        <p:cTn id="188" dur="500"/>
                                        <p:tgtEl>
                                          <p:spTgt spid="76832"/>
                                        </p:tgtEl>
                                        <p:attrNameLst>
                                          <p:attrName>ppt_y</p:attrName>
                                        </p:attrNameLst>
                                      </p:cBhvr>
                                      <p:tavLst>
                                        <p:tav tm="0">
                                          <p:val>
                                            <p:strVal val="ppt_y"/>
                                          </p:val>
                                        </p:tav>
                                        <p:tav tm="100000">
                                          <p:val>
                                            <p:strVal val="1+ppt_h/2"/>
                                          </p:val>
                                        </p:tav>
                                      </p:tavLst>
                                    </p:anim>
                                    <p:set>
                                      <p:cBhvr>
                                        <p:cTn id="189" dur="1" fill="hold">
                                          <p:stCondLst>
                                            <p:cond delay="499"/>
                                          </p:stCondLst>
                                        </p:cTn>
                                        <p:tgtEl>
                                          <p:spTgt spid="76832"/>
                                        </p:tgtEl>
                                        <p:attrNameLst>
                                          <p:attrName>style.visibility</p:attrName>
                                        </p:attrNameLst>
                                      </p:cBhvr>
                                      <p:to>
                                        <p:strVal val="hidden"/>
                                      </p:to>
                                    </p:set>
                                  </p:childTnLst>
                                </p:cTn>
                              </p:par>
                            </p:childTnLst>
                          </p:cTn>
                        </p:par>
                        <p:par>
                          <p:cTn id="190" fill="hold" nodeType="afterGroup">
                            <p:stCondLst>
                              <p:cond delay="500"/>
                            </p:stCondLst>
                            <p:childTnLst>
                              <p:par>
                                <p:cTn id="191" presetID="2" presetClass="entr" presetSubtype="4" fill="hold" grpId="0" nodeType="afterEffect">
                                  <p:stCondLst>
                                    <p:cond delay="0"/>
                                  </p:stCondLst>
                                  <p:childTnLst>
                                    <p:set>
                                      <p:cBhvr>
                                        <p:cTn id="192" dur="1" fill="hold">
                                          <p:stCondLst>
                                            <p:cond delay="0"/>
                                          </p:stCondLst>
                                        </p:cTn>
                                        <p:tgtEl>
                                          <p:spTgt spid="76833"/>
                                        </p:tgtEl>
                                        <p:attrNameLst>
                                          <p:attrName>style.visibility</p:attrName>
                                        </p:attrNameLst>
                                      </p:cBhvr>
                                      <p:to>
                                        <p:strVal val="visible"/>
                                      </p:to>
                                    </p:set>
                                    <p:anim calcmode="lin" valueType="num">
                                      <p:cBhvr additive="base">
                                        <p:cTn id="193" dur="500" fill="hold"/>
                                        <p:tgtEl>
                                          <p:spTgt spid="76833"/>
                                        </p:tgtEl>
                                        <p:attrNameLst>
                                          <p:attrName>ppt_x</p:attrName>
                                        </p:attrNameLst>
                                      </p:cBhvr>
                                      <p:tavLst>
                                        <p:tav tm="0">
                                          <p:val>
                                            <p:strVal val="#ppt_x"/>
                                          </p:val>
                                        </p:tav>
                                        <p:tav tm="100000">
                                          <p:val>
                                            <p:strVal val="#ppt_x"/>
                                          </p:val>
                                        </p:tav>
                                      </p:tavLst>
                                    </p:anim>
                                    <p:anim calcmode="lin" valueType="num">
                                      <p:cBhvr additive="base">
                                        <p:cTn id="194" dur="500" fill="hold"/>
                                        <p:tgtEl>
                                          <p:spTgt spid="76833"/>
                                        </p:tgtEl>
                                        <p:attrNameLst>
                                          <p:attrName>ppt_y</p:attrName>
                                        </p:attrNameLst>
                                      </p:cBhvr>
                                      <p:tavLst>
                                        <p:tav tm="0">
                                          <p:val>
                                            <p:strVal val="1+#ppt_h/2"/>
                                          </p:val>
                                        </p:tav>
                                        <p:tav tm="100000">
                                          <p:val>
                                            <p:strVal val="#ppt_y"/>
                                          </p:val>
                                        </p:tav>
                                      </p:tavLst>
                                    </p:anim>
                                  </p:childTnLst>
                                </p:cTn>
                              </p:par>
                            </p:childTnLst>
                          </p:cTn>
                        </p:par>
                        <p:par>
                          <p:cTn id="195" fill="hold" nodeType="afterGroup">
                            <p:stCondLst>
                              <p:cond delay="1000"/>
                            </p:stCondLst>
                            <p:childTnLst>
                              <p:par>
                                <p:cTn id="196" presetID="8" presetClass="entr" presetSubtype="16" fill="hold" grpId="0" nodeType="afterEffect">
                                  <p:stCondLst>
                                    <p:cond delay="0"/>
                                  </p:stCondLst>
                                  <p:childTnLst>
                                    <p:set>
                                      <p:cBhvr>
                                        <p:cTn id="197" dur="1" fill="hold">
                                          <p:stCondLst>
                                            <p:cond delay="0"/>
                                          </p:stCondLst>
                                        </p:cTn>
                                        <p:tgtEl>
                                          <p:spTgt spid="76835"/>
                                        </p:tgtEl>
                                        <p:attrNameLst>
                                          <p:attrName>style.visibility</p:attrName>
                                        </p:attrNameLst>
                                      </p:cBhvr>
                                      <p:to>
                                        <p:strVal val="visible"/>
                                      </p:to>
                                    </p:set>
                                    <p:animEffect transition="in" filter="diamond(in)">
                                      <p:cBhvr>
                                        <p:cTn id="198" dur="500"/>
                                        <p:tgtEl>
                                          <p:spTgt spid="76835"/>
                                        </p:tgtEl>
                                      </p:cBhvr>
                                    </p:animEffect>
                                  </p:childTnLst>
                                </p:cTn>
                              </p:par>
                            </p:childTnLst>
                          </p:cTn>
                        </p:par>
                        <p:par>
                          <p:cTn id="199" fill="hold" nodeType="afterGroup">
                            <p:stCondLst>
                              <p:cond delay="1500"/>
                            </p:stCondLst>
                            <p:childTnLst>
                              <p:par>
                                <p:cTn id="200" presetID="3" presetClass="entr" presetSubtype="10" fill="hold" grpId="0" nodeType="afterEffect">
                                  <p:stCondLst>
                                    <p:cond delay="0"/>
                                  </p:stCondLst>
                                  <p:childTnLst>
                                    <p:set>
                                      <p:cBhvr>
                                        <p:cTn id="201" dur="1" fill="hold">
                                          <p:stCondLst>
                                            <p:cond delay="0"/>
                                          </p:stCondLst>
                                        </p:cTn>
                                        <p:tgtEl>
                                          <p:spTgt spid="76836"/>
                                        </p:tgtEl>
                                        <p:attrNameLst>
                                          <p:attrName>style.visibility</p:attrName>
                                        </p:attrNameLst>
                                      </p:cBhvr>
                                      <p:to>
                                        <p:strVal val="visible"/>
                                      </p:to>
                                    </p:set>
                                    <p:animEffect transition="in" filter="blinds(horizontal)">
                                      <p:cBhvr>
                                        <p:cTn id="202" dur="500"/>
                                        <p:tgtEl>
                                          <p:spTgt spid="76836"/>
                                        </p:tgtEl>
                                      </p:cBhvr>
                                    </p:animEffect>
                                  </p:childTnLst>
                                </p:cTn>
                              </p:par>
                            </p:childTnLst>
                          </p:cTn>
                        </p:par>
                        <p:par>
                          <p:cTn id="203" fill="hold" nodeType="afterGroup">
                            <p:stCondLst>
                              <p:cond delay="2000"/>
                            </p:stCondLst>
                            <p:childTnLst>
                              <p:par>
                                <p:cTn id="204" presetID="2" presetClass="entr" presetSubtype="4" fill="hold" grpId="0" nodeType="afterEffect">
                                  <p:stCondLst>
                                    <p:cond delay="0"/>
                                  </p:stCondLst>
                                  <p:childTnLst>
                                    <p:set>
                                      <p:cBhvr>
                                        <p:cTn id="205" dur="1" fill="hold">
                                          <p:stCondLst>
                                            <p:cond delay="0"/>
                                          </p:stCondLst>
                                        </p:cTn>
                                        <p:tgtEl>
                                          <p:spTgt spid="76838"/>
                                        </p:tgtEl>
                                        <p:attrNameLst>
                                          <p:attrName>style.visibility</p:attrName>
                                        </p:attrNameLst>
                                      </p:cBhvr>
                                      <p:to>
                                        <p:strVal val="visible"/>
                                      </p:to>
                                    </p:set>
                                    <p:anim calcmode="lin" valueType="num">
                                      <p:cBhvr additive="base">
                                        <p:cTn id="206" dur="500" fill="hold"/>
                                        <p:tgtEl>
                                          <p:spTgt spid="76838"/>
                                        </p:tgtEl>
                                        <p:attrNameLst>
                                          <p:attrName>ppt_x</p:attrName>
                                        </p:attrNameLst>
                                      </p:cBhvr>
                                      <p:tavLst>
                                        <p:tav tm="0">
                                          <p:val>
                                            <p:strVal val="#ppt_x"/>
                                          </p:val>
                                        </p:tav>
                                        <p:tav tm="100000">
                                          <p:val>
                                            <p:strVal val="#ppt_x"/>
                                          </p:val>
                                        </p:tav>
                                      </p:tavLst>
                                    </p:anim>
                                    <p:anim calcmode="lin" valueType="num">
                                      <p:cBhvr additive="base">
                                        <p:cTn id="207" dur="500" fill="hold"/>
                                        <p:tgtEl>
                                          <p:spTgt spid="768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7" grpId="0" animBg="1"/>
      <p:bldP spid="76807" grpId="1" animBg="1"/>
      <p:bldP spid="76808" grpId="0" animBg="1"/>
      <p:bldP spid="76808" grpId="1" animBg="1"/>
      <p:bldP spid="76809" grpId="0" animBg="1"/>
      <p:bldP spid="76809" grpId="1" animBg="1"/>
      <p:bldP spid="76810" grpId="0" animBg="1"/>
      <p:bldP spid="76810" grpId="1" animBg="1"/>
      <p:bldP spid="76811" grpId="0" animBg="1"/>
      <p:bldP spid="76811" grpId="1" animBg="1"/>
      <p:bldP spid="76812" grpId="0" animBg="1"/>
      <p:bldP spid="76812" grpId="1" animBg="1"/>
      <p:bldP spid="76813" grpId="0" animBg="1"/>
      <p:bldP spid="76813" grpId="1" animBg="1"/>
      <p:bldP spid="76814" grpId="0" animBg="1"/>
      <p:bldP spid="76814" grpId="1" animBg="1"/>
      <p:bldP spid="76815" grpId="0" animBg="1"/>
      <p:bldP spid="76815" grpId="1" animBg="1"/>
      <p:bldP spid="76816" grpId="0" animBg="1"/>
      <p:bldP spid="76816" grpId="1" animBg="1"/>
      <p:bldP spid="76817" grpId="0" animBg="1"/>
      <p:bldP spid="76817" grpId="1" animBg="1"/>
      <p:bldP spid="76818" grpId="0" animBg="1"/>
      <p:bldP spid="76818" grpId="1" animBg="1"/>
      <p:bldP spid="76819" grpId="0" animBg="1"/>
      <p:bldP spid="76819" grpId="1" animBg="1"/>
      <p:bldP spid="76821" grpId="0" animBg="1"/>
      <p:bldP spid="76821" grpId="1" animBg="1"/>
      <p:bldP spid="76823" grpId="0" animBg="1"/>
      <p:bldP spid="76823" grpId="1" animBg="1"/>
      <p:bldP spid="76824" grpId="0" animBg="1"/>
      <p:bldP spid="76825" grpId="0" animBg="1"/>
      <p:bldP spid="76825" grpId="1" animBg="1"/>
      <p:bldP spid="76826" grpId="0" animBg="1"/>
      <p:bldP spid="76826" grpId="1" animBg="1"/>
      <p:bldP spid="76827" grpId="0" animBg="1"/>
      <p:bldP spid="76827" grpId="1" animBg="1"/>
      <p:bldP spid="76829" grpId="0" animBg="1"/>
      <p:bldP spid="76829" grpId="1" animBg="1"/>
      <p:bldP spid="76830" grpId="0" animBg="1"/>
      <p:bldP spid="76830" grpId="1" animBg="1"/>
      <p:bldP spid="76831" grpId="0" animBg="1"/>
      <p:bldP spid="76831" grpId="1" animBg="1"/>
      <p:bldP spid="76832" grpId="0"/>
      <p:bldP spid="76832" grpId="1"/>
      <p:bldP spid="76833" grpId="0" animBg="1"/>
      <p:bldP spid="76835" grpId="0" animBg="1"/>
      <p:bldP spid="76836" grpId="0" animBg="1"/>
      <p:bldP spid="76838"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0" name="Rectangle 2"/>
          <p:cNvSpPr>
            <a:spLocks noGrp="1" noChangeArrowheads="1"/>
          </p:cNvSpPr>
          <p:nvPr>
            <p:ph type="title" idx="4294967295"/>
          </p:nvPr>
        </p:nvSpPr>
        <p:spPr/>
        <p:txBody>
          <a:bodyPr/>
          <a:lstStyle/>
          <a:p>
            <a:pPr eaLnBrk="1" hangingPunct="1"/>
            <a:r>
              <a:rPr lang="en-US" altLang="zh-TW" smtClean="0"/>
              <a:t>Convexity of Option Prices</a:t>
            </a:r>
          </a:p>
        </p:txBody>
      </p:sp>
      <p:sp>
        <p:nvSpPr>
          <p:cNvPr id="1031" name="Rectangle 3"/>
          <p:cNvSpPr>
            <a:spLocks noGrp="1" noChangeArrowheads="1"/>
          </p:cNvSpPr>
          <p:nvPr>
            <p:ph type="body" idx="4294967295"/>
          </p:nvPr>
        </p:nvSpPr>
        <p:spPr/>
        <p:txBody>
          <a:bodyPr/>
          <a:lstStyle/>
          <a:p>
            <a:pPr eaLnBrk="1" hangingPunct="1">
              <a:lnSpc>
                <a:spcPct val="90000"/>
              </a:lnSpc>
            </a:pPr>
            <a:r>
              <a:rPr lang="zh-TW" altLang="en-US" sz="2400" smtClean="0"/>
              <a:t>假設</a:t>
            </a:r>
            <a:r>
              <a:rPr lang="en-US" altLang="zh-TW" sz="2400" smtClean="0"/>
              <a:t> C </a:t>
            </a:r>
            <a:r>
              <a:rPr lang="zh-TW" altLang="en-US" sz="2400" smtClean="0"/>
              <a:t>和</a:t>
            </a:r>
            <a:r>
              <a:rPr lang="en-US" altLang="zh-TW" sz="2400" smtClean="0"/>
              <a:t> </a:t>
            </a:r>
            <a:r>
              <a:rPr lang="zh-TW" altLang="en-US" sz="2400" smtClean="0"/>
              <a:t>分別代表美式的買權和賣權</a:t>
            </a:r>
            <a:r>
              <a:rPr lang="en-US" altLang="zh-TW" sz="2400" smtClean="0"/>
              <a:t>, </a:t>
            </a:r>
            <a:r>
              <a:rPr lang="zh-TW" altLang="en-US" sz="2400" smtClean="0"/>
              <a:t>則</a:t>
            </a:r>
            <a:r>
              <a:rPr lang="en-US" altLang="zh-TW" sz="2400" smtClean="0"/>
              <a:t> C </a:t>
            </a:r>
            <a:r>
              <a:rPr lang="zh-TW" altLang="en-US" sz="2400" smtClean="0"/>
              <a:t>和</a:t>
            </a:r>
            <a:r>
              <a:rPr lang="en-US" altLang="zh-TW" sz="2400" smtClean="0"/>
              <a:t> P </a:t>
            </a:r>
            <a:r>
              <a:rPr lang="zh-TW" altLang="en-US" sz="2400" smtClean="0"/>
              <a:t>對應其各別的履約價</a:t>
            </a:r>
            <a:r>
              <a:rPr lang="en-US" altLang="zh-TW" sz="2400" smtClean="0"/>
              <a:t>(X)</a:t>
            </a:r>
            <a:r>
              <a:rPr lang="zh-TW" altLang="en-US" sz="2400" smtClean="0"/>
              <a:t>會具有</a:t>
            </a:r>
            <a:r>
              <a:rPr lang="en-US" altLang="zh-TW" sz="2400" smtClean="0"/>
              <a:t>Convex function</a:t>
            </a:r>
            <a:r>
              <a:rPr lang="zh-TW" altLang="en-US" sz="2400" smtClean="0"/>
              <a:t>的性質</a:t>
            </a:r>
            <a:r>
              <a:rPr lang="en-US" altLang="zh-TW" sz="2400" smtClean="0"/>
              <a:t/>
            </a:r>
            <a:br>
              <a:rPr lang="en-US" altLang="zh-TW" sz="2400" smtClean="0"/>
            </a:br>
            <a:r>
              <a:rPr lang="en-US" altLang="zh-TW" sz="2400" smtClean="0"/>
              <a:t/>
            </a:r>
            <a:br>
              <a:rPr lang="en-US" altLang="zh-TW" sz="2400" smtClean="0"/>
            </a:br>
            <a:r>
              <a:rPr lang="en-US" altLang="zh-TW" sz="2400" smtClean="0"/>
              <a:t/>
            </a:r>
            <a:br>
              <a:rPr lang="en-US" altLang="zh-TW" sz="2400" smtClean="0"/>
            </a:br>
            <a:r>
              <a:rPr lang="en-US" altLang="zh-TW" sz="2400" smtClean="0"/>
              <a:t/>
            </a:r>
            <a:br>
              <a:rPr lang="en-US" altLang="zh-TW" sz="2400" smtClean="0"/>
            </a:br>
            <a:r>
              <a:rPr lang="en-US" altLang="zh-TW" sz="2400" smtClean="0"/>
              <a:t>         </a:t>
            </a:r>
          </a:p>
          <a:p>
            <a:pPr eaLnBrk="1" hangingPunct="1">
              <a:lnSpc>
                <a:spcPct val="90000"/>
              </a:lnSpc>
              <a:buFontTx/>
              <a:buNone/>
            </a:pPr>
            <a:r>
              <a:rPr lang="en-US" altLang="zh-TW" sz="2400" smtClean="0"/>
              <a:t>          </a:t>
            </a:r>
            <a:r>
              <a:rPr lang="zh-TW" altLang="en-US" sz="2400" smtClean="0"/>
              <a:t>三個選擇權履約價之間的關係分別為</a:t>
            </a:r>
            <a:r>
              <a:rPr lang="en-US" altLang="zh-TW" sz="2400" smtClean="0"/>
              <a:t/>
            </a:r>
            <a:br>
              <a:rPr lang="en-US" altLang="zh-TW" sz="2400" smtClean="0"/>
            </a:br>
            <a:r>
              <a:rPr lang="zh-TW" altLang="en-US" sz="2400" smtClean="0"/>
              <a:t>其中</a:t>
            </a:r>
            <a:endParaRPr lang="en-US" altLang="zh-TW" sz="2400" smtClean="0"/>
          </a:p>
          <a:p>
            <a:pPr eaLnBrk="1" hangingPunct="1">
              <a:lnSpc>
                <a:spcPct val="90000"/>
              </a:lnSpc>
            </a:pPr>
            <a:endParaRPr lang="en-US" altLang="zh-TW" sz="2400" smtClean="0"/>
          </a:p>
          <a:p>
            <a:pPr eaLnBrk="1" hangingPunct="1">
              <a:lnSpc>
                <a:spcPct val="90000"/>
              </a:lnSpc>
            </a:pPr>
            <a:endParaRPr lang="en-US" altLang="zh-TW" sz="2400" smtClean="0"/>
          </a:p>
          <a:p>
            <a:pPr eaLnBrk="1" hangingPunct="1">
              <a:lnSpc>
                <a:spcPct val="90000"/>
              </a:lnSpc>
            </a:pPr>
            <a:r>
              <a:rPr lang="en-US" altLang="zh-TW" sz="2400" smtClean="0"/>
              <a:t>Remark</a:t>
            </a:r>
            <a:r>
              <a:rPr lang="zh-TW" altLang="en-US" sz="2400" smtClean="0"/>
              <a:t>：歐式買權也會符合此特性</a:t>
            </a:r>
            <a:endParaRPr lang="en-US" altLang="zh-TW" sz="2400" smtClean="0"/>
          </a:p>
        </p:txBody>
      </p:sp>
      <p:graphicFrame>
        <p:nvGraphicFramePr>
          <p:cNvPr id="1026" name="Object 4"/>
          <p:cNvGraphicFramePr>
            <a:graphicFrameLocks noChangeAspect="1"/>
          </p:cNvGraphicFramePr>
          <p:nvPr/>
        </p:nvGraphicFramePr>
        <p:xfrm>
          <a:off x="2819400" y="2484438"/>
          <a:ext cx="2857500" cy="422275"/>
        </p:xfrm>
        <a:graphic>
          <a:graphicData uri="http://schemas.openxmlformats.org/presentationml/2006/ole">
            <mc:AlternateContent xmlns:mc="http://schemas.openxmlformats.org/markup-compatibility/2006">
              <mc:Choice xmlns:v="urn:schemas-microsoft-com:vml" Requires="v">
                <p:oleObj spid="_x0000_s4106" name="方程式" r:id="rId4" imgW="1549080" imgH="228600" progId="Equation.3">
                  <p:embed/>
                </p:oleObj>
              </mc:Choice>
              <mc:Fallback>
                <p:oleObj name="方程式" r:id="rId4" imgW="1549080" imgH="228600" progId="Equation.3">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19400" y="2484438"/>
                        <a:ext cx="2857500" cy="4222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27" name="Object 5"/>
          <p:cNvGraphicFramePr>
            <a:graphicFrameLocks noChangeAspect="1"/>
          </p:cNvGraphicFramePr>
          <p:nvPr/>
        </p:nvGraphicFramePr>
        <p:xfrm>
          <a:off x="2833688" y="2989263"/>
          <a:ext cx="2828925" cy="439737"/>
        </p:xfrm>
        <a:graphic>
          <a:graphicData uri="http://schemas.openxmlformats.org/presentationml/2006/ole">
            <mc:AlternateContent xmlns:mc="http://schemas.openxmlformats.org/markup-compatibility/2006">
              <mc:Choice xmlns:v="urn:schemas-microsoft-com:vml" Requires="v">
                <p:oleObj spid="_x0000_s4107" name="方程式" r:id="rId6" imgW="1473120" imgH="228600" progId="Equation.3">
                  <p:embed/>
                </p:oleObj>
              </mc:Choice>
              <mc:Fallback>
                <p:oleObj name="方程式" r:id="rId6" imgW="1473120" imgH="228600" progId="Equation.3">
                  <p:embed/>
                  <p:pic>
                    <p:nvPicPr>
                      <p:cNvPr id="0"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33688" y="2989263"/>
                        <a:ext cx="2828925" cy="4397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28" name="Object 6"/>
          <p:cNvGraphicFramePr>
            <a:graphicFrameLocks noChangeAspect="1"/>
          </p:cNvGraphicFramePr>
          <p:nvPr/>
        </p:nvGraphicFramePr>
        <p:xfrm>
          <a:off x="6286500" y="3694113"/>
          <a:ext cx="1512888" cy="377825"/>
        </p:xfrm>
        <a:graphic>
          <a:graphicData uri="http://schemas.openxmlformats.org/presentationml/2006/ole">
            <mc:AlternateContent xmlns:mc="http://schemas.openxmlformats.org/markup-compatibility/2006">
              <mc:Choice xmlns:v="urn:schemas-microsoft-com:vml" Requires="v">
                <p:oleObj spid="_x0000_s4108" name="よ祘Α" r:id="rId8" imgW="914400" imgH="228600" progId="Equation.3">
                  <p:embed/>
                </p:oleObj>
              </mc:Choice>
              <mc:Fallback>
                <p:oleObj name="よ祘Α" r:id="rId8" imgW="914400" imgH="228600" progId="Equation.3">
                  <p:embed/>
                  <p:pic>
                    <p:nvPicPr>
                      <p:cNvPr id="0" name="Object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86500" y="3694113"/>
                        <a:ext cx="1512888" cy="377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29" name="Object 7"/>
          <p:cNvGraphicFramePr>
            <a:graphicFrameLocks noChangeAspect="1"/>
          </p:cNvGraphicFramePr>
          <p:nvPr/>
        </p:nvGraphicFramePr>
        <p:xfrm>
          <a:off x="1500188" y="4048125"/>
          <a:ext cx="2663825" cy="381000"/>
        </p:xfrm>
        <a:graphic>
          <a:graphicData uri="http://schemas.openxmlformats.org/presentationml/2006/ole">
            <mc:AlternateContent xmlns:mc="http://schemas.openxmlformats.org/markup-compatibility/2006">
              <mc:Choice xmlns:v="urn:schemas-microsoft-com:vml" Requires="v">
                <p:oleObj spid="_x0000_s4109" name="よ祘Α" r:id="rId10" imgW="1600200" imgH="228600" progId="Equation.3">
                  <p:embed/>
                </p:oleObj>
              </mc:Choice>
              <mc:Fallback>
                <p:oleObj name="よ祘Α" r:id="rId10" imgW="1600200" imgH="228600" progId="Equation.3">
                  <p:embed/>
                  <p:pic>
                    <p:nvPicPr>
                      <p:cNvPr id="0" name="Object 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500188" y="4048125"/>
                        <a:ext cx="2663825" cy="381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32" name="Text Box 8"/>
          <p:cNvSpPr txBox="1">
            <a:spLocks noChangeArrowheads="1"/>
          </p:cNvSpPr>
          <p:nvPr/>
        </p:nvSpPr>
        <p:spPr bwMode="auto">
          <a:xfrm>
            <a:off x="6119813" y="5876925"/>
            <a:ext cx="3024187" cy="366713"/>
          </a:xfrm>
          <a:prstGeom prst="rect">
            <a:avLst/>
          </a:prstGeom>
          <a:noFill/>
          <a:ln w="9525">
            <a:noFill/>
            <a:miter lim="800000"/>
            <a:headEnd/>
            <a:tailEnd/>
          </a:ln>
        </p:spPr>
        <p:txBody>
          <a:bodyPr>
            <a:spAutoFit/>
          </a:bodyPr>
          <a:lstStyle/>
          <a:p>
            <a:pPr algn="l">
              <a:spcBef>
                <a:spcPct val="50000"/>
              </a:spcBef>
            </a:pPr>
            <a:r>
              <a:rPr lang="en-US" altLang="zh-TW"/>
              <a:t>Robert C Merton (1973)</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zh-TW" altLang="en-US" smtClean="0"/>
              <a:t>選擇權委託檔格式</a:t>
            </a:r>
            <a:r>
              <a:rPr lang="en-US" altLang="zh-TW" smtClean="0"/>
              <a:t>(</a:t>
            </a:r>
            <a:r>
              <a:rPr lang="zh-TW" altLang="en-US" smtClean="0"/>
              <a:t>續</a:t>
            </a:r>
            <a:r>
              <a:rPr lang="en-US" altLang="zh-TW" smtClean="0"/>
              <a:t>)</a:t>
            </a:r>
          </a:p>
        </p:txBody>
      </p:sp>
      <p:sp>
        <p:nvSpPr>
          <p:cNvPr id="16387" name="Rectangle 3"/>
          <p:cNvSpPr>
            <a:spLocks noGrp="1" noChangeArrowheads="1"/>
          </p:cNvSpPr>
          <p:nvPr>
            <p:ph type="body" idx="1"/>
          </p:nvPr>
        </p:nvSpPr>
        <p:spPr/>
        <p:txBody>
          <a:bodyPr/>
          <a:lstStyle/>
          <a:p>
            <a:pPr eaLnBrk="1" hangingPunct="1"/>
            <a:r>
              <a:rPr lang="en-US" altLang="zh-TW" dirty="0" smtClean="0"/>
              <a:t>OSF_DATE </a:t>
            </a:r>
            <a:r>
              <a:rPr lang="zh-TW" altLang="en-US" dirty="0" smtClean="0"/>
              <a:t>日期</a:t>
            </a:r>
          </a:p>
          <a:p>
            <a:pPr lvl="1" eaLnBrk="1" hangingPunct="1"/>
            <a:r>
              <a:rPr lang="en-US" altLang="zh-TW" dirty="0" smtClean="0"/>
              <a:t>Ex</a:t>
            </a:r>
            <a:r>
              <a:rPr lang="zh-TW" altLang="en-US" dirty="0" smtClean="0"/>
              <a:t>：</a:t>
            </a:r>
            <a:r>
              <a:rPr lang="en-US" altLang="zh-TW" dirty="0" smtClean="0"/>
              <a:t>20070102</a:t>
            </a:r>
          </a:p>
          <a:p>
            <a:pPr eaLnBrk="1" hangingPunct="1"/>
            <a:r>
              <a:rPr lang="en-US" altLang="zh-TW" dirty="0" smtClean="0"/>
              <a:t>OSF_PROD_ID </a:t>
            </a:r>
            <a:r>
              <a:rPr lang="zh-TW" altLang="en-US" dirty="0" smtClean="0"/>
              <a:t>商品代號</a:t>
            </a:r>
          </a:p>
          <a:p>
            <a:pPr lvl="1" eaLnBrk="1" hangingPunct="1"/>
            <a:r>
              <a:rPr lang="en-US" altLang="zh-TW" dirty="0" smtClean="0"/>
              <a:t>Ex</a:t>
            </a:r>
            <a:r>
              <a:rPr lang="zh-TW" altLang="en-US" dirty="0" smtClean="0"/>
              <a:t>：</a:t>
            </a:r>
            <a:r>
              <a:rPr lang="en-US" altLang="zh-TW" dirty="0" smtClean="0"/>
              <a:t>TXO07700M7</a:t>
            </a:r>
          </a:p>
          <a:p>
            <a:pPr lvl="1" eaLnBrk="1" hangingPunct="1"/>
            <a:r>
              <a:rPr lang="zh-TW" altLang="en-US" dirty="0" smtClean="0">
                <a:solidFill>
                  <a:schemeClr val="bg1"/>
                </a:solidFill>
              </a:rPr>
              <a:t>格式範例</a:t>
            </a:r>
          </a:p>
          <a:p>
            <a:pPr lvl="2" eaLnBrk="1" hangingPunct="1"/>
            <a:r>
              <a:rPr lang="en-US" altLang="zh-TW" dirty="0" smtClean="0">
                <a:solidFill>
                  <a:schemeClr val="bg1"/>
                </a:solidFill>
              </a:rPr>
              <a:t>TXO07800M7</a:t>
            </a:r>
          </a:p>
          <a:p>
            <a:pPr lvl="2" eaLnBrk="1" hangingPunct="1"/>
            <a:r>
              <a:rPr lang="en-US" altLang="zh-TW" dirty="0" smtClean="0">
                <a:solidFill>
                  <a:schemeClr val="bg1"/>
                </a:solidFill>
              </a:rPr>
              <a:t>TXO08000/07900A7</a:t>
            </a:r>
          </a:p>
          <a:p>
            <a:pPr lvl="2" eaLnBrk="1" hangingPunct="1"/>
            <a:r>
              <a:rPr lang="en-US" altLang="zh-TW" dirty="0" smtClean="0">
                <a:solidFill>
                  <a:schemeClr val="bg1"/>
                </a:solidFill>
              </a:rPr>
              <a:t>TXO08000A7:07400M7</a:t>
            </a:r>
          </a:p>
          <a:p>
            <a:pPr lvl="2" eaLnBrk="1" hangingPunct="1"/>
            <a:r>
              <a:rPr lang="en-US" altLang="zh-TW" dirty="0" smtClean="0">
                <a:solidFill>
                  <a:schemeClr val="bg1"/>
                </a:solidFill>
              </a:rPr>
              <a:t>TXO07900A7-M7</a:t>
            </a:r>
          </a:p>
          <a:p>
            <a:pPr lvl="1" eaLnBrk="1" hangingPunct="1"/>
            <a:endParaRPr lang="en-US" altLang="zh-TW" dirty="0" smtClean="0">
              <a:solidFill>
                <a:schemeClr val="bg1"/>
              </a:solidFill>
            </a:endParaRPr>
          </a:p>
        </p:txBody>
      </p:sp>
      <p:sp>
        <p:nvSpPr>
          <p:cNvPr id="16388" name="Line 4"/>
          <p:cNvSpPr>
            <a:spLocks noChangeShapeType="1"/>
          </p:cNvSpPr>
          <p:nvPr/>
        </p:nvSpPr>
        <p:spPr bwMode="auto">
          <a:xfrm>
            <a:off x="1979613" y="3716338"/>
            <a:ext cx="576163" cy="694"/>
          </a:xfrm>
          <a:prstGeom prst="line">
            <a:avLst/>
          </a:prstGeom>
          <a:noFill/>
          <a:ln w="19050">
            <a:solidFill>
              <a:srgbClr val="FF0000"/>
            </a:solidFill>
            <a:round/>
            <a:headEnd/>
            <a:tailEnd/>
          </a:ln>
        </p:spPr>
        <p:txBody>
          <a:bodyPr/>
          <a:lstStyle/>
          <a:p>
            <a:endParaRPr lang="zh-TW" altLang="en-US"/>
          </a:p>
        </p:txBody>
      </p:sp>
      <p:sp>
        <p:nvSpPr>
          <p:cNvPr id="14341" name="Text Box 5"/>
          <p:cNvSpPr txBox="1">
            <a:spLocks noChangeArrowheads="1"/>
          </p:cNvSpPr>
          <p:nvPr/>
        </p:nvSpPr>
        <p:spPr bwMode="auto">
          <a:xfrm>
            <a:off x="1908175" y="3933825"/>
            <a:ext cx="184150" cy="366713"/>
          </a:xfrm>
          <a:prstGeom prst="rect">
            <a:avLst/>
          </a:prstGeom>
          <a:noFill/>
          <a:ln w="9525">
            <a:noFill/>
            <a:miter lim="800000"/>
            <a:headEnd/>
            <a:tailEnd/>
          </a:ln>
        </p:spPr>
        <p:txBody>
          <a:bodyPr wrap="none">
            <a:spAutoFit/>
          </a:bodyPr>
          <a:lstStyle/>
          <a:p>
            <a:endParaRPr lang="zh-TW" altLang="zh-TW"/>
          </a:p>
        </p:txBody>
      </p:sp>
      <p:sp>
        <p:nvSpPr>
          <p:cNvPr id="16390" name="Text Box 6"/>
          <p:cNvSpPr txBox="1">
            <a:spLocks noChangeArrowheads="1"/>
          </p:cNvSpPr>
          <p:nvPr/>
        </p:nvSpPr>
        <p:spPr bwMode="auto">
          <a:xfrm>
            <a:off x="1979613" y="4206875"/>
            <a:ext cx="3444875" cy="2317750"/>
          </a:xfrm>
          <a:prstGeom prst="rect">
            <a:avLst/>
          </a:prstGeom>
          <a:noFill/>
          <a:ln w="28575">
            <a:solidFill>
              <a:schemeClr val="tx1"/>
            </a:solidFill>
            <a:miter lim="800000"/>
            <a:headEnd/>
            <a:tailEnd/>
          </a:ln>
        </p:spPr>
        <p:txBody>
          <a:bodyPr wrap="none">
            <a:spAutoFit/>
          </a:bodyPr>
          <a:lstStyle/>
          <a:p>
            <a:r>
              <a:rPr lang="zh-TW" altLang="en-US" dirty="0">
                <a:latin typeface="Times New Roman" pitchFamily="18" charset="0"/>
                <a:ea typeface="標楷體" pitchFamily="65" charset="-120"/>
              </a:rPr>
              <a:t>商品代碼</a:t>
            </a:r>
            <a:r>
              <a:rPr lang="en-US" altLang="zh-TW" dirty="0">
                <a:latin typeface="Times New Roman" pitchFamily="18" charset="0"/>
                <a:ea typeface="標楷體" pitchFamily="65" charset="-120"/>
              </a:rPr>
              <a:t>(</a:t>
            </a:r>
            <a:r>
              <a:rPr lang="zh-TW" altLang="en-US" dirty="0">
                <a:latin typeface="Times New Roman" pitchFamily="18" charset="0"/>
                <a:ea typeface="標楷體" pitchFamily="65" charset="-120"/>
              </a:rPr>
              <a:t>標的</a:t>
            </a:r>
            <a:r>
              <a:rPr lang="en-US" altLang="zh-TW" dirty="0">
                <a:latin typeface="Times New Roman" pitchFamily="18" charset="0"/>
                <a:ea typeface="標楷體" pitchFamily="65" charset="-120"/>
              </a:rPr>
              <a:t>)</a:t>
            </a:r>
          </a:p>
          <a:p>
            <a:r>
              <a:rPr lang="zh-TW" altLang="en-US" dirty="0">
                <a:latin typeface="Times New Roman" pitchFamily="18" charset="0"/>
                <a:ea typeface="標楷體" pitchFamily="65" charset="-120"/>
              </a:rPr>
              <a:t>　　</a:t>
            </a:r>
            <a:r>
              <a:rPr lang="en-US" altLang="zh-TW" dirty="0">
                <a:latin typeface="Times New Roman" pitchFamily="18" charset="0"/>
                <a:ea typeface="標楷體" pitchFamily="65" charset="-120"/>
              </a:rPr>
              <a:t>1. TXO </a:t>
            </a:r>
            <a:r>
              <a:rPr lang="zh-TW" altLang="en-US" dirty="0">
                <a:latin typeface="Times New Roman" pitchFamily="18" charset="0"/>
                <a:ea typeface="標楷體" pitchFamily="65" charset="-120"/>
              </a:rPr>
              <a:t>：台灣加權指數</a:t>
            </a:r>
          </a:p>
          <a:p>
            <a:r>
              <a:rPr lang="zh-TW" altLang="en-US" dirty="0">
                <a:latin typeface="Times New Roman" pitchFamily="18" charset="0"/>
                <a:ea typeface="標楷體" pitchFamily="65" charset="-120"/>
              </a:rPr>
              <a:t>　　</a:t>
            </a:r>
            <a:r>
              <a:rPr lang="en-US" altLang="zh-TW" dirty="0">
                <a:latin typeface="Times New Roman" pitchFamily="18" charset="0"/>
                <a:ea typeface="標楷體" pitchFamily="65" charset="-120"/>
              </a:rPr>
              <a:t>2. TEO </a:t>
            </a:r>
            <a:r>
              <a:rPr lang="zh-TW" altLang="en-US" dirty="0">
                <a:latin typeface="Times New Roman" pitchFamily="18" charset="0"/>
                <a:ea typeface="標楷體" pitchFamily="65" charset="-120"/>
              </a:rPr>
              <a:t>：電子指數</a:t>
            </a:r>
          </a:p>
          <a:p>
            <a:r>
              <a:rPr lang="zh-TW" altLang="en-US" dirty="0">
                <a:latin typeface="Times New Roman" pitchFamily="18" charset="0"/>
                <a:ea typeface="標楷體" pitchFamily="65" charset="-120"/>
              </a:rPr>
              <a:t>　　</a:t>
            </a:r>
            <a:r>
              <a:rPr lang="en-US" altLang="zh-TW" dirty="0">
                <a:latin typeface="Times New Roman" pitchFamily="18" charset="0"/>
                <a:ea typeface="標楷體" pitchFamily="65" charset="-120"/>
              </a:rPr>
              <a:t>3. TFO </a:t>
            </a:r>
            <a:r>
              <a:rPr lang="zh-TW" altLang="en-US" dirty="0">
                <a:latin typeface="Times New Roman" pitchFamily="18" charset="0"/>
                <a:ea typeface="標楷體" pitchFamily="65" charset="-120"/>
              </a:rPr>
              <a:t>：金融指數</a:t>
            </a:r>
          </a:p>
          <a:p>
            <a:r>
              <a:rPr lang="zh-TW" altLang="en-US" dirty="0">
                <a:latin typeface="Times New Roman" pitchFamily="18" charset="0"/>
                <a:ea typeface="標楷體" pitchFamily="65" charset="-120"/>
              </a:rPr>
              <a:t>　　</a:t>
            </a:r>
            <a:r>
              <a:rPr lang="en-US" altLang="zh-TW" dirty="0">
                <a:latin typeface="Times New Roman" pitchFamily="18" charset="0"/>
                <a:ea typeface="標楷體" pitchFamily="65" charset="-120"/>
              </a:rPr>
              <a:t>4. MSO</a:t>
            </a:r>
            <a:r>
              <a:rPr lang="zh-TW" altLang="en-US" dirty="0">
                <a:latin typeface="Times New Roman" pitchFamily="18" charset="0"/>
                <a:ea typeface="標楷體" pitchFamily="65" charset="-120"/>
              </a:rPr>
              <a:t>：摩根指數</a:t>
            </a:r>
          </a:p>
          <a:p>
            <a:r>
              <a:rPr lang="zh-TW" altLang="en-US" dirty="0">
                <a:latin typeface="Times New Roman" pitchFamily="18" charset="0"/>
                <a:ea typeface="標楷體" pitchFamily="65" charset="-120"/>
              </a:rPr>
              <a:t>　　</a:t>
            </a:r>
            <a:r>
              <a:rPr lang="en-US" altLang="zh-TW" dirty="0">
                <a:latin typeface="Times New Roman" pitchFamily="18" charset="0"/>
                <a:ea typeface="標楷體" pitchFamily="65" charset="-120"/>
              </a:rPr>
              <a:t>5. TGF </a:t>
            </a:r>
            <a:r>
              <a:rPr lang="zh-TW" altLang="en-US" dirty="0">
                <a:latin typeface="Times New Roman" pitchFamily="18" charset="0"/>
                <a:ea typeface="標楷體" pitchFamily="65" charset="-120"/>
              </a:rPr>
              <a:t>：台幣計價黃金指數</a:t>
            </a:r>
          </a:p>
          <a:p>
            <a:r>
              <a:rPr lang="zh-TW" altLang="en-US" dirty="0">
                <a:latin typeface="Times New Roman" pitchFamily="18" charset="0"/>
                <a:ea typeface="標楷體" pitchFamily="65" charset="-120"/>
              </a:rPr>
              <a:t>　　</a:t>
            </a:r>
            <a:r>
              <a:rPr lang="en-US" altLang="zh-TW" dirty="0">
                <a:latin typeface="Times New Roman" pitchFamily="18" charset="0"/>
                <a:ea typeface="標楷體" pitchFamily="65" charset="-120"/>
              </a:rPr>
              <a:t>6. XIF  </a:t>
            </a:r>
            <a:r>
              <a:rPr lang="zh-TW" altLang="en-US" dirty="0">
                <a:latin typeface="Times New Roman" pitchFamily="18" charset="0"/>
                <a:ea typeface="標楷體" pitchFamily="65" charset="-120"/>
              </a:rPr>
              <a:t>：非金電指數</a:t>
            </a:r>
          </a:p>
          <a:p>
            <a:r>
              <a:rPr lang="zh-TW" altLang="en-US" dirty="0">
                <a:latin typeface="Times New Roman" pitchFamily="18" charset="0"/>
                <a:ea typeface="標楷體" pitchFamily="65" charset="-120"/>
              </a:rPr>
              <a:t>　　</a:t>
            </a:r>
            <a:r>
              <a:rPr lang="en-US" altLang="zh-TW" dirty="0">
                <a:latin typeface="Times New Roman" pitchFamily="18" charset="0"/>
                <a:ea typeface="標楷體" pitchFamily="65" charset="-120"/>
              </a:rPr>
              <a:t>7. GIF  </a:t>
            </a:r>
            <a:r>
              <a:rPr lang="zh-TW" altLang="en-US" dirty="0">
                <a:latin typeface="Times New Roman" pitchFamily="18" charset="0"/>
                <a:ea typeface="標楷體" pitchFamily="65" charset="-120"/>
              </a:rPr>
              <a:t>：櫃買指數</a:t>
            </a:r>
          </a:p>
        </p:txBody>
      </p:sp>
      <p:sp>
        <p:nvSpPr>
          <p:cNvPr id="16391" name="AutoShape 7"/>
          <p:cNvSpPr>
            <a:spLocks noChangeArrowheads="1"/>
          </p:cNvSpPr>
          <p:nvPr/>
        </p:nvSpPr>
        <p:spPr bwMode="auto">
          <a:xfrm>
            <a:off x="2124075" y="3789363"/>
            <a:ext cx="485775" cy="504825"/>
          </a:xfrm>
          <a:prstGeom prst="downArrow">
            <a:avLst>
              <a:gd name="adj1" fmla="val 50000"/>
              <a:gd name="adj2" fmla="val 25980"/>
            </a:avLst>
          </a:prstGeom>
          <a:noFill/>
          <a:ln w="28575">
            <a:solidFill>
              <a:srgbClr val="FF0000"/>
            </a:solidFill>
            <a:miter lim="800000"/>
            <a:headEnd/>
            <a:tailEnd/>
          </a:ln>
        </p:spPr>
        <p:txBody>
          <a:bodyPr vert="eaVert" wrap="none" anchor="ctr"/>
          <a:lstStyle/>
          <a:p>
            <a:endParaRPr lang="zh-TW" altLang="en-US"/>
          </a:p>
        </p:txBody>
      </p:sp>
      <p:sp>
        <p:nvSpPr>
          <p:cNvPr id="16392" name="AutoShape 8"/>
          <p:cNvSpPr>
            <a:spLocks noChangeArrowheads="1"/>
          </p:cNvSpPr>
          <p:nvPr/>
        </p:nvSpPr>
        <p:spPr bwMode="auto">
          <a:xfrm>
            <a:off x="2987675" y="3789363"/>
            <a:ext cx="485775" cy="504825"/>
          </a:xfrm>
          <a:prstGeom prst="downArrow">
            <a:avLst>
              <a:gd name="adj1" fmla="val 50000"/>
              <a:gd name="adj2" fmla="val 25980"/>
            </a:avLst>
          </a:prstGeom>
          <a:noFill/>
          <a:ln w="28575">
            <a:solidFill>
              <a:srgbClr val="3366FF"/>
            </a:solidFill>
            <a:miter lim="800000"/>
            <a:headEnd/>
            <a:tailEnd/>
          </a:ln>
        </p:spPr>
        <p:txBody>
          <a:bodyPr vert="eaVert" wrap="none" anchor="ctr"/>
          <a:lstStyle/>
          <a:p>
            <a:endParaRPr lang="zh-TW" altLang="en-US"/>
          </a:p>
        </p:txBody>
      </p:sp>
      <p:sp>
        <p:nvSpPr>
          <p:cNvPr id="16393" name="Line 9"/>
          <p:cNvSpPr>
            <a:spLocks noChangeShapeType="1"/>
          </p:cNvSpPr>
          <p:nvPr/>
        </p:nvSpPr>
        <p:spPr bwMode="auto">
          <a:xfrm flipV="1">
            <a:off x="2627784" y="3716338"/>
            <a:ext cx="1007591" cy="694"/>
          </a:xfrm>
          <a:prstGeom prst="line">
            <a:avLst/>
          </a:prstGeom>
          <a:noFill/>
          <a:ln w="19050">
            <a:solidFill>
              <a:srgbClr val="3366FF"/>
            </a:solidFill>
            <a:round/>
            <a:headEnd/>
            <a:tailEnd/>
          </a:ln>
        </p:spPr>
        <p:txBody>
          <a:bodyPr/>
          <a:lstStyle/>
          <a:p>
            <a:endParaRPr lang="zh-TW" altLang="en-US"/>
          </a:p>
        </p:txBody>
      </p:sp>
      <p:sp>
        <p:nvSpPr>
          <p:cNvPr id="16394" name="Text Box 10"/>
          <p:cNvSpPr txBox="1">
            <a:spLocks noChangeArrowheads="1"/>
          </p:cNvSpPr>
          <p:nvPr/>
        </p:nvSpPr>
        <p:spPr bwMode="auto">
          <a:xfrm>
            <a:off x="2843213" y="4221163"/>
            <a:ext cx="898525" cy="395287"/>
          </a:xfrm>
          <a:prstGeom prst="rect">
            <a:avLst/>
          </a:prstGeom>
          <a:noFill/>
          <a:ln w="28575">
            <a:solidFill>
              <a:schemeClr val="tx1"/>
            </a:solidFill>
            <a:miter lim="800000"/>
            <a:headEnd/>
            <a:tailEnd/>
          </a:ln>
        </p:spPr>
        <p:txBody>
          <a:bodyPr wrap="none">
            <a:spAutoFit/>
          </a:bodyPr>
          <a:lstStyle/>
          <a:p>
            <a:r>
              <a:rPr lang="zh-TW" altLang="en-US">
                <a:latin typeface="Times New Roman" pitchFamily="18" charset="0"/>
                <a:ea typeface="標楷體" pitchFamily="65" charset="-120"/>
              </a:rPr>
              <a:t>履約價</a:t>
            </a:r>
          </a:p>
        </p:txBody>
      </p:sp>
      <p:sp>
        <p:nvSpPr>
          <p:cNvPr id="16395" name="Line 11"/>
          <p:cNvSpPr>
            <a:spLocks noChangeShapeType="1"/>
          </p:cNvSpPr>
          <p:nvPr/>
        </p:nvSpPr>
        <p:spPr bwMode="auto">
          <a:xfrm flipV="1">
            <a:off x="3563889" y="3717032"/>
            <a:ext cx="432048" cy="0"/>
          </a:xfrm>
          <a:prstGeom prst="line">
            <a:avLst/>
          </a:prstGeom>
          <a:noFill/>
          <a:ln w="19050">
            <a:solidFill>
              <a:schemeClr val="hlink"/>
            </a:solidFill>
            <a:round/>
            <a:headEnd/>
            <a:tailEnd/>
          </a:ln>
        </p:spPr>
        <p:txBody>
          <a:bodyPr/>
          <a:lstStyle/>
          <a:p>
            <a:endParaRPr lang="zh-TW" altLang="en-US"/>
          </a:p>
        </p:txBody>
      </p:sp>
      <p:sp>
        <p:nvSpPr>
          <p:cNvPr id="16396" name="Text Box 12"/>
          <p:cNvSpPr txBox="1">
            <a:spLocks noChangeArrowheads="1"/>
          </p:cNvSpPr>
          <p:nvPr/>
        </p:nvSpPr>
        <p:spPr bwMode="auto">
          <a:xfrm>
            <a:off x="3492500" y="4206875"/>
            <a:ext cx="3000375" cy="1493838"/>
          </a:xfrm>
          <a:prstGeom prst="rect">
            <a:avLst/>
          </a:prstGeom>
          <a:noFill/>
          <a:ln w="28575">
            <a:solidFill>
              <a:schemeClr val="tx1"/>
            </a:solidFill>
            <a:miter lim="800000"/>
            <a:headEnd/>
            <a:tailEnd/>
          </a:ln>
        </p:spPr>
        <p:txBody>
          <a:bodyPr wrap="none">
            <a:spAutoFit/>
          </a:bodyPr>
          <a:lstStyle/>
          <a:p>
            <a:r>
              <a:rPr lang="zh-TW" altLang="en-US" dirty="0">
                <a:latin typeface="Times New Roman" pitchFamily="18" charset="0"/>
                <a:ea typeface="標楷體" pitchFamily="65" charset="-120"/>
              </a:rPr>
              <a:t>格式及年月份</a:t>
            </a:r>
            <a:r>
              <a:rPr lang="en-US" altLang="zh-TW" dirty="0">
                <a:latin typeface="Times New Roman" pitchFamily="18" charset="0"/>
                <a:ea typeface="標楷體" pitchFamily="65" charset="-120"/>
              </a:rPr>
              <a:t>(</a:t>
            </a:r>
            <a:r>
              <a:rPr lang="zh-TW" altLang="en-US" dirty="0">
                <a:latin typeface="Times New Roman" pitchFamily="18" charset="0"/>
                <a:ea typeface="標楷體" pitchFamily="65" charset="-120"/>
              </a:rPr>
              <a:t>標的</a:t>
            </a:r>
            <a:r>
              <a:rPr lang="en-US" altLang="zh-TW" dirty="0">
                <a:latin typeface="Times New Roman" pitchFamily="18" charset="0"/>
                <a:ea typeface="標楷體" pitchFamily="65" charset="-120"/>
              </a:rPr>
              <a:t>)</a:t>
            </a:r>
          </a:p>
          <a:p>
            <a:r>
              <a:rPr lang="zh-TW" altLang="en-US" dirty="0">
                <a:latin typeface="Times New Roman" pitchFamily="18" charset="0"/>
                <a:ea typeface="標楷體" pitchFamily="65" charset="-120"/>
              </a:rPr>
              <a:t>　　</a:t>
            </a:r>
            <a:r>
              <a:rPr lang="en-US" altLang="zh-TW" dirty="0">
                <a:latin typeface="Times New Roman" pitchFamily="18" charset="0"/>
                <a:ea typeface="標楷體" pitchFamily="65" charset="-120"/>
              </a:rPr>
              <a:t>1. A~L </a:t>
            </a:r>
            <a:r>
              <a:rPr lang="zh-TW" altLang="en-US" dirty="0">
                <a:latin typeface="Times New Roman" pitchFamily="18" charset="0"/>
                <a:ea typeface="標楷體" pitchFamily="65" charset="-120"/>
              </a:rPr>
              <a:t>：</a:t>
            </a:r>
            <a:r>
              <a:rPr lang="en-US" altLang="zh-TW" dirty="0">
                <a:latin typeface="Times New Roman" pitchFamily="18" charset="0"/>
                <a:ea typeface="標楷體" pitchFamily="65" charset="-120"/>
              </a:rPr>
              <a:t>1~12</a:t>
            </a:r>
            <a:r>
              <a:rPr lang="zh-TW" altLang="en-US" dirty="0">
                <a:latin typeface="Times New Roman" pitchFamily="18" charset="0"/>
                <a:ea typeface="標楷體" pitchFamily="65" charset="-120"/>
              </a:rPr>
              <a:t>月份買權</a:t>
            </a:r>
          </a:p>
          <a:p>
            <a:r>
              <a:rPr lang="zh-TW" altLang="en-US" dirty="0">
                <a:latin typeface="Times New Roman" pitchFamily="18" charset="0"/>
                <a:ea typeface="標楷體" pitchFamily="65" charset="-120"/>
              </a:rPr>
              <a:t>　　</a:t>
            </a:r>
            <a:r>
              <a:rPr lang="en-US" altLang="zh-TW" dirty="0">
                <a:latin typeface="Times New Roman" pitchFamily="18" charset="0"/>
                <a:ea typeface="標楷體" pitchFamily="65" charset="-120"/>
              </a:rPr>
              <a:t>2. M~X</a:t>
            </a:r>
            <a:r>
              <a:rPr lang="zh-TW" altLang="en-US" dirty="0">
                <a:latin typeface="Times New Roman" pitchFamily="18" charset="0"/>
                <a:ea typeface="標楷體" pitchFamily="65" charset="-120"/>
              </a:rPr>
              <a:t>：</a:t>
            </a:r>
            <a:r>
              <a:rPr lang="en-US" altLang="zh-TW" dirty="0">
                <a:latin typeface="Times New Roman" pitchFamily="18" charset="0"/>
                <a:ea typeface="標楷體" pitchFamily="65" charset="-120"/>
              </a:rPr>
              <a:t>1~12</a:t>
            </a:r>
            <a:r>
              <a:rPr lang="zh-TW" altLang="en-US" dirty="0">
                <a:latin typeface="Times New Roman" pitchFamily="18" charset="0"/>
                <a:ea typeface="標楷體" pitchFamily="65" charset="-120"/>
              </a:rPr>
              <a:t>月份賣權</a:t>
            </a:r>
          </a:p>
          <a:p>
            <a:r>
              <a:rPr lang="zh-TW" altLang="en-US" dirty="0">
                <a:latin typeface="Times New Roman" pitchFamily="18" charset="0"/>
                <a:ea typeface="標楷體" pitchFamily="65" charset="-120"/>
              </a:rPr>
              <a:t>　　</a:t>
            </a:r>
            <a:r>
              <a:rPr lang="en-US" altLang="zh-TW" dirty="0">
                <a:latin typeface="Times New Roman" pitchFamily="18" charset="0"/>
                <a:ea typeface="標楷體" pitchFamily="65" charset="-120"/>
              </a:rPr>
              <a:t>3. </a:t>
            </a:r>
            <a:r>
              <a:rPr lang="zh-TW" altLang="en-US" dirty="0">
                <a:latin typeface="Times New Roman" pitchFamily="18" charset="0"/>
                <a:ea typeface="標楷體" pitchFamily="65" charset="-120"/>
              </a:rPr>
              <a:t>尾數</a:t>
            </a:r>
            <a:r>
              <a:rPr lang="zh-TW" altLang="en-US" dirty="0"/>
              <a:t>：</a:t>
            </a:r>
            <a:r>
              <a:rPr lang="zh-TW" altLang="en-US" dirty="0">
                <a:latin typeface="Times New Roman" pitchFamily="18" charset="0"/>
                <a:ea typeface="標楷體" pitchFamily="65" charset="-120"/>
              </a:rPr>
              <a:t>為該年之尾數</a:t>
            </a:r>
          </a:p>
          <a:p>
            <a:r>
              <a:rPr lang="zh-TW" altLang="en-US" dirty="0">
                <a:latin typeface="Times New Roman" pitchFamily="18" charset="0"/>
                <a:ea typeface="標楷體" pitchFamily="65" charset="-120"/>
              </a:rPr>
              <a:t>　　　　</a:t>
            </a:r>
            <a:r>
              <a:rPr lang="en-US" altLang="zh-TW" dirty="0">
                <a:latin typeface="Times New Roman" pitchFamily="18" charset="0"/>
                <a:ea typeface="標楷體" pitchFamily="65" charset="-120"/>
              </a:rPr>
              <a:t>ex</a:t>
            </a:r>
            <a:r>
              <a:rPr lang="zh-TW" altLang="en-US" dirty="0">
                <a:latin typeface="Times New Roman" pitchFamily="18" charset="0"/>
                <a:ea typeface="標楷體" pitchFamily="65" charset="-120"/>
              </a:rPr>
              <a:t>：</a:t>
            </a:r>
            <a:r>
              <a:rPr lang="en-US" altLang="zh-TW" dirty="0">
                <a:latin typeface="Times New Roman" pitchFamily="18" charset="0"/>
                <a:ea typeface="標楷體" pitchFamily="65" charset="-120"/>
              </a:rPr>
              <a:t>2007</a:t>
            </a:r>
            <a:r>
              <a:rPr lang="zh-TW" altLang="en-US" dirty="0">
                <a:latin typeface="Times New Roman" pitchFamily="18" charset="0"/>
                <a:ea typeface="標楷體" pitchFamily="65" charset="-120"/>
              </a:rPr>
              <a:t>年為</a:t>
            </a:r>
            <a:r>
              <a:rPr lang="en-US" altLang="zh-TW" dirty="0">
                <a:latin typeface="Times New Roman" pitchFamily="18" charset="0"/>
                <a:ea typeface="標楷體" pitchFamily="65" charset="-120"/>
              </a:rPr>
              <a:t>7</a:t>
            </a:r>
          </a:p>
        </p:txBody>
      </p:sp>
      <p:sp>
        <p:nvSpPr>
          <p:cNvPr id="16397" name="AutoShape 13"/>
          <p:cNvSpPr>
            <a:spLocks noChangeArrowheads="1"/>
          </p:cNvSpPr>
          <p:nvPr/>
        </p:nvSpPr>
        <p:spPr bwMode="auto">
          <a:xfrm>
            <a:off x="3636963" y="3789363"/>
            <a:ext cx="485775" cy="504825"/>
          </a:xfrm>
          <a:prstGeom prst="downArrow">
            <a:avLst>
              <a:gd name="adj1" fmla="val 50000"/>
              <a:gd name="adj2" fmla="val 25980"/>
            </a:avLst>
          </a:prstGeom>
          <a:noFill/>
          <a:ln w="28575">
            <a:solidFill>
              <a:schemeClr val="hlink"/>
            </a:solidFill>
            <a:miter lim="800000"/>
            <a:headEnd/>
            <a:tailEnd/>
          </a:ln>
        </p:spPr>
        <p:txBody>
          <a:bodyPr vert="eaVert" wrap="none" anchor="ctr"/>
          <a:lstStyle/>
          <a:p>
            <a:endParaRPr lang="zh-TW" altLang="en-US"/>
          </a:p>
        </p:txBody>
      </p:sp>
      <p:grpSp>
        <p:nvGrpSpPr>
          <p:cNvPr id="2" name="Group 14"/>
          <p:cNvGrpSpPr>
            <a:grpSpLocks/>
          </p:cNvGrpSpPr>
          <p:nvPr/>
        </p:nvGrpSpPr>
        <p:grpSpPr bwMode="auto">
          <a:xfrm>
            <a:off x="1403350" y="4941888"/>
            <a:ext cx="3455988" cy="863600"/>
            <a:chOff x="884" y="3113"/>
            <a:chExt cx="2177" cy="544"/>
          </a:xfrm>
        </p:grpSpPr>
        <p:sp>
          <p:nvSpPr>
            <p:cNvPr id="14352" name="Line 15"/>
            <p:cNvSpPr>
              <a:spLocks noChangeShapeType="1"/>
            </p:cNvSpPr>
            <p:nvPr/>
          </p:nvSpPr>
          <p:spPr bwMode="auto">
            <a:xfrm>
              <a:off x="884" y="3113"/>
              <a:ext cx="2177" cy="0"/>
            </a:xfrm>
            <a:prstGeom prst="line">
              <a:avLst/>
            </a:prstGeom>
            <a:noFill/>
            <a:ln w="28575">
              <a:solidFill>
                <a:srgbClr val="FF0000"/>
              </a:solidFill>
              <a:round/>
              <a:headEnd/>
              <a:tailEnd/>
            </a:ln>
          </p:spPr>
          <p:txBody>
            <a:bodyPr/>
            <a:lstStyle/>
            <a:p>
              <a:endParaRPr lang="zh-TW" altLang="en-US"/>
            </a:p>
          </p:txBody>
        </p:sp>
        <p:sp>
          <p:nvSpPr>
            <p:cNvPr id="14353" name="Line 16"/>
            <p:cNvSpPr>
              <a:spLocks noChangeShapeType="1"/>
            </p:cNvSpPr>
            <p:nvPr/>
          </p:nvSpPr>
          <p:spPr bwMode="auto">
            <a:xfrm>
              <a:off x="884" y="3385"/>
              <a:ext cx="2177" cy="0"/>
            </a:xfrm>
            <a:prstGeom prst="line">
              <a:avLst/>
            </a:prstGeom>
            <a:noFill/>
            <a:ln w="28575">
              <a:solidFill>
                <a:srgbClr val="FF0000"/>
              </a:solidFill>
              <a:round/>
              <a:headEnd/>
              <a:tailEnd/>
            </a:ln>
          </p:spPr>
          <p:txBody>
            <a:bodyPr/>
            <a:lstStyle/>
            <a:p>
              <a:endParaRPr lang="zh-TW" altLang="en-US"/>
            </a:p>
          </p:txBody>
        </p:sp>
        <p:sp>
          <p:nvSpPr>
            <p:cNvPr id="14354" name="Line 17"/>
            <p:cNvSpPr>
              <a:spLocks noChangeShapeType="1"/>
            </p:cNvSpPr>
            <p:nvPr/>
          </p:nvSpPr>
          <p:spPr bwMode="auto">
            <a:xfrm>
              <a:off x="884" y="3657"/>
              <a:ext cx="2177" cy="0"/>
            </a:xfrm>
            <a:prstGeom prst="line">
              <a:avLst/>
            </a:prstGeom>
            <a:noFill/>
            <a:ln w="28575">
              <a:solidFill>
                <a:srgbClr val="FF0000"/>
              </a:solidFill>
              <a:round/>
              <a:headEnd/>
              <a:tailEnd/>
            </a:ln>
          </p:spPr>
          <p:txBody>
            <a:bodyPr/>
            <a:lstStyle/>
            <a:p>
              <a:endParaRPr lang="zh-TW" altLang="en-US"/>
            </a:p>
          </p:txBody>
        </p:sp>
      </p:grpSp>
      <p:pic>
        <p:nvPicPr>
          <p:cNvPr id="16402" name="Picture 18" descr="未命名"/>
          <p:cNvPicPr>
            <a:picLocks noChangeAspect="1" noChangeArrowheads="1"/>
          </p:cNvPicPr>
          <p:nvPr/>
        </p:nvPicPr>
        <p:blipFill>
          <a:blip r:embed="rId3" cstate="print"/>
          <a:srcRect/>
          <a:stretch>
            <a:fillRect/>
          </a:stretch>
        </p:blipFill>
        <p:spPr bwMode="auto">
          <a:xfrm>
            <a:off x="1187450" y="4797425"/>
            <a:ext cx="3960813" cy="189706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388"/>
                                        </p:tgtEl>
                                        <p:attrNameLst>
                                          <p:attrName>style.visibility</p:attrName>
                                        </p:attrNameLst>
                                      </p:cBhvr>
                                      <p:to>
                                        <p:strVal val="visible"/>
                                      </p:to>
                                    </p:set>
                                    <p:anim calcmode="lin" valueType="num">
                                      <p:cBhvr additive="base">
                                        <p:cTn id="7" dur="500" fill="hold"/>
                                        <p:tgtEl>
                                          <p:spTgt spid="16388"/>
                                        </p:tgtEl>
                                        <p:attrNameLst>
                                          <p:attrName>ppt_x</p:attrName>
                                        </p:attrNameLst>
                                      </p:cBhvr>
                                      <p:tavLst>
                                        <p:tav tm="0">
                                          <p:val>
                                            <p:strVal val="#ppt_x"/>
                                          </p:val>
                                        </p:tav>
                                        <p:tav tm="100000">
                                          <p:val>
                                            <p:strVal val="#ppt_x"/>
                                          </p:val>
                                        </p:tav>
                                      </p:tavLst>
                                    </p:anim>
                                    <p:anim calcmode="lin" valueType="num">
                                      <p:cBhvr additive="base">
                                        <p:cTn id="8" dur="500" fill="hold"/>
                                        <p:tgtEl>
                                          <p:spTgt spid="1638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16391"/>
                                        </p:tgtEl>
                                        <p:attrNameLst>
                                          <p:attrName>style.visibility</p:attrName>
                                        </p:attrNameLst>
                                      </p:cBhvr>
                                      <p:to>
                                        <p:strVal val="visible"/>
                                      </p:to>
                                    </p:set>
                                    <p:animEffect transition="in" filter="blinds(horizontal)">
                                      <p:cBhvr>
                                        <p:cTn id="12" dur="500"/>
                                        <p:tgtEl>
                                          <p:spTgt spid="16391"/>
                                        </p:tgtEl>
                                      </p:cBhvr>
                                    </p:animEffect>
                                  </p:childTnLst>
                                </p:cTn>
                              </p:par>
                              <p:par>
                                <p:cTn id="13" presetID="5" presetClass="entr" presetSubtype="10" fill="hold" grpId="0" nodeType="withEffect">
                                  <p:stCondLst>
                                    <p:cond delay="0"/>
                                  </p:stCondLst>
                                  <p:childTnLst>
                                    <p:set>
                                      <p:cBhvr>
                                        <p:cTn id="14" dur="1" fill="hold">
                                          <p:stCondLst>
                                            <p:cond delay="0"/>
                                          </p:stCondLst>
                                        </p:cTn>
                                        <p:tgtEl>
                                          <p:spTgt spid="16390"/>
                                        </p:tgtEl>
                                        <p:attrNameLst>
                                          <p:attrName>style.visibility</p:attrName>
                                        </p:attrNameLst>
                                      </p:cBhvr>
                                      <p:to>
                                        <p:strVal val="visible"/>
                                      </p:to>
                                    </p:set>
                                    <p:animEffect transition="in" filter="checkerboard(across)">
                                      <p:cBhvr>
                                        <p:cTn id="15" dur="500"/>
                                        <p:tgtEl>
                                          <p:spTgt spid="1639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1" nodeType="clickEffect">
                                  <p:stCondLst>
                                    <p:cond delay="0"/>
                                  </p:stCondLst>
                                  <p:childTnLst>
                                    <p:animEffect transition="out" filter="fade">
                                      <p:cBhvr>
                                        <p:cTn id="19" dur="500"/>
                                        <p:tgtEl>
                                          <p:spTgt spid="16388"/>
                                        </p:tgtEl>
                                      </p:cBhvr>
                                    </p:animEffect>
                                    <p:set>
                                      <p:cBhvr>
                                        <p:cTn id="20" dur="1" fill="hold">
                                          <p:stCondLst>
                                            <p:cond delay="499"/>
                                          </p:stCondLst>
                                        </p:cTn>
                                        <p:tgtEl>
                                          <p:spTgt spid="16388"/>
                                        </p:tgtEl>
                                        <p:attrNameLst>
                                          <p:attrName>style.visibility</p:attrName>
                                        </p:attrNameLst>
                                      </p:cBhvr>
                                      <p:to>
                                        <p:strVal val="hidden"/>
                                      </p:to>
                                    </p:set>
                                  </p:childTnLst>
                                </p:cTn>
                              </p:par>
                              <p:par>
                                <p:cTn id="21" presetID="10" presetClass="exit" presetSubtype="0" fill="hold" grpId="1" nodeType="withEffect">
                                  <p:stCondLst>
                                    <p:cond delay="0"/>
                                  </p:stCondLst>
                                  <p:childTnLst>
                                    <p:animEffect transition="out" filter="fade">
                                      <p:cBhvr>
                                        <p:cTn id="22" dur="500"/>
                                        <p:tgtEl>
                                          <p:spTgt spid="16391"/>
                                        </p:tgtEl>
                                      </p:cBhvr>
                                    </p:animEffect>
                                    <p:set>
                                      <p:cBhvr>
                                        <p:cTn id="23" dur="1" fill="hold">
                                          <p:stCondLst>
                                            <p:cond delay="499"/>
                                          </p:stCondLst>
                                        </p:cTn>
                                        <p:tgtEl>
                                          <p:spTgt spid="16391"/>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16390"/>
                                        </p:tgtEl>
                                      </p:cBhvr>
                                    </p:animEffect>
                                    <p:set>
                                      <p:cBhvr>
                                        <p:cTn id="26" dur="1" fill="hold">
                                          <p:stCondLst>
                                            <p:cond delay="499"/>
                                          </p:stCondLst>
                                        </p:cTn>
                                        <p:tgtEl>
                                          <p:spTgt spid="16390"/>
                                        </p:tgtEl>
                                        <p:attrNameLst>
                                          <p:attrName>style.visibility</p:attrName>
                                        </p:attrNameLst>
                                      </p:cBhvr>
                                      <p:to>
                                        <p:strVal val="hidden"/>
                                      </p:to>
                                    </p:set>
                                  </p:childTnLst>
                                </p:cTn>
                              </p:par>
                            </p:childTnLst>
                          </p:cTn>
                        </p:par>
                        <p:par>
                          <p:cTn id="27" fill="hold">
                            <p:stCondLst>
                              <p:cond delay="500"/>
                            </p:stCondLst>
                            <p:childTnLst>
                              <p:par>
                                <p:cTn id="28" presetID="2" presetClass="entr" presetSubtype="4" fill="hold" grpId="0" nodeType="afterEffect">
                                  <p:stCondLst>
                                    <p:cond delay="0"/>
                                  </p:stCondLst>
                                  <p:childTnLst>
                                    <p:set>
                                      <p:cBhvr>
                                        <p:cTn id="29" dur="1" fill="hold">
                                          <p:stCondLst>
                                            <p:cond delay="0"/>
                                          </p:stCondLst>
                                        </p:cTn>
                                        <p:tgtEl>
                                          <p:spTgt spid="16393"/>
                                        </p:tgtEl>
                                        <p:attrNameLst>
                                          <p:attrName>style.visibility</p:attrName>
                                        </p:attrNameLst>
                                      </p:cBhvr>
                                      <p:to>
                                        <p:strVal val="visible"/>
                                      </p:to>
                                    </p:set>
                                    <p:anim calcmode="lin" valueType="num">
                                      <p:cBhvr additive="base">
                                        <p:cTn id="30" dur="500" fill="hold"/>
                                        <p:tgtEl>
                                          <p:spTgt spid="16393"/>
                                        </p:tgtEl>
                                        <p:attrNameLst>
                                          <p:attrName>ppt_x</p:attrName>
                                        </p:attrNameLst>
                                      </p:cBhvr>
                                      <p:tavLst>
                                        <p:tav tm="0">
                                          <p:val>
                                            <p:strVal val="#ppt_x"/>
                                          </p:val>
                                        </p:tav>
                                        <p:tav tm="100000">
                                          <p:val>
                                            <p:strVal val="#ppt_x"/>
                                          </p:val>
                                        </p:tav>
                                      </p:tavLst>
                                    </p:anim>
                                    <p:anim calcmode="lin" valueType="num">
                                      <p:cBhvr additive="base">
                                        <p:cTn id="31" dur="500" fill="hold"/>
                                        <p:tgtEl>
                                          <p:spTgt spid="16393"/>
                                        </p:tgtEl>
                                        <p:attrNameLst>
                                          <p:attrName>ppt_y</p:attrName>
                                        </p:attrNameLst>
                                      </p:cBhvr>
                                      <p:tavLst>
                                        <p:tav tm="0">
                                          <p:val>
                                            <p:strVal val="1+#ppt_h/2"/>
                                          </p:val>
                                        </p:tav>
                                        <p:tav tm="100000">
                                          <p:val>
                                            <p:strVal val="#ppt_y"/>
                                          </p:val>
                                        </p:tav>
                                      </p:tavLst>
                                    </p:anim>
                                  </p:childTnLst>
                                </p:cTn>
                              </p:par>
                            </p:childTnLst>
                          </p:cTn>
                        </p:par>
                        <p:par>
                          <p:cTn id="32" fill="hold">
                            <p:stCondLst>
                              <p:cond delay="1000"/>
                            </p:stCondLst>
                            <p:childTnLst>
                              <p:par>
                                <p:cTn id="33" presetID="3" presetClass="entr" presetSubtype="10" fill="hold" grpId="0" nodeType="afterEffect">
                                  <p:stCondLst>
                                    <p:cond delay="0"/>
                                  </p:stCondLst>
                                  <p:childTnLst>
                                    <p:set>
                                      <p:cBhvr>
                                        <p:cTn id="34" dur="1" fill="hold">
                                          <p:stCondLst>
                                            <p:cond delay="0"/>
                                          </p:stCondLst>
                                        </p:cTn>
                                        <p:tgtEl>
                                          <p:spTgt spid="16392"/>
                                        </p:tgtEl>
                                        <p:attrNameLst>
                                          <p:attrName>style.visibility</p:attrName>
                                        </p:attrNameLst>
                                      </p:cBhvr>
                                      <p:to>
                                        <p:strVal val="visible"/>
                                      </p:to>
                                    </p:set>
                                    <p:animEffect transition="in" filter="blinds(horizontal)">
                                      <p:cBhvr>
                                        <p:cTn id="35" dur="500"/>
                                        <p:tgtEl>
                                          <p:spTgt spid="16392"/>
                                        </p:tgtEl>
                                      </p:cBhvr>
                                    </p:animEffect>
                                  </p:childTnLst>
                                </p:cTn>
                              </p:par>
                              <p:par>
                                <p:cTn id="36" presetID="5" presetClass="entr" presetSubtype="10" fill="hold" grpId="0" nodeType="withEffect">
                                  <p:stCondLst>
                                    <p:cond delay="0"/>
                                  </p:stCondLst>
                                  <p:childTnLst>
                                    <p:set>
                                      <p:cBhvr>
                                        <p:cTn id="37" dur="1" fill="hold">
                                          <p:stCondLst>
                                            <p:cond delay="0"/>
                                          </p:stCondLst>
                                        </p:cTn>
                                        <p:tgtEl>
                                          <p:spTgt spid="16394"/>
                                        </p:tgtEl>
                                        <p:attrNameLst>
                                          <p:attrName>style.visibility</p:attrName>
                                        </p:attrNameLst>
                                      </p:cBhvr>
                                      <p:to>
                                        <p:strVal val="visible"/>
                                      </p:to>
                                    </p:set>
                                    <p:animEffect transition="in" filter="checkerboard(across)">
                                      <p:cBhvr>
                                        <p:cTn id="38" dur="500"/>
                                        <p:tgtEl>
                                          <p:spTgt spid="16394"/>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xit" presetSubtype="0" fill="hold" grpId="1" nodeType="clickEffect">
                                  <p:stCondLst>
                                    <p:cond delay="0"/>
                                  </p:stCondLst>
                                  <p:childTnLst>
                                    <p:animEffect transition="out" filter="fade">
                                      <p:cBhvr>
                                        <p:cTn id="42" dur="500"/>
                                        <p:tgtEl>
                                          <p:spTgt spid="16393"/>
                                        </p:tgtEl>
                                      </p:cBhvr>
                                    </p:animEffect>
                                    <p:set>
                                      <p:cBhvr>
                                        <p:cTn id="43" dur="1" fill="hold">
                                          <p:stCondLst>
                                            <p:cond delay="499"/>
                                          </p:stCondLst>
                                        </p:cTn>
                                        <p:tgtEl>
                                          <p:spTgt spid="16393"/>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16392"/>
                                        </p:tgtEl>
                                      </p:cBhvr>
                                    </p:animEffect>
                                    <p:set>
                                      <p:cBhvr>
                                        <p:cTn id="46" dur="1" fill="hold">
                                          <p:stCondLst>
                                            <p:cond delay="499"/>
                                          </p:stCondLst>
                                        </p:cTn>
                                        <p:tgtEl>
                                          <p:spTgt spid="16392"/>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16394"/>
                                        </p:tgtEl>
                                      </p:cBhvr>
                                    </p:animEffect>
                                    <p:set>
                                      <p:cBhvr>
                                        <p:cTn id="49" dur="1" fill="hold">
                                          <p:stCondLst>
                                            <p:cond delay="499"/>
                                          </p:stCondLst>
                                        </p:cTn>
                                        <p:tgtEl>
                                          <p:spTgt spid="16394"/>
                                        </p:tgtEl>
                                        <p:attrNameLst>
                                          <p:attrName>style.visibility</p:attrName>
                                        </p:attrNameLst>
                                      </p:cBhvr>
                                      <p:to>
                                        <p:strVal val="hidden"/>
                                      </p:to>
                                    </p:set>
                                  </p:childTnLst>
                                </p:cTn>
                              </p:par>
                            </p:childTnLst>
                          </p:cTn>
                        </p:par>
                        <p:par>
                          <p:cTn id="50" fill="hold">
                            <p:stCondLst>
                              <p:cond delay="500"/>
                            </p:stCondLst>
                            <p:childTnLst>
                              <p:par>
                                <p:cTn id="51" presetID="2" presetClass="entr" presetSubtype="4" fill="hold" grpId="0" nodeType="afterEffect">
                                  <p:stCondLst>
                                    <p:cond delay="0"/>
                                  </p:stCondLst>
                                  <p:childTnLst>
                                    <p:set>
                                      <p:cBhvr>
                                        <p:cTn id="52" dur="1" fill="hold">
                                          <p:stCondLst>
                                            <p:cond delay="0"/>
                                          </p:stCondLst>
                                        </p:cTn>
                                        <p:tgtEl>
                                          <p:spTgt spid="16395"/>
                                        </p:tgtEl>
                                        <p:attrNameLst>
                                          <p:attrName>style.visibility</p:attrName>
                                        </p:attrNameLst>
                                      </p:cBhvr>
                                      <p:to>
                                        <p:strVal val="visible"/>
                                      </p:to>
                                    </p:set>
                                    <p:anim calcmode="lin" valueType="num">
                                      <p:cBhvr additive="base">
                                        <p:cTn id="53" dur="500" fill="hold"/>
                                        <p:tgtEl>
                                          <p:spTgt spid="16395"/>
                                        </p:tgtEl>
                                        <p:attrNameLst>
                                          <p:attrName>ppt_x</p:attrName>
                                        </p:attrNameLst>
                                      </p:cBhvr>
                                      <p:tavLst>
                                        <p:tav tm="0">
                                          <p:val>
                                            <p:strVal val="#ppt_x"/>
                                          </p:val>
                                        </p:tav>
                                        <p:tav tm="100000">
                                          <p:val>
                                            <p:strVal val="#ppt_x"/>
                                          </p:val>
                                        </p:tav>
                                      </p:tavLst>
                                    </p:anim>
                                    <p:anim calcmode="lin" valueType="num">
                                      <p:cBhvr additive="base">
                                        <p:cTn id="54" dur="500" fill="hold"/>
                                        <p:tgtEl>
                                          <p:spTgt spid="16395"/>
                                        </p:tgtEl>
                                        <p:attrNameLst>
                                          <p:attrName>ppt_y</p:attrName>
                                        </p:attrNameLst>
                                      </p:cBhvr>
                                      <p:tavLst>
                                        <p:tav tm="0">
                                          <p:val>
                                            <p:strVal val="1+#ppt_h/2"/>
                                          </p:val>
                                        </p:tav>
                                        <p:tav tm="100000">
                                          <p:val>
                                            <p:strVal val="#ppt_y"/>
                                          </p:val>
                                        </p:tav>
                                      </p:tavLst>
                                    </p:anim>
                                  </p:childTnLst>
                                </p:cTn>
                              </p:par>
                            </p:childTnLst>
                          </p:cTn>
                        </p:par>
                        <p:par>
                          <p:cTn id="55" fill="hold">
                            <p:stCondLst>
                              <p:cond delay="1000"/>
                            </p:stCondLst>
                            <p:childTnLst>
                              <p:par>
                                <p:cTn id="56" presetID="3" presetClass="entr" presetSubtype="10" fill="hold" grpId="0" nodeType="afterEffect">
                                  <p:stCondLst>
                                    <p:cond delay="0"/>
                                  </p:stCondLst>
                                  <p:childTnLst>
                                    <p:set>
                                      <p:cBhvr>
                                        <p:cTn id="57" dur="1" fill="hold">
                                          <p:stCondLst>
                                            <p:cond delay="0"/>
                                          </p:stCondLst>
                                        </p:cTn>
                                        <p:tgtEl>
                                          <p:spTgt spid="16397"/>
                                        </p:tgtEl>
                                        <p:attrNameLst>
                                          <p:attrName>style.visibility</p:attrName>
                                        </p:attrNameLst>
                                      </p:cBhvr>
                                      <p:to>
                                        <p:strVal val="visible"/>
                                      </p:to>
                                    </p:set>
                                    <p:animEffect transition="in" filter="blinds(horizontal)">
                                      <p:cBhvr>
                                        <p:cTn id="58" dur="500"/>
                                        <p:tgtEl>
                                          <p:spTgt spid="16397"/>
                                        </p:tgtEl>
                                      </p:cBhvr>
                                    </p:animEffect>
                                  </p:childTnLst>
                                </p:cTn>
                              </p:par>
                              <p:par>
                                <p:cTn id="59" presetID="5" presetClass="entr" presetSubtype="10" fill="hold" grpId="0" nodeType="withEffect">
                                  <p:stCondLst>
                                    <p:cond delay="0"/>
                                  </p:stCondLst>
                                  <p:childTnLst>
                                    <p:set>
                                      <p:cBhvr>
                                        <p:cTn id="60" dur="1" fill="hold">
                                          <p:stCondLst>
                                            <p:cond delay="0"/>
                                          </p:stCondLst>
                                        </p:cTn>
                                        <p:tgtEl>
                                          <p:spTgt spid="16396"/>
                                        </p:tgtEl>
                                        <p:attrNameLst>
                                          <p:attrName>style.visibility</p:attrName>
                                        </p:attrNameLst>
                                      </p:cBhvr>
                                      <p:to>
                                        <p:strVal val="visible"/>
                                      </p:to>
                                    </p:set>
                                    <p:animEffect transition="in" filter="checkerboard(across)">
                                      <p:cBhvr>
                                        <p:cTn id="61" dur="500"/>
                                        <p:tgtEl>
                                          <p:spTgt spid="16396"/>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xit" presetSubtype="0" fill="hold" grpId="1" nodeType="clickEffect">
                                  <p:stCondLst>
                                    <p:cond delay="0"/>
                                  </p:stCondLst>
                                  <p:childTnLst>
                                    <p:animEffect transition="out" filter="fade">
                                      <p:cBhvr>
                                        <p:cTn id="65" dur="500"/>
                                        <p:tgtEl>
                                          <p:spTgt spid="16395"/>
                                        </p:tgtEl>
                                      </p:cBhvr>
                                    </p:animEffect>
                                    <p:set>
                                      <p:cBhvr>
                                        <p:cTn id="66" dur="1" fill="hold">
                                          <p:stCondLst>
                                            <p:cond delay="499"/>
                                          </p:stCondLst>
                                        </p:cTn>
                                        <p:tgtEl>
                                          <p:spTgt spid="16395"/>
                                        </p:tgtEl>
                                        <p:attrNameLst>
                                          <p:attrName>style.visibility</p:attrName>
                                        </p:attrNameLst>
                                      </p:cBhvr>
                                      <p:to>
                                        <p:strVal val="hidden"/>
                                      </p:to>
                                    </p:set>
                                  </p:childTnLst>
                                </p:cTn>
                              </p:par>
                              <p:par>
                                <p:cTn id="67" presetID="10" presetClass="exit" presetSubtype="0" fill="hold" grpId="1" nodeType="withEffect">
                                  <p:stCondLst>
                                    <p:cond delay="0"/>
                                  </p:stCondLst>
                                  <p:childTnLst>
                                    <p:animEffect transition="out" filter="fade">
                                      <p:cBhvr>
                                        <p:cTn id="68" dur="500"/>
                                        <p:tgtEl>
                                          <p:spTgt spid="16397"/>
                                        </p:tgtEl>
                                      </p:cBhvr>
                                    </p:animEffect>
                                    <p:set>
                                      <p:cBhvr>
                                        <p:cTn id="69" dur="1" fill="hold">
                                          <p:stCondLst>
                                            <p:cond delay="499"/>
                                          </p:stCondLst>
                                        </p:cTn>
                                        <p:tgtEl>
                                          <p:spTgt spid="16397"/>
                                        </p:tgtEl>
                                        <p:attrNameLst>
                                          <p:attrName>style.visibility</p:attrName>
                                        </p:attrNameLst>
                                      </p:cBhvr>
                                      <p:to>
                                        <p:strVal val="hidden"/>
                                      </p:to>
                                    </p:set>
                                  </p:childTnLst>
                                </p:cTn>
                              </p:par>
                              <p:par>
                                <p:cTn id="70" presetID="10" presetClass="exit" presetSubtype="0" fill="hold" grpId="1" nodeType="withEffect">
                                  <p:stCondLst>
                                    <p:cond delay="0"/>
                                  </p:stCondLst>
                                  <p:childTnLst>
                                    <p:animEffect transition="out" filter="fade">
                                      <p:cBhvr>
                                        <p:cTn id="71" dur="500"/>
                                        <p:tgtEl>
                                          <p:spTgt spid="16396"/>
                                        </p:tgtEl>
                                      </p:cBhvr>
                                    </p:animEffect>
                                    <p:set>
                                      <p:cBhvr>
                                        <p:cTn id="72" dur="1" fill="hold">
                                          <p:stCondLst>
                                            <p:cond delay="499"/>
                                          </p:stCondLst>
                                        </p:cTn>
                                        <p:tgtEl>
                                          <p:spTgt spid="16396"/>
                                        </p:tgtEl>
                                        <p:attrNameLst>
                                          <p:attrName>style.visibility</p:attrName>
                                        </p:attrNameLst>
                                      </p:cBhvr>
                                      <p:to>
                                        <p:strVal val="hidden"/>
                                      </p:to>
                                    </p:set>
                                  </p:childTnLst>
                                </p:cTn>
                              </p:par>
                            </p:childTnLst>
                          </p:cTn>
                        </p:par>
                        <p:par>
                          <p:cTn id="73" fill="hold">
                            <p:stCondLst>
                              <p:cond delay="500"/>
                            </p:stCondLst>
                            <p:childTnLst>
                              <p:par>
                                <p:cTn id="74" presetID="3" presetClass="emph" presetSubtype="2" fill="hold" nodeType="afterEffect">
                                  <p:stCondLst>
                                    <p:cond delay="0"/>
                                  </p:stCondLst>
                                  <p:childTnLst>
                                    <p:animClr clrSpc="rgb" dir="cw">
                                      <p:cBhvr override="childStyle">
                                        <p:cTn id="75" dur="1000" fill="hold"/>
                                        <p:tgtEl>
                                          <p:spTgt spid="16387">
                                            <p:txEl>
                                              <p:pRg st="4" end="4"/>
                                            </p:txEl>
                                          </p:spTgt>
                                        </p:tgtEl>
                                        <p:attrNameLst>
                                          <p:attrName>style.color</p:attrName>
                                        </p:attrNameLst>
                                      </p:cBhvr>
                                      <p:to>
                                        <a:schemeClr val="tx1"/>
                                      </p:to>
                                    </p:animClr>
                                  </p:childTnLst>
                                </p:cTn>
                              </p:par>
                              <p:par>
                                <p:cTn id="76" presetID="3" presetClass="emph" presetSubtype="2" fill="hold" nodeType="withEffect">
                                  <p:stCondLst>
                                    <p:cond delay="0"/>
                                  </p:stCondLst>
                                  <p:childTnLst>
                                    <p:animClr clrSpc="rgb" dir="cw">
                                      <p:cBhvr override="childStyle">
                                        <p:cTn id="77" dur="2000" fill="hold"/>
                                        <p:tgtEl>
                                          <p:spTgt spid="16387">
                                            <p:txEl>
                                              <p:pRg st="5" end="5"/>
                                            </p:txEl>
                                          </p:spTgt>
                                        </p:tgtEl>
                                        <p:attrNameLst>
                                          <p:attrName>style.color</p:attrName>
                                        </p:attrNameLst>
                                      </p:cBhvr>
                                      <p:to>
                                        <a:schemeClr val="tx1"/>
                                      </p:to>
                                    </p:animClr>
                                  </p:childTnLst>
                                </p:cTn>
                              </p:par>
                              <p:par>
                                <p:cTn id="78" presetID="3" presetClass="emph" presetSubtype="2" fill="hold" nodeType="withEffect">
                                  <p:stCondLst>
                                    <p:cond delay="0"/>
                                  </p:stCondLst>
                                  <p:childTnLst>
                                    <p:animClr clrSpc="rgb" dir="cw">
                                      <p:cBhvr override="childStyle">
                                        <p:cTn id="79" dur="2000" fill="hold"/>
                                        <p:tgtEl>
                                          <p:spTgt spid="16387">
                                            <p:txEl>
                                              <p:pRg st="6" end="6"/>
                                            </p:txEl>
                                          </p:spTgt>
                                        </p:tgtEl>
                                        <p:attrNameLst>
                                          <p:attrName>style.color</p:attrName>
                                        </p:attrNameLst>
                                      </p:cBhvr>
                                      <p:to>
                                        <a:schemeClr val="tx1"/>
                                      </p:to>
                                    </p:animClr>
                                  </p:childTnLst>
                                </p:cTn>
                              </p:par>
                              <p:par>
                                <p:cTn id="80" presetID="3" presetClass="emph" presetSubtype="2" fill="hold" nodeType="withEffect">
                                  <p:stCondLst>
                                    <p:cond delay="0"/>
                                  </p:stCondLst>
                                  <p:childTnLst>
                                    <p:animClr clrSpc="rgb" dir="cw">
                                      <p:cBhvr override="childStyle">
                                        <p:cTn id="81" dur="2000" fill="hold"/>
                                        <p:tgtEl>
                                          <p:spTgt spid="16387">
                                            <p:txEl>
                                              <p:pRg st="7" end="7"/>
                                            </p:txEl>
                                          </p:spTgt>
                                        </p:tgtEl>
                                        <p:attrNameLst>
                                          <p:attrName>style.color</p:attrName>
                                        </p:attrNameLst>
                                      </p:cBhvr>
                                      <p:to>
                                        <a:schemeClr val="tx1"/>
                                      </p:to>
                                    </p:animClr>
                                  </p:childTnLst>
                                </p:cTn>
                              </p:par>
                              <p:par>
                                <p:cTn id="82" presetID="3" presetClass="emph" presetSubtype="2" fill="hold" nodeType="withEffect">
                                  <p:stCondLst>
                                    <p:cond delay="0"/>
                                  </p:stCondLst>
                                  <p:childTnLst>
                                    <p:animClr clrSpc="rgb" dir="cw">
                                      <p:cBhvr override="childStyle">
                                        <p:cTn id="83" dur="2000" fill="hold"/>
                                        <p:tgtEl>
                                          <p:spTgt spid="16387">
                                            <p:txEl>
                                              <p:pRg st="8" end="8"/>
                                            </p:txEl>
                                          </p:spTgt>
                                        </p:tgtEl>
                                        <p:attrNameLst>
                                          <p:attrName>style.color</p:attrName>
                                        </p:attrNameLst>
                                      </p:cBhvr>
                                      <p:to>
                                        <a:schemeClr val="tx1"/>
                                      </p:to>
                                    </p:animClr>
                                  </p:childTnLst>
                                </p:cTn>
                              </p:par>
                            </p:childTnLst>
                          </p:cTn>
                        </p:par>
                      </p:childTnLst>
                    </p:cTn>
                  </p:par>
                  <p:par>
                    <p:cTn id="84" fill="hold">
                      <p:stCondLst>
                        <p:cond delay="indefinite"/>
                      </p:stCondLst>
                      <p:childTnLst>
                        <p:par>
                          <p:cTn id="85" fill="hold">
                            <p:stCondLst>
                              <p:cond delay="0"/>
                            </p:stCondLst>
                            <p:childTnLst>
                              <p:par>
                                <p:cTn id="86" presetID="8" presetClass="entr" presetSubtype="16" fill="hold" nodeType="clickEffect">
                                  <p:stCondLst>
                                    <p:cond delay="0"/>
                                  </p:stCondLst>
                                  <p:childTnLst>
                                    <p:set>
                                      <p:cBhvr>
                                        <p:cTn id="87" dur="1" fill="hold">
                                          <p:stCondLst>
                                            <p:cond delay="0"/>
                                          </p:stCondLst>
                                        </p:cTn>
                                        <p:tgtEl>
                                          <p:spTgt spid="2"/>
                                        </p:tgtEl>
                                        <p:attrNameLst>
                                          <p:attrName>style.visibility</p:attrName>
                                        </p:attrNameLst>
                                      </p:cBhvr>
                                      <p:to>
                                        <p:strVal val="visible"/>
                                      </p:to>
                                    </p:set>
                                    <p:animEffect transition="in" filter="diamond(in)">
                                      <p:cBhvr>
                                        <p:cTn id="88" dur="2000"/>
                                        <p:tgtEl>
                                          <p:spTgt spid="2"/>
                                        </p:tgtEl>
                                      </p:cBhvr>
                                    </p:animEffect>
                                  </p:childTnLst>
                                </p:cTn>
                              </p:par>
                            </p:childTnLst>
                          </p:cTn>
                        </p:par>
                        <p:par>
                          <p:cTn id="89" fill="hold">
                            <p:stCondLst>
                              <p:cond delay="2000"/>
                            </p:stCondLst>
                            <p:childTnLst>
                              <p:par>
                                <p:cTn id="90" presetID="8" presetClass="entr" presetSubtype="16" fill="hold" nodeType="afterEffect">
                                  <p:stCondLst>
                                    <p:cond delay="0"/>
                                  </p:stCondLst>
                                  <p:childTnLst>
                                    <p:set>
                                      <p:cBhvr>
                                        <p:cTn id="91" dur="1" fill="hold">
                                          <p:stCondLst>
                                            <p:cond delay="0"/>
                                          </p:stCondLst>
                                        </p:cTn>
                                        <p:tgtEl>
                                          <p:spTgt spid="16402"/>
                                        </p:tgtEl>
                                        <p:attrNameLst>
                                          <p:attrName>style.visibility</p:attrName>
                                        </p:attrNameLst>
                                      </p:cBhvr>
                                      <p:to>
                                        <p:strVal val="visible"/>
                                      </p:to>
                                    </p:set>
                                    <p:animEffect transition="in" filter="diamond(in)">
                                      <p:cBhvr>
                                        <p:cTn id="92" dur="2000"/>
                                        <p:tgtEl>
                                          <p:spTgt spid="164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animBg="1"/>
      <p:bldP spid="16388" grpId="1" animBg="1"/>
      <p:bldP spid="16390" grpId="0" animBg="1"/>
      <p:bldP spid="16390" grpId="1" animBg="1"/>
      <p:bldP spid="16391" grpId="0" animBg="1"/>
      <p:bldP spid="16391" grpId="1" animBg="1"/>
      <p:bldP spid="16392" grpId="0" animBg="1"/>
      <p:bldP spid="16392" grpId="1" animBg="1"/>
      <p:bldP spid="16393" grpId="0" animBg="1"/>
      <p:bldP spid="16393" grpId="1" animBg="1"/>
      <p:bldP spid="16394" grpId="0" animBg="1"/>
      <p:bldP spid="16394" grpId="1" animBg="1"/>
      <p:bldP spid="16395" grpId="0" animBg="1"/>
      <p:bldP spid="16395" grpId="1" animBg="1"/>
      <p:bldP spid="16396" grpId="0" animBg="1"/>
      <p:bldP spid="16396" grpId="1" animBg="1"/>
      <p:bldP spid="16397" grpId="0" animBg="1"/>
      <p:bldP spid="16397"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zh-TW" altLang="en-US" smtClean="0"/>
              <a:t>選擇權委託檔格式</a:t>
            </a:r>
            <a:r>
              <a:rPr lang="en-US" altLang="zh-TW" smtClean="0"/>
              <a:t>(</a:t>
            </a:r>
            <a:r>
              <a:rPr lang="zh-TW" altLang="en-US" smtClean="0"/>
              <a:t>續</a:t>
            </a:r>
            <a:r>
              <a:rPr lang="en-US" altLang="zh-TW" smtClean="0"/>
              <a:t>)</a:t>
            </a:r>
          </a:p>
        </p:txBody>
      </p:sp>
      <p:sp>
        <p:nvSpPr>
          <p:cNvPr id="15363" name="Rectangle 3"/>
          <p:cNvSpPr>
            <a:spLocks noGrp="1" noChangeArrowheads="1"/>
          </p:cNvSpPr>
          <p:nvPr>
            <p:ph type="body" idx="1"/>
          </p:nvPr>
        </p:nvSpPr>
        <p:spPr/>
        <p:txBody>
          <a:bodyPr>
            <a:normAutofit/>
          </a:bodyPr>
          <a:lstStyle/>
          <a:p>
            <a:pPr eaLnBrk="1" hangingPunct="1">
              <a:lnSpc>
                <a:spcPct val="90000"/>
              </a:lnSpc>
            </a:pPr>
            <a:r>
              <a:rPr lang="en-US" altLang="zh-TW" dirty="0" smtClean="0"/>
              <a:t>OSF_BS_CODE </a:t>
            </a:r>
            <a:r>
              <a:rPr lang="zh-TW" altLang="en-US" dirty="0" smtClean="0"/>
              <a:t>買賣別</a:t>
            </a:r>
          </a:p>
          <a:p>
            <a:pPr lvl="1" eaLnBrk="1" hangingPunct="1">
              <a:lnSpc>
                <a:spcPct val="90000"/>
              </a:lnSpc>
            </a:pPr>
            <a:r>
              <a:rPr lang="zh-TW" altLang="en-US" dirty="0" smtClean="0"/>
              <a:t>‘</a:t>
            </a:r>
            <a:r>
              <a:rPr lang="en-US" altLang="zh-TW" dirty="0" smtClean="0"/>
              <a:t>B’ = Buy , ‘S’ = Sell</a:t>
            </a:r>
          </a:p>
          <a:p>
            <a:pPr>
              <a:lnSpc>
                <a:spcPct val="90000"/>
              </a:lnSpc>
            </a:pPr>
            <a:r>
              <a:rPr lang="en-US" altLang="zh-TW" dirty="0" smtClean="0"/>
              <a:t>OSF_ORDER_QNTY       </a:t>
            </a:r>
            <a:r>
              <a:rPr lang="zh-TW" altLang="en-US" dirty="0" smtClean="0"/>
              <a:t>委託量</a:t>
            </a:r>
            <a:endParaRPr lang="en-US" altLang="zh-TW" dirty="0" smtClean="0"/>
          </a:p>
          <a:p>
            <a:pPr lvl="1">
              <a:lnSpc>
                <a:spcPct val="90000"/>
              </a:lnSpc>
            </a:pPr>
            <a:r>
              <a:rPr lang="zh-TW" altLang="en-US" dirty="0" smtClean="0"/>
              <a:t>整數</a:t>
            </a:r>
          </a:p>
          <a:p>
            <a:pPr>
              <a:lnSpc>
                <a:spcPct val="90000"/>
              </a:lnSpc>
            </a:pPr>
            <a:r>
              <a:rPr lang="en-US" altLang="zh-TW" dirty="0" smtClean="0"/>
              <a:t>OSF_ORDER_PRICE       </a:t>
            </a:r>
            <a:r>
              <a:rPr lang="zh-TW" altLang="en-US" dirty="0" smtClean="0"/>
              <a:t>委託價</a:t>
            </a:r>
            <a:endParaRPr lang="en-US" altLang="zh-TW" dirty="0" smtClean="0"/>
          </a:p>
          <a:p>
            <a:pPr lvl="1">
              <a:lnSpc>
                <a:spcPct val="90000"/>
              </a:lnSpc>
            </a:pPr>
            <a:r>
              <a:rPr lang="zh-TW" altLang="en-US" dirty="0" smtClean="0"/>
              <a:t>整數或浮點數</a:t>
            </a:r>
            <a:endParaRPr lang="en-US" altLang="zh-TW" dirty="0" smtClean="0"/>
          </a:p>
          <a:p>
            <a:pPr eaLnBrk="1" hangingPunct="1">
              <a:lnSpc>
                <a:spcPct val="90000"/>
              </a:lnSpc>
            </a:pPr>
            <a:r>
              <a:rPr lang="en-US" altLang="zh-TW" dirty="0" smtClean="0"/>
              <a:t>OSF_ORDER_TYPE </a:t>
            </a:r>
            <a:r>
              <a:rPr lang="zh-TW" altLang="en-US" dirty="0" smtClean="0"/>
              <a:t>委託方式</a:t>
            </a:r>
          </a:p>
          <a:p>
            <a:pPr lvl="1" eaLnBrk="1" hangingPunct="1">
              <a:lnSpc>
                <a:spcPct val="90000"/>
              </a:lnSpc>
            </a:pPr>
            <a:r>
              <a:rPr lang="zh-TW" altLang="en-US" dirty="0" smtClean="0"/>
              <a:t>‘</a:t>
            </a:r>
            <a:r>
              <a:rPr lang="en-US" altLang="zh-TW" dirty="0" smtClean="0"/>
              <a:t>L’ = </a:t>
            </a:r>
            <a:r>
              <a:rPr lang="zh-TW" altLang="en-US" dirty="0" smtClean="0"/>
              <a:t>限價單</a:t>
            </a:r>
            <a:r>
              <a:rPr lang="en-US" altLang="zh-TW" dirty="0" smtClean="0"/>
              <a:t>, ‘M’ = </a:t>
            </a:r>
            <a:r>
              <a:rPr lang="zh-TW" altLang="en-US" dirty="0" smtClean="0"/>
              <a:t>市價單</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p:txBody>
          <a:bodyPr/>
          <a:lstStyle/>
          <a:p>
            <a:pPr>
              <a:lnSpc>
                <a:spcPct val="90000"/>
              </a:lnSpc>
            </a:pPr>
            <a:r>
              <a:rPr lang="en-US" altLang="zh-TW" dirty="0" smtClean="0"/>
              <a:t>OSF_W_TIME </a:t>
            </a:r>
            <a:r>
              <a:rPr lang="zh-TW" altLang="en-US" dirty="0" smtClean="0"/>
              <a:t>委託時間</a:t>
            </a:r>
          </a:p>
          <a:p>
            <a:pPr lvl="1">
              <a:lnSpc>
                <a:spcPct val="90000"/>
              </a:lnSpc>
            </a:pPr>
            <a:r>
              <a:rPr lang="zh-TW" altLang="en-US" dirty="0" smtClean="0"/>
              <a:t>格式：</a:t>
            </a:r>
            <a:r>
              <a:rPr lang="en-US" altLang="zh-TW" dirty="0" err="1" smtClean="0"/>
              <a:t>HH:MM:SS:ssssss</a:t>
            </a:r>
            <a:endParaRPr lang="en-US" altLang="zh-TW" dirty="0" smtClean="0"/>
          </a:p>
          <a:p>
            <a:pPr>
              <a:lnSpc>
                <a:spcPct val="90000"/>
              </a:lnSpc>
            </a:pPr>
            <a:r>
              <a:rPr lang="en-US" altLang="zh-TW" dirty="0" smtClean="0"/>
              <a:t>OSF_DEL_QNTY </a:t>
            </a:r>
            <a:r>
              <a:rPr lang="zh-TW" altLang="en-US" dirty="0" smtClean="0"/>
              <a:t>減量口數</a:t>
            </a:r>
          </a:p>
          <a:p>
            <a:pPr lvl="1">
              <a:lnSpc>
                <a:spcPct val="90000"/>
              </a:lnSpc>
            </a:pPr>
            <a:r>
              <a:rPr lang="zh-TW" altLang="en-US" dirty="0" smtClean="0"/>
              <a:t>因為此沒備註該委托檔在何時減量，故直接將委託量扣除減量口數作為實際委託量。</a:t>
            </a:r>
          </a:p>
          <a:p>
            <a:endParaRPr lang="zh-TW" alt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zh-TW" altLang="en-US" dirty="0" smtClean="0"/>
              <a:t>最後輸出格式</a:t>
            </a:r>
          </a:p>
        </p:txBody>
      </p:sp>
      <p:sp>
        <p:nvSpPr>
          <p:cNvPr id="17411" name="Text Box 5"/>
          <p:cNvSpPr txBox="1">
            <a:spLocks noChangeArrowheads="1"/>
          </p:cNvSpPr>
          <p:nvPr/>
        </p:nvSpPr>
        <p:spPr bwMode="auto">
          <a:xfrm>
            <a:off x="3491880" y="1412776"/>
            <a:ext cx="2089150" cy="461665"/>
          </a:xfrm>
          <a:prstGeom prst="rect">
            <a:avLst/>
          </a:prstGeom>
          <a:noFill/>
          <a:ln w="28575">
            <a:solidFill>
              <a:schemeClr val="tx1"/>
            </a:solidFill>
            <a:miter lim="800000"/>
            <a:headEnd/>
            <a:tailEnd/>
          </a:ln>
        </p:spPr>
        <p:txBody>
          <a:bodyPr>
            <a:spAutoFit/>
          </a:bodyPr>
          <a:lstStyle/>
          <a:p>
            <a:pPr algn="ctr">
              <a:spcBef>
                <a:spcPct val="50000"/>
              </a:spcBef>
            </a:pPr>
            <a:r>
              <a:rPr lang="zh-TW" altLang="en-US" sz="2400" dirty="0">
                <a:ea typeface="標楷體" pitchFamily="65" charset="-120"/>
              </a:rPr>
              <a:t>選擇權委託檔</a:t>
            </a:r>
          </a:p>
        </p:txBody>
      </p:sp>
      <p:sp>
        <p:nvSpPr>
          <p:cNvPr id="17412" name="Text Box 7"/>
          <p:cNvSpPr txBox="1">
            <a:spLocks noChangeArrowheads="1"/>
          </p:cNvSpPr>
          <p:nvPr/>
        </p:nvSpPr>
        <p:spPr bwMode="auto">
          <a:xfrm>
            <a:off x="2195736" y="2276872"/>
            <a:ext cx="4953000" cy="2676525"/>
          </a:xfrm>
          <a:prstGeom prst="rect">
            <a:avLst/>
          </a:prstGeom>
          <a:noFill/>
          <a:ln w="28575">
            <a:solidFill>
              <a:schemeClr val="tx1"/>
            </a:solidFill>
            <a:miter lim="800000"/>
            <a:headEnd/>
            <a:tailEnd/>
          </a:ln>
        </p:spPr>
        <p:txBody>
          <a:bodyPr wrap="none">
            <a:spAutoFit/>
          </a:bodyPr>
          <a:lstStyle/>
          <a:p>
            <a:r>
              <a:rPr lang="zh-TW" altLang="en-US" sz="2400">
                <a:latin typeface="Times New Roman" pitchFamily="18" charset="0"/>
                <a:ea typeface="標楷體" pitchFamily="65" charset="-120"/>
              </a:rPr>
              <a:t>履約價</a:t>
            </a:r>
            <a:r>
              <a:rPr lang="zh-TW" altLang="en-US" sz="2400">
                <a:latin typeface="Times New Roman" pitchFamily="18" charset="0"/>
              </a:rPr>
              <a:t>　</a:t>
            </a:r>
            <a:r>
              <a:rPr lang="zh-TW" altLang="en-US" sz="2400">
                <a:latin typeface="Times New Roman" pitchFamily="18" charset="0"/>
                <a:sym typeface="Wingdings" pitchFamily="2" charset="2"/>
              </a:rPr>
              <a:t>：</a:t>
            </a:r>
            <a:r>
              <a:rPr lang="en-US" altLang="zh-TW" sz="2400">
                <a:latin typeface="Times New Roman" pitchFamily="18" charset="0"/>
                <a:sym typeface="Wingdings" pitchFamily="2" charset="2"/>
              </a:rPr>
              <a:t>(int)</a:t>
            </a:r>
            <a:endParaRPr lang="en-US" altLang="zh-TW" sz="2400">
              <a:latin typeface="Times New Roman" pitchFamily="18" charset="0"/>
              <a:ea typeface="標楷體" pitchFamily="65" charset="-120"/>
            </a:endParaRPr>
          </a:p>
          <a:p>
            <a:r>
              <a:rPr lang="zh-TW" altLang="en-US" sz="2400">
                <a:latin typeface="Times New Roman" pitchFamily="18" charset="0"/>
                <a:ea typeface="標楷體" pitchFamily="65" charset="-120"/>
              </a:rPr>
              <a:t>月份　　</a:t>
            </a:r>
            <a:r>
              <a:rPr lang="zh-TW" altLang="en-US" sz="2400">
                <a:latin typeface="Times New Roman" pitchFamily="18" charset="0"/>
                <a:ea typeface="標楷體" pitchFamily="65" charset="-120"/>
                <a:sym typeface="Wingdings" pitchFamily="2" charset="2"/>
              </a:rPr>
              <a:t>：</a:t>
            </a:r>
            <a:r>
              <a:rPr lang="en-US" altLang="zh-TW" sz="2400">
                <a:latin typeface="Times New Roman" pitchFamily="18" charset="0"/>
                <a:ea typeface="標楷體" pitchFamily="65" charset="-120"/>
                <a:sym typeface="Wingdings" pitchFamily="2" charset="2"/>
              </a:rPr>
              <a:t>(int)</a:t>
            </a:r>
            <a:endParaRPr lang="en-US" altLang="zh-TW" sz="2400">
              <a:latin typeface="Times New Roman" pitchFamily="18" charset="0"/>
              <a:ea typeface="標楷體" pitchFamily="65" charset="-120"/>
            </a:endParaRPr>
          </a:p>
          <a:p>
            <a:r>
              <a:rPr lang="zh-TW" altLang="en-US" sz="2400">
                <a:latin typeface="Times New Roman" pitchFamily="18" charset="0"/>
                <a:ea typeface="標楷體" pitchFamily="65" charset="-120"/>
              </a:rPr>
              <a:t>買賣別　</a:t>
            </a:r>
            <a:r>
              <a:rPr lang="zh-TW" altLang="en-US" sz="2400">
                <a:latin typeface="Times New Roman" pitchFamily="18" charset="0"/>
                <a:ea typeface="標楷體" pitchFamily="65" charset="-120"/>
                <a:sym typeface="Wingdings" pitchFamily="2" charset="2"/>
              </a:rPr>
              <a:t>：</a:t>
            </a:r>
            <a:r>
              <a:rPr lang="en-US" altLang="zh-TW" sz="2400">
                <a:latin typeface="Times New Roman" pitchFamily="18" charset="0"/>
                <a:ea typeface="標楷體" pitchFamily="65" charset="-120"/>
                <a:sym typeface="Wingdings" pitchFamily="2" charset="2"/>
              </a:rPr>
              <a:t>(0:Buy, 1:Sell)</a:t>
            </a:r>
            <a:endParaRPr lang="en-US" altLang="zh-TW" sz="2400">
              <a:latin typeface="Times New Roman" pitchFamily="18" charset="0"/>
              <a:ea typeface="標楷體" pitchFamily="65" charset="-120"/>
            </a:endParaRPr>
          </a:p>
          <a:p>
            <a:r>
              <a:rPr lang="zh-TW" altLang="en-US" sz="2400">
                <a:latin typeface="Times New Roman" pitchFamily="18" charset="0"/>
                <a:ea typeface="標楷體" pitchFamily="65" charset="-120"/>
              </a:rPr>
              <a:t>委托量　：</a:t>
            </a:r>
            <a:r>
              <a:rPr lang="en-US" altLang="zh-TW" sz="2400">
                <a:latin typeface="Times New Roman" pitchFamily="18" charset="0"/>
                <a:ea typeface="標楷體" pitchFamily="65" charset="-120"/>
              </a:rPr>
              <a:t>(int)</a:t>
            </a:r>
          </a:p>
          <a:p>
            <a:r>
              <a:rPr lang="zh-TW" altLang="en-US" sz="2400">
                <a:latin typeface="Times New Roman" pitchFamily="18" charset="0"/>
                <a:ea typeface="標楷體" pitchFamily="65" charset="-120"/>
              </a:rPr>
              <a:t>委托價　：</a:t>
            </a:r>
            <a:r>
              <a:rPr lang="en-US" altLang="zh-TW" sz="2400">
                <a:latin typeface="Times New Roman" pitchFamily="18" charset="0"/>
                <a:ea typeface="標楷體" pitchFamily="65" charset="-120"/>
              </a:rPr>
              <a:t>(float)</a:t>
            </a:r>
          </a:p>
          <a:p>
            <a:r>
              <a:rPr lang="zh-TW" altLang="en-US" sz="2400">
                <a:latin typeface="Times New Roman" pitchFamily="18" charset="0"/>
                <a:ea typeface="標楷體" pitchFamily="65" charset="-120"/>
              </a:rPr>
              <a:t>委託方式：</a:t>
            </a:r>
            <a:r>
              <a:rPr lang="en-US" altLang="zh-TW" sz="2400">
                <a:latin typeface="Times New Roman" pitchFamily="18" charset="0"/>
                <a:ea typeface="標楷體" pitchFamily="65" charset="-120"/>
              </a:rPr>
              <a:t>(‘L’:</a:t>
            </a:r>
            <a:r>
              <a:rPr lang="zh-TW" altLang="en-US" sz="2400">
                <a:latin typeface="Times New Roman" pitchFamily="18" charset="0"/>
                <a:ea typeface="標楷體" pitchFamily="65" charset="-120"/>
              </a:rPr>
              <a:t>限價單</a:t>
            </a:r>
            <a:r>
              <a:rPr lang="en-US" altLang="zh-TW" sz="2400">
                <a:latin typeface="Times New Roman" pitchFamily="18" charset="0"/>
                <a:ea typeface="標楷體" pitchFamily="65" charset="-120"/>
              </a:rPr>
              <a:t>, ‘M’:</a:t>
            </a:r>
            <a:r>
              <a:rPr lang="zh-TW" altLang="en-US" sz="2400">
                <a:latin typeface="Times New Roman" pitchFamily="18" charset="0"/>
                <a:ea typeface="標楷體" pitchFamily="65" charset="-120"/>
              </a:rPr>
              <a:t>市價單</a:t>
            </a:r>
            <a:r>
              <a:rPr lang="en-US" altLang="zh-TW" sz="2400">
                <a:latin typeface="Times New Roman" pitchFamily="18" charset="0"/>
                <a:ea typeface="標楷體" pitchFamily="65" charset="-120"/>
              </a:rPr>
              <a:t>)</a:t>
            </a:r>
          </a:p>
          <a:p>
            <a:r>
              <a:rPr lang="zh-TW" altLang="en-US" sz="2400">
                <a:latin typeface="Times New Roman" pitchFamily="18" charset="0"/>
                <a:ea typeface="標楷體" pitchFamily="65" charset="-120"/>
              </a:rPr>
              <a:t>委託時間：</a:t>
            </a:r>
            <a:r>
              <a:rPr lang="en-US" altLang="zh-TW" sz="2400">
                <a:latin typeface="Times New Roman" pitchFamily="18" charset="0"/>
                <a:ea typeface="標楷體" pitchFamily="65" charset="-120"/>
              </a:rPr>
              <a:t>HH:MM:SS.ssssss</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normAutofit fontScale="90000"/>
          </a:bodyPr>
          <a:lstStyle/>
          <a:p>
            <a:pPr eaLnBrk="1" hangingPunct="1"/>
            <a:r>
              <a:rPr lang="zh-TW" altLang="en-US" dirty="0" smtClean="0"/>
              <a:t>程式碼</a:t>
            </a:r>
            <a:r>
              <a:rPr lang="en-US" altLang="zh-TW" dirty="0" smtClean="0"/>
              <a:t>--</a:t>
            </a:r>
            <a:r>
              <a:rPr lang="zh-TW" altLang="en-US" dirty="0" smtClean="0"/>
              <a:t>原始</a:t>
            </a:r>
            <a:r>
              <a:rPr lang="zh-TW" altLang="en-US" dirty="0" smtClean="0"/>
              <a:t>資料問題</a:t>
            </a:r>
            <a:r>
              <a:rPr lang="en-US" altLang="zh-TW" dirty="0" smtClean="0"/>
              <a:t>(</a:t>
            </a:r>
            <a:r>
              <a:rPr lang="zh-TW" altLang="en-US" dirty="0" smtClean="0"/>
              <a:t>時間未排序</a:t>
            </a:r>
            <a:r>
              <a:rPr lang="en-US" altLang="zh-TW" dirty="0" smtClean="0"/>
              <a:t>)</a:t>
            </a:r>
          </a:p>
        </p:txBody>
      </p:sp>
      <p:sp>
        <p:nvSpPr>
          <p:cNvPr id="18435" name="Rectangle 3"/>
          <p:cNvSpPr>
            <a:spLocks noGrp="1" noChangeArrowheads="1"/>
          </p:cNvSpPr>
          <p:nvPr>
            <p:ph type="body" idx="1"/>
          </p:nvPr>
        </p:nvSpPr>
        <p:spPr/>
        <p:txBody>
          <a:bodyPr/>
          <a:lstStyle/>
          <a:p>
            <a:pPr eaLnBrk="1" hangingPunct="1"/>
            <a:r>
              <a:rPr lang="zh-TW" altLang="en-US" sz="2800" dirty="0" smtClean="0"/>
              <a:t>步驟</a:t>
            </a:r>
            <a:r>
              <a:rPr lang="en-US" altLang="zh-TW" sz="2800" dirty="0" smtClean="0"/>
              <a:t>1 – </a:t>
            </a:r>
            <a:r>
              <a:rPr lang="zh-TW" altLang="en-US" sz="2800" dirty="0" smtClean="0"/>
              <a:t>將所需要之日期先抓出來</a:t>
            </a:r>
          </a:p>
          <a:p>
            <a:pPr lvl="1" eaLnBrk="1" hangingPunct="1"/>
            <a:r>
              <a:rPr lang="en-US" altLang="zh-TW" sz="2400" dirty="0" smtClean="0"/>
              <a:t>Ex : </a:t>
            </a:r>
            <a:r>
              <a:rPr lang="en-US" altLang="zh-TW" sz="2400" noProof="1" smtClean="0"/>
              <a:t>20070102</a:t>
            </a:r>
            <a:endParaRPr lang="en-US" altLang="zh-TW" sz="2400" dirty="0" smtClean="0"/>
          </a:p>
          <a:p>
            <a:pPr eaLnBrk="1" hangingPunct="1"/>
            <a:r>
              <a:rPr lang="zh-TW" altLang="en-US" sz="2800" dirty="0" smtClean="0"/>
              <a:t>步驟</a:t>
            </a:r>
            <a:r>
              <a:rPr lang="en-US" altLang="zh-TW" sz="2800" dirty="0" smtClean="0"/>
              <a:t>2 – </a:t>
            </a:r>
            <a:r>
              <a:rPr lang="zh-TW" altLang="en-US" sz="2800" dirty="0" smtClean="0"/>
              <a:t>先將商品代碼區隔開</a:t>
            </a:r>
          </a:p>
          <a:p>
            <a:pPr lvl="1" eaLnBrk="1" hangingPunct="1"/>
            <a:r>
              <a:rPr lang="zh-TW" altLang="en-US" sz="2400" dirty="0" smtClean="0"/>
              <a:t>使用</a:t>
            </a:r>
            <a:r>
              <a:rPr lang="en-US" altLang="zh-TW" sz="2400" dirty="0" smtClean="0"/>
              <a:t>file</a:t>
            </a:r>
            <a:r>
              <a:rPr lang="zh-TW" altLang="en-US" sz="2400" dirty="0" smtClean="0"/>
              <a:t>切開</a:t>
            </a:r>
          </a:p>
          <a:p>
            <a:pPr lvl="1" eaLnBrk="1" hangingPunct="1"/>
            <a:r>
              <a:rPr lang="en-US" altLang="zh-TW" sz="2400" dirty="0" smtClean="0"/>
              <a:t>Ex : TXOC20070102</a:t>
            </a:r>
          </a:p>
          <a:p>
            <a:pPr eaLnBrk="1" hangingPunct="1"/>
            <a:r>
              <a:rPr lang="zh-TW" altLang="en-US" sz="2800" dirty="0" smtClean="0"/>
              <a:t>步驟</a:t>
            </a:r>
            <a:r>
              <a:rPr lang="en-US" altLang="zh-TW" sz="2800" dirty="0" smtClean="0"/>
              <a:t>3 – </a:t>
            </a:r>
            <a:r>
              <a:rPr lang="zh-TW" altLang="en-US" sz="2800" dirty="0" smtClean="0"/>
              <a:t>依照時間作排序</a:t>
            </a:r>
            <a:r>
              <a:rPr lang="en-US" altLang="zh-TW" sz="2800" dirty="0" smtClean="0"/>
              <a:t>(Sort)</a:t>
            </a:r>
          </a:p>
          <a:p>
            <a:pPr lvl="1" eaLnBrk="1" hangingPunct="1"/>
            <a:r>
              <a:rPr lang="zh-TW" altLang="en-US" sz="2400" dirty="0" smtClean="0"/>
              <a:t>交易所下單時間 ：  </a:t>
            </a:r>
            <a:r>
              <a:rPr lang="en-US" altLang="zh-TW" sz="2400" dirty="0" smtClean="0"/>
              <a:t>8 : 30 ~ 1 : </a:t>
            </a:r>
            <a:r>
              <a:rPr lang="en-US" altLang="zh-TW" sz="2400" dirty="0" smtClean="0"/>
              <a:t>45</a:t>
            </a:r>
          </a:p>
          <a:p>
            <a:pPr lvl="1" eaLnBrk="1" hangingPunct="1"/>
            <a:r>
              <a:rPr lang="zh-TW" altLang="en-US" sz="2400" dirty="0" smtClean="0"/>
              <a:t>使用</a:t>
            </a:r>
            <a:r>
              <a:rPr lang="en-US" altLang="zh-TW" sz="2400" dirty="0" smtClean="0"/>
              <a:t>file</a:t>
            </a:r>
            <a:r>
              <a:rPr lang="zh-TW" altLang="en-US" sz="2400" dirty="0" smtClean="0"/>
              <a:t>作時間切割，再把每個時間間隔</a:t>
            </a:r>
            <a:r>
              <a:rPr lang="en-US" altLang="zh-TW" sz="2400" dirty="0" smtClean="0"/>
              <a:t>(5</a:t>
            </a:r>
            <a:r>
              <a:rPr lang="zh-TW" altLang="en-US" sz="2400" dirty="0" smtClean="0"/>
              <a:t>分鐘</a:t>
            </a:r>
            <a:r>
              <a:rPr lang="en-US" altLang="zh-TW" sz="2400" dirty="0" smtClean="0"/>
              <a:t>)</a:t>
            </a:r>
            <a:r>
              <a:rPr lang="zh-TW" altLang="en-US" sz="2400" dirty="0" smtClean="0"/>
              <a:t>做</a:t>
            </a:r>
            <a:r>
              <a:rPr lang="en-US" altLang="zh-TW" sz="2400" dirty="0" smtClean="0"/>
              <a:t>sorting</a:t>
            </a:r>
            <a:endParaRPr lang="zh-TW" altLang="en-US" sz="2400" dirty="0" smtClean="0"/>
          </a:p>
          <a:p>
            <a:pPr lvl="1" eaLnBrk="1" hangingPunct="1"/>
            <a:endParaRPr lang="en-US" altLang="zh-TW" sz="2400" dirty="0" smtClean="0"/>
          </a:p>
        </p:txBody>
      </p:sp>
      <p:grpSp>
        <p:nvGrpSpPr>
          <p:cNvPr id="2" name="Group 4"/>
          <p:cNvGrpSpPr>
            <a:grpSpLocks/>
          </p:cNvGrpSpPr>
          <p:nvPr/>
        </p:nvGrpSpPr>
        <p:grpSpPr bwMode="auto">
          <a:xfrm>
            <a:off x="2411413" y="3860800"/>
            <a:ext cx="2592387" cy="144463"/>
            <a:chOff x="1701" y="2659"/>
            <a:chExt cx="1633" cy="91"/>
          </a:xfrm>
        </p:grpSpPr>
        <p:sp>
          <p:nvSpPr>
            <p:cNvPr id="18438" name="Line 5"/>
            <p:cNvSpPr>
              <a:spLocks noChangeShapeType="1"/>
            </p:cNvSpPr>
            <p:nvPr/>
          </p:nvSpPr>
          <p:spPr bwMode="auto">
            <a:xfrm>
              <a:off x="1701" y="2659"/>
              <a:ext cx="181" cy="0"/>
            </a:xfrm>
            <a:prstGeom prst="line">
              <a:avLst/>
            </a:prstGeom>
            <a:noFill/>
            <a:ln w="28575">
              <a:solidFill>
                <a:srgbClr val="FF0000"/>
              </a:solidFill>
              <a:round/>
              <a:headEnd/>
              <a:tailEnd/>
            </a:ln>
          </p:spPr>
          <p:txBody>
            <a:bodyPr/>
            <a:lstStyle/>
            <a:p>
              <a:endParaRPr lang="zh-TW" altLang="en-US"/>
            </a:p>
          </p:txBody>
        </p:sp>
        <p:sp>
          <p:nvSpPr>
            <p:cNvPr id="18439" name="Line 6"/>
            <p:cNvSpPr>
              <a:spLocks noChangeShapeType="1"/>
            </p:cNvSpPr>
            <p:nvPr/>
          </p:nvSpPr>
          <p:spPr bwMode="auto">
            <a:xfrm>
              <a:off x="1791" y="2659"/>
              <a:ext cx="0" cy="91"/>
            </a:xfrm>
            <a:prstGeom prst="line">
              <a:avLst/>
            </a:prstGeom>
            <a:noFill/>
            <a:ln w="28575">
              <a:solidFill>
                <a:srgbClr val="FF0000"/>
              </a:solidFill>
              <a:round/>
              <a:headEnd/>
              <a:tailEnd/>
            </a:ln>
          </p:spPr>
          <p:txBody>
            <a:bodyPr/>
            <a:lstStyle/>
            <a:p>
              <a:endParaRPr lang="zh-TW" altLang="en-US"/>
            </a:p>
          </p:txBody>
        </p:sp>
        <p:sp>
          <p:nvSpPr>
            <p:cNvPr id="18440" name="Line 7"/>
            <p:cNvSpPr>
              <a:spLocks noChangeShapeType="1"/>
            </p:cNvSpPr>
            <p:nvPr/>
          </p:nvSpPr>
          <p:spPr bwMode="auto">
            <a:xfrm>
              <a:off x="1791" y="2750"/>
              <a:ext cx="1543" cy="0"/>
            </a:xfrm>
            <a:prstGeom prst="line">
              <a:avLst/>
            </a:prstGeom>
            <a:noFill/>
            <a:ln w="28575">
              <a:solidFill>
                <a:srgbClr val="FF0000"/>
              </a:solidFill>
              <a:round/>
              <a:headEnd/>
              <a:tailEnd/>
            </a:ln>
          </p:spPr>
          <p:txBody>
            <a:bodyPr/>
            <a:lstStyle/>
            <a:p>
              <a:endParaRPr lang="zh-TW" altLang="en-US"/>
            </a:p>
          </p:txBody>
        </p:sp>
        <p:sp>
          <p:nvSpPr>
            <p:cNvPr id="18441" name="Line 8"/>
            <p:cNvSpPr>
              <a:spLocks noChangeShapeType="1"/>
            </p:cNvSpPr>
            <p:nvPr/>
          </p:nvSpPr>
          <p:spPr bwMode="auto">
            <a:xfrm>
              <a:off x="3334" y="2659"/>
              <a:ext cx="0" cy="91"/>
            </a:xfrm>
            <a:prstGeom prst="line">
              <a:avLst/>
            </a:prstGeom>
            <a:noFill/>
            <a:ln w="28575">
              <a:solidFill>
                <a:srgbClr val="FF0000"/>
              </a:solidFill>
              <a:round/>
              <a:headEnd/>
              <a:tailEnd/>
            </a:ln>
          </p:spPr>
          <p:txBody>
            <a:bodyPr/>
            <a:lstStyle/>
            <a:p>
              <a:endParaRPr lang="zh-TW" altLang="en-US"/>
            </a:p>
          </p:txBody>
        </p:sp>
      </p:grpSp>
      <p:sp>
        <p:nvSpPr>
          <p:cNvPr id="20489" name="Text Box 9"/>
          <p:cNvSpPr txBox="1">
            <a:spLocks noChangeArrowheads="1"/>
          </p:cNvSpPr>
          <p:nvPr/>
        </p:nvSpPr>
        <p:spPr bwMode="auto">
          <a:xfrm>
            <a:off x="4716463" y="3500438"/>
            <a:ext cx="612775" cy="376237"/>
          </a:xfrm>
          <a:prstGeom prst="rect">
            <a:avLst/>
          </a:prstGeom>
          <a:noFill/>
          <a:ln w="9525">
            <a:solidFill>
              <a:schemeClr val="bg1"/>
            </a:solidFill>
            <a:miter lim="800000"/>
            <a:headEnd/>
            <a:tailEnd/>
          </a:ln>
        </p:spPr>
        <p:txBody>
          <a:bodyPr wrap="none">
            <a:spAutoFit/>
          </a:bodyPr>
          <a:lstStyle/>
          <a:p>
            <a:r>
              <a:rPr lang="en-US" altLang="zh-TW" b="1">
                <a:solidFill>
                  <a:srgbClr val="FF0000"/>
                </a:solidFill>
              </a:rPr>
              <a:t>Call</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20489"/>
                                        </p:tgtEl>
                                        <p:attrNameLst>
                                          <p:attrName>style.visibility</p:attrName>
                                        </p:attrNameLst>
                                      </p:cBhvr>
                                      <p:to>
                                        <p:strVal val="visible"/>
                                      </p:to>
                                    </p:set>
                                    <p:animEffect transition="in" filter="checkerboard(across)">
                                      <p:cBhvr>
                                        <p:cTn id="10" dur="500"/>
                                        <p:tgtEl>
                                          <p:spTgt spid="204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9" grpId="0" animBg="1"/>
    </p:bldLst>
  </p:timing>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2862</TotalTime>
  <Words>2617</Words>
  <Application>Microsoft Office PowerPoint</Application>
  <PresentationFormat>如螢幕大小 (4:3)</PresentationFormat>
  <Paragraphs>729</Paragraphs>
  <Slides>46</Slides>
  <Notes>2</Notes>
  <HiddenSlides>1</HiddenSlides>
  <MMClips>0</MMClips>
  <ScaleCrop>false</ScaleCrop>
  <HeadingPairs>
    <vt:vector size="6" baseType="variant">
      <vt:variant>
        <vt:lpstr>佈景主題</vt:lpstr>
      </vt:variant>
      <vt:variant>
        <vt:i4>1</vt:i4>
      </vt:variant>
      <vt:variant>
        <vt:lpstr>內嵌 OLE 伺服程式</vt:lpstr>
      </vt:variant>
      <vt:variant>
        <vt:i4>2</vt:i4>
      </vt:variant>
      <vt:variant>
        <vt:lpstr>投影片標題</vt:lpstr>
      </vt:variant>
      <vt:variant>
        <vt:i4>46</vt:i4>
      </vt:variant>
    </vt:vector>
  </HeadingPairs>
  <TitlesOfParts>
    <vt:vector size="49" baseType="lpstr">
      <vt:lpstr>Office 佈景主題</vt:lpstr>
      <vt:lpstr>方程式</vt:lpstr>
      <vt:lpstr>よ祘Α</vt:lpstr>
      <vt:lpstr>Outline</vt:lpstr>
      <vt:lpstr>簡單架構</vt:lpstr>
      <vt:lpstr>選擇權委託檔格式</vt:lpstr>
      <vt:lpstr>選擇權委託檔格式(續)</vt:lpstr>
      <vt:lpstr>選擇權委託檔格式(續)</vt:lpstr>
      <vt:lpstr>選擇權委託檔格式(續)</vt:lpstr>
      <vt:lpstr>PowerPoint 簡報</vt:lpstr>
      <vt:lpstr>最後輸出格式</vt:lpstr>
      <vt:lpstr>程式碼--原始資料問題(時間未排序)</vt:lpstr>
      <vt:lpstr>程式碼</vt:lpstr>
      <vt:lpstr>PowerPoint 簡報</vt:lpstr>
      <vt:lpstr>PowerPoint 簡報</vt:lpstr>
      <vt:lpstr>PowerPoint 簡報</vt:lpstr>
      <vt:lpstr>選擇權實際需要</vt:lpstr>
      <vt:lpstr>初始設定(以選擇權為例)</vt:lpstr>
      <vt:lpstr>可能遇到狀況</vt:lpstr>
      <vt:lpstr>虛擬交易所處理委託單方式</vt:lpstr>
      <vt:lpstr>撮合成功</vt:lpstr>
      <vt:lpstr>未撮合，市場無委託單</vt:lpstr>
      <vt:lpstr>未撮合，委買價大於市場上最高委買價(委賣價小於市場上最低委賣價)</vt:lpstr>
      <vt:lpstr>未撮合，有相同價位委托單</vt:lpstr>
      <vt:lpstr>未撮合，無相同價位委托單</vt:lpstr>
      <vt:lpstr>成交</vt:lpstr>
      <vt:lpstr>成交(演算法)</vt:lpstr>
      <vt:lpstr>特殊狀況</vt:lpstr>
      <vt:lpstr>特殊狀況(演算法)</vt:lpstr>
      <vt:lpstr>沒有價位</vt:lpstr>
      <vt:lpstr>沒有價位(演算法)</vt:lpstr>
      <vt:lpstr>有相同價位買單</vt:lpstr>
      <vt:lpstr>有相同價位買單(演算法)</vt:lpstr>
      <vt:lpstr>先前並無此價位</vt:lpstr>
      <vt:lpstr>先前並無此價位(演算法)</vt:lpstr>
      <vt:lpstr>漲跌幅計算(選擇權)</vt:lpstr>
      <vt:lpstr>漲跌幅計算例子(選擇權)</vt:lpstr>
      <vt:lpstr>漲跌幅計算(期貨)</vt:lpstr>
      <vt:lpstr>手續費和稅率</vt:lpstr>
      <vt:lpstr>Convex function </vt:lpstr>
      <vt:lpstr>Convexity of Option Prices</vt:lpstr>
      <vt:lpstr>Proof</vt:lpstr>
      <vt:lpstr>需求交易量最小化</vt:lpstr>
      <vt:lpstr>最大公因數(GCD)</vt:lpstr>
      <vt:lpstr>Put-Call parity</vt:lpstr>
      <vt:lpstr>證明推導</vt:lpstr>
      <vt:lpstr>Put-Call-Future parity</vt:lpstr>
      <vt:lpstr>Put-Call-Future parity 例子</vt:lpstr>
      <vt:lpstr>Convexity of Option Prices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簡單架構</dc:title>
  <dc:creator>Cindy</dc:creator>
  <cp:lastModifiedBy>skychen</cp:lastModifiedBy>
  <cp:revision>51</cp:revision>
  <dcterms:created xsi:type="dcterms:W3CDTF">2013-01-04T04:29:19Z</dcterms:created>
  <dcterms:modified xsi:type="dcterms:W3CDTF">2013-01-10T01:59:53Z</dcterms:modified>
</cp:coreProperties>
</file>